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2.xml" ContentType="application/vnd.openxmlformats-officedocument.theme+xml"/>
  <Override PartName="/ppt/tags/tag1.xml" ContentType="application/vnd.openxmlformats-officedocument.presentationml.tags+xml"/>
  <Override PartName="/ppt/theme/theme3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theme/themeOverride1.xml" ContentType="application/vnd.openxmlformats-officedocument.themeOverr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theme/themeOverride2.xml" ContentType="application/vnd.openxmlformats-officedocument.themeOverr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theme/themeOverride3.xml" ContentType="application/vnd.openxmlformats-officedocument.themeOverrid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drawings/drawing1.xml" ContentType="application/vnd.openxmlformats-officedocument.drawingml.chartshapes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drawings/drawing2.xml" ContentType="application/vnd.openxmlformats-officedocument.drawingml.chartshapes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drawings/drawing3.xml" ContentType="application/vnd.openxmlformats-officedocument.drawingml.chartshapes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drawings/drawing4.xml" ContentType="application/vnd.openxmlformats-officedocument.drawingml.chartshapes+xml"/>
  <Override PartName="/ppt/notesSlides/notesSlide1.xml" ContentType="application/vnd.openxmlformats-officedocument.presentationml.notesSlid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drawings/drawing5.xml" ContentType="application/vnd.openxmlformats-officedocument.drawingml.chartshapes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drawings/drawing6.xml" ContentType="application/vnd.openxmlformats-officedocument.drawingml.chartshapes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drawings/drawing7.xml" ContentType="application/vnd.openxmlformats-officedocument.drawingml.chartshapes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charts/chart17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charts/chart18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charts/chart19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charts/chart20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1" r:id="rId2"/>
  </p:sldMasterIdLst>
  <p:notesMasterIdLst>
    <p:notesMasterId r:id="rId107"/>
  </p:notesMasterIdLst>
  <p:sldIdLst>
    <p:sldId id="256" r:id="rId3"/>
    <p:sldId id="892" r:id="rId4"/>
    <p:sldId id="946" r:id="rId5"/>
    <p:sldId id="947" r:id="rId6"/>
    <p:sldId id="894" r:id="rId7"/>
    <p:sldId id="942" r:id="rId8"/>
    <p:sldId id="723" r:id="rId9"/>
    <p:sldId id="941" r:id="rId10"/>
    <p:sldId id="893" r:id="rId11"/>
    <p:sldId id="948" r:id="rId12"/>
    <p:sldId id="945" r:id="rId13"/>
    <p:sldId id="958" r:id="rId14"/>
    <p:sldId id="932" r:id="rId15"/>
    <p:sldId id="940" r:id="rId16"/>
    <p:sldId id="890" r:id="rId17"/>
    <p:sldId id="887" r:id="rId18"/>
    <p:sldId id="944" r:id="rId19"/>
    <p:sldId id="961" r:id="rId20"/>
    <p:sldId id="275" r:id="rId21"/>
    <p:sldId id="756" r:id="rId22"/>
    <p:sldId id="984" r:id="rId23"/>
    <p:sldId id="881" r:id="rId24"/>
    <p:sldId id="880" r:id="rId25"/>
    <p:sldId id="879" r:id="rId26"/>
    <p:sldId id="877" r:id="rId27"/>
    <p:sldId id="878" r:id="rId28"/>
    <p:sldId id="747" r:id="rId29"/>
    <p:sldId id="766" r:id="rId30"/>
    <p:sldId id="888" r:id="rId31"/>
    <p:sldId id="983" r:id="rId32"/>
    <p:sldId id="696" r:id="rId33"/>
    <p:sldId id="957" r:id="rId34"/>
    <p:sldId id="949" r:id="rId35"/>
    <p:sldId id="950" r:id="rId36"/>
    <p:sldId id="951" r:id="rId37"/>
    <p:sldId id="952" r:id="rId38"/>
    <p:sldId id="954" r:id="rId39"/>
    <p:sldId id="955" r:id="rId40"/>
    <p:sldId id="956" r:id="rId41"/>
    <p:sldId id="819" r:id="rId42"/>
    <p:sldId id="895" r:id="rId43"/>
    <p:sldId id="897" r:id="rId44"/>
    <p:sldId id="898" r:id="rId45"/>
    <p:sldId id="899" r:id="rId46"/>
    <p:sldId id="900" r:id="rId47"/>
    <p:sldId id="901" r:id="rId48"/>
    <p:sldId id="902" r:id="rId49"/>
    <p:sldId id="903" r:id="rId50"/>
    <p:sldId id="904" r:id="rId51"/>
    <p:sldId id="905" r:id="rId52"/>
    <p:sldId id="906" r:id="rId53"/>
    <p:sldId id="907" r:id="rId54"/>
    <p:sldId id="908" r:id="rId55"/>
    <p:sldId id="909" r:id="rId56"/>
    <p:sldId id="910" r:id="rId57"/>
    <p:sldId id="911" r:id="rId58"/>
    <p:sldId id="912" r:id="rId59"/>
    <p:sldId id="913" r:id="rId60"/>
    <p:sldId id="914" r:id="rId61"/>
    <p:sldId id="896" r:id="rId62"/>
    <p:sldId id="915" r:id="rId63"/>
    <p:sldId id="916" r:id="rId64"/>
    <p:sldId id="917" r:id="rId65"/>
    <p:sldId id="918" r:id="rId66"/>
    <p:sldId id="919" r:id="rId67"/>
    <p:sldId id="920" r:id="rId68"/>
    <p:sldId id="921" r:id="rId69"/>
    <p:sldId id="922" r:id="rId70"/>
    <p:sldId id="923" r:id="rId71"/>
    <p:sldId id="924" r:id="rId72"/>
    <p:sldId id="925" r:id="rId73"/>
    <p:sldId id="926" r:id="rId74"/>
    <p:sldId id="927" r:id="rId75"/>
    <p:sldId id="928" r:id="rId76"/>
    <p:sldId id="929" r:id="rId77"/>
    <p:sldId id="930" r:id="rId78"/>
    <p:sldId id="931" r:id="rId79"/>
    <p:sldId id="962" r:id="rId80"/>
    <p:sldId id="963" r:id="rId81"/>
    <p:sldId id="964" r:id="rId82"/>
    <p:sldId id="965" r:id="rId83"/>
    <p:sldId id="966" r:id="rId84"/>
    <p:sldId id="967" r:id="rId85"/>
    <p:sldId id="968" r:id="rId86"/>
    <p:sldId id="969" r:id="rId87"/>
    <p:sldId id="970" r:id="rId88"/>
    <p:sldId id="971" r:id="rId89"/>
    <p:sldId id="972" r:id="rId90"/>
    <p:sldId id="973" r:id="rId91"/>
    <p:sldId id="974" r:id="rId92"/>
    <p:sldId id="975" r:id="rId93"/>
    <p:sldId id="976" r:id="rId94"/>
    <p:sldId id="977" r:id="rId95"/>
    <p:sldId id="978" r:id="rId96"/>
    <p:sldId id="979" r:id="rId97"/>
    <p:sldId id="980" r:id="rId98"/>
    <p:sldId id="981" r:id="rId99"/>
    <p:sldId id="982" r:id="rId100"/>
    <p:sldId id="933" r:id="rId101"/>
    <p:sldId id="934" r:id="rId102"/>
    <p:sldId id="938" r:id="rId103"/>
    <p:sldId id="935" r:id="rId104"/>
    <p:sldId id="936" r:id="rId105"/>
    <p:sldId id="937" r:id="rId106"/>
  </p:sldIdLst>
  <p:sldSz cx="12192000" cy="6858000"/>
  <p:notesSz cx="6807200" cy="9939338"/>
  <p:defaultTextStyle>
    <a:defPPr>
      <a:defRPr lang="ru-KZ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Основное тело" id="{65F03D1B-BE41-46FC-9D6F-520A95CE30CE}">
          <p14:sldIdLst>
            <p14:sldId id="256"/>
            <p14:sldId id="892"/>
            <p14:sldId id="946"/>
            <p14:sldId id="947"/>
            <p14:sldId id="894"/>
            <p14:sldId id="942"/>
            <p14:sldId id="723"/>
            <p14:sldId id="941"/>
            <p14:sldId id="893"/>
            <p14:sldId id="948"/>
            <p14:sldId id="945"/>
            <p14:sldId id="958"/>
            <p14:sldId id="932"/>
            <p14:sldId id="940"/>
            <p14:sldId id="890"/>
            <p14:sldId id="887"/>
            <p14:sldId id="944"/>
            <p14:sldId id="961"/>
            <p14:sldId id="275"/>
            <p14:sldId id="756"/>
            <p14:sldId id="984"/>
            <p14:sldId id="881"/>
            <p14:sldId id="880"/>
            <p14:sldId id="879"/>
            <p14:sldId id="877"/>
            <p14:sldId id="878"/>
            <p14:sldId id="747"/>
            <p14:sldId id="766"/>
            <p14:sldId id="888"/>
            <p14:sldId id="983"/>
            <p14:sldId id="696"/>
          </p14:sldIdLst>
        </p14:section>
        <p14:section name="Приложение _" id="{7AF3B9F7-BE35-49F8-8BA0-22F86B9BF96C}">
          <p14:sldIdLst>
            <p14:sldId id="957"/>
            <p14:sldId id="949"/>
            <p14:sldId id="950"/>
            <p14:sldId id="951"/>
            <p14:sldId id="952"/>
            <p14:sldId id="954"/>
            <p14:sldId id="955"/>
            <p14:sldId id="956"/>
          </p14:sldIdLst>
        </p14:section>
        <p14:section name="Приложение _" id="{F637BA80-6F9B-4470-ACF9-836504B1AEE0}">
          <p14:sldIdLst>
            <p14:sldId id="819"/>
            <p14:sldId id="895"/>
            <p14:sldId id="897"/>
            <p14:sldId id="898"/>
            <p14:sldId id="899"/>
            <p14:sldId id="900"/>
            <p14:sldId id="901"/>
            <p14:sldId id="902"/>
            <p14:sldId id="903"/>
            <p14:sldId id="904"/>
            <p14:sldId id="905"/>
            <p14:sldId id="906"/>
            <p14:sldId id="907"/>
            <p14:sldId id="908"/>
            <p14:sldId id="909"/>
            <p14:sldId id="910"/>
            <p14:sldId id="911"/>
            <p14:sldId id="912"/>
            <p14:sldId id="913"/>
          </p14:sldIdLst>
        </p14:section>
        <p14:section name="Приложение _" id="{E2CDFB58-A677-49F2-AF2F-4CD198FD457B}">
          <p14:sldIdLst>
            <p14:sldId id="914"/>
            <p14:sldId id="896"/>
            <p14:sldId id="915"/>
            <p14:sldId id="916"/>
            <p14:sldId id="917"/>
            <p14:sldId id="918"/>
            <p14:sldId id="919"/>
            <p14:sldId id="920"/>
            <p14:sldId id="921"/>
            <p14:sldId id="922"/>
            <p14:sldId id="923"/>
            <p14:sldId id="924"/>
            <p14:sldId id="925"/>
            <p14:sldId id="926"/>
            <p14:sldId id="927"/>
            <p14:sldId id="928"/>
            <p14:sldId id="929"/>
            <p14:sldId id="930"/>
            <p14:sldId id="931"/>
            <p14:sldId id="962"/>
            <p14:sldId id="963"/>
            <p14:sldId id="964"/>
            <p14:sldId id="965"/>
            <p14:sldId id="966"/>
            <p14:sldId id="967"/>
            <p14:sldId id="968"/>
            <p14:sldId id="969"/>
            <p14:sldId id="970"/>
            <p14:sldId id="971"/>
            <p14:sldId id="972"/>
            <p14:sldId id="973"/>
            <p14:sldId id="974"/>
            <p14:sldId id="975"/>
            <p14:sldId id="976"/>
            <p14:sldId id="977"/>
            <p14:sldId id="978"/>
            <p14:sldId id="979"/>
            <p14:sldId id="980"/>
            <p14:sldId id="981"/>
            <p14:sldId id="982"/>
          </p14:sldIdLst>
        </p14:section>
        <p14:section name="Приложение _" id="{38F5C382-B976-4765-A986-315EB4F3753B}">
          <p14:sldIdLst>
            <p14:sldId id="933"/>
            <p14:sldId id="934"/>
            <p14:sldId id="938"/>
            <p14:sldId id="935"/>
            <p14:sldId id="936"/>
            <p14:sldId id="937"/>
          </p14:sldIdLst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7E75"/>
    <a:srgbClr val="143452"/>
    <a:srgbClr val="435D75"/>
    <a:srgbClr val="8DADCB"/>
    <a:srgbClr val="2868A3"/>
    <a:srgbClr val="8EC6A1"/>
    <a:srgbClr val="FFFFFF"/>
    <a:srgbClr val="D9D9D9"/>
    <a:srgbClr val="D2E8D9"/>
    <a:srgbClr val="F2DCD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Средний стиль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987" autoAdjust="0"/>
    <p:restoredTop sz="94660"/>
  </p:normalViewPr>
  <p:slideViewPr>
    <p:cSldViewPr snapToGrid="0">
      <p:cViewPr varScale="1">
        <p:scale>
          <a:sx n="105" d="100"/>
          <a:sy n="105" d="100"/>
        </p:scale>
        <p:origin x="774" y="78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12" Type="http://schemas.microsoft.com/office/2016/11/relationships/changesInfo" Target="changesInfos/changesInfo1.xml"/><Relationship Id="rId16" Type="http://schemas.openxmlformats.org/officeDocument/2006/relationships/slide" Target="slides/slide14.xml"/><Relationship Id="rId107" Type="http://schemas.openxmlformats.org/officeDocument/2006/relationships/notesMaster" Target="notesMasters/notesMaster1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presProps" Target="presProps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viewProps" Target="viewProps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theme" Target="theme/theme1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tableStyles" Target="tableStyle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Dmitriy Shumekov" userId="ffbf198107bbd5ce" providerId="LiveId" clId="{C65A6594-5A5B-4565-B4DC-1D0167C010FD}"/>
    <pc:docChg chg="undo redo custSel addSld delSld modSld sldOrd addSection modSection">
      <pc:chgData name="Dmitriy Shumekov" userId="ffbf198107bbd5ce" providerId="LiveId" clId="{C65A6594-5A5B-4565-B4DC-1D0167C010FD}" dt="2024-11-21T07:22:58.478" v="2119" actId="403"/>
      <pc:docMkLst>
        <pc:docMk/>
      </pc:docMkLst>
      <pc:sldChg chg="modSp mod">
        <pc:chgData name="Dmitriy Shumekov" userId="ffbf198107bbd5ce" providerId="LiveId" clId="{C65A6594-5A5B-4565-B4DC-1D0167C010FD}" dt="2024-11-21T06:24:58.102" v="1479" actId="20577"/>
        <pc:sldMkLst>
          <pc:docMk/>
          <pc:sldMk cId="3304864137" sldId="819"/>
        </pc:sldMkLst>
        <pc:spChg chg="mod">
          <ac:chgData name="Dmitriy Shumekov" userId="ffbf198107bbd5ce" providerId="LiveId" clId="{C65A6594-5A5B-4565-B4DC-1D0167C010FD}" dt="2024-11-21T06:24:58.102" v="1479" actId="20577"/>
          <ac:spMkLst>
            <pc:docMk/>
            <pc:sldMk cId="3304864137" sldId="819"/>
            <ac:spMk id="6" creationId="{794AD599-500A-89A5-A509-F268024E19E2}"/>
          </ac:spMkLst>
        </pc:spChg>
      </pc:sldChg>
      <pc:sldChg chg="modSp mod">
        <pc:chgData name="Dmitriy Shumekov" userId="ffbf198107bbd5ce" providerId="LiveId" clId="{C65A6594-5A5B-4565-B4DC-1D0167C010FD}" dt="2024-11-21T06:25:44.287" v="1488" actId="20577"/>
        <pc:sldMkLst>
          <pc:docMk/>
          <pc:sldMk cId="332115744" sldId="914"/>
        </pc:sldMkLst>
        <pc:spChg chg="mod">
          <ac:chgData name="Dmitriy Shumekov" userId="ffbf198107bbd5ce" providerId="LiveId" clId="{C65A6594-5A5B-4565-B4DC-1D0167C010FD}" dt="2024-11-21T06:25:44.287" v="1488" actId="20577"/>
          <ac:spMkLst>
            <pc:docMk/>
            <pc:sldMk cId="332115744" sldId="914"/>
            <ac:spMk id="6" creationId="{794AD599-500A-89A5-A509-F268024E19E2}"/>
          </ac:spMkLst>
        </pc:spChg>
      </pc:sldChg>
      <pc:sldChg chg="addSp modSp mod">
        <pc:chgData name="Dmitriy Shumekov" userId="ffbf198107bbd5ce" providerId="LiveId" clId="{C65A6594-5A5B-4565-B4DC-1D0167C010FD}" dt="2024-11-21T05:40:16.479" v="1073" actId="14100"/>
        <pc:sldMkLst>
          <pc:docMk/>
          <pc:sldMk cId="484806209" sldId="945"/>
        </pc:sldMkLst>
        <pc:spChg chg="add mod">
          <ac:chgData name="Dmitriy Shumekov" userId="ffbf198107bbd5ce" providerId="LiveId" clId="{C65A6594-5A5B-4565-B4DC-1D0167C010FD}" dt="2024-11-21T05:40:11.988" v="1071" actId="14100"/>
          <ac:spMkLst>
            <pc:docMk/>
            <pc:sldMk cId="484806209" sldId="945"/>
            <ac:spMk id="4" creationId="{7FFCA0D4-644D-AB58-9353-DB2C1474FEA7}"/>
          </ac:spMkLst>
        </pc:spChg>
        <pc:spChg chg="mod">
          <ac:chgData name="Dmitriy Shumekov" userId="ffbf198107bbd5ce" providerId="LiveId" clId="{C65A6594-5A5B-4565-B4DC-1D0167C010FD}" dt="2024-11-21T05:40:16.479" v="1073" actId="14100"/>
          <ac:spMkLst>
            <pc:docMk/>
            <pc:sldMk cId="484806209" sldId="945"/>
            <ac:spMk id="11" creationId="{B2C3419C-125F-ED24-183B-36BA59417237}"/>
          </ac:spMkLst>
        </pc:spChg>
        <pc:graphicFrameChg chg="add mod modGraphic">
          <ac:chgData name="Dmitriy Shumekov" userId="ffbf198107bbd5ce" providerId="LiveId" clId="{C65A6594-5A5B-4565-B4DC-1D0167C010FD}" dt="2024-11-21T05:40:06.425" v="1069" actId="14100"/>
          <ac:graphicFrameMkLst>
            <pc:docMk/>
            <pc:sldMk cId="484806209" sldId="945"/>
            <ac:graphicFrameMk id="3" creationId="{867C4FA8-33D9-9A68-0C37-6BFD7AD55E49}"/>
          </ac:graphicFrameMkLst>
        </pc:graphicFrameChg>
        <pc:graphicFrameChg chg="mod modGraphic">
          <ac:chgData name="Dmitriy Shumekov" userId="ffbf198107bbd5ce" providerId="LiveId" clId="{C65A6594-5A5B-4565-B4DC-1D0167C010FD}" dt="2024-11-21T05:40:08.827" v="1070" actId="14100"/>
          <ac:graphicFrameMkLst>
            <pc:docMk/>
            <pc:sldMk cId="484806209" sldId="945"/>
            <ac:graphicFrameMk id="5" creationId="{03C8DD68-06EB-0161-4B69-8463E3AA7EC8}"/>
          </ac:graphicFrameMkLst>
        </pc:graphicFrameChg>
      </pc:sldChg>
      <pc:sldChg chg="addSp delSp modSp new mod ord">
        <pc:chgData name="Dmitriy Shumekov" userId="ffbf198107bbd5ce" providerId="LiveId" clId="{C65A6594-5A5B-4565-B4DC-1D0167C010FD}" dt="2024-11-21T06:27:35.788" v="1500" actId="208"/>
        <pc:sldMkLst>
          <pc:docMk/>
          <pc:sldMk cId="4024890930" sldId="948"/>
        </pc:sldMkLst>
        <pc:spChg chg="del mod">
          <ac:chgData name="Dmitriy Shumekov" userId="ffbf198107bbd5ce" providerId="LiveId" clId="{C65A6594-5A5B-4565-B4DC-1D0167C010FD}" dt="2024-11-21T05:32:24.423" v="953" actId="478"/>
          <ac:spMkLst>
            <pc:docMk/>
            <pc:sldMk cId="4024890930" sldId="948"/>
            <ac:spMk id="2" creationId="{50F6211A-581A-5515-5971-7E7D0449BEC9}"/>
          </ac:spMkLst>
        </pc:spChg>
        <pc:spChg chg="add mod">
          <ac:chgData name="Dmitriy Shumekov" userId="ffbf198107bbd5ce" providerId="LiveId" clId="{C65A6594-5A5B-4565-B4DC-1D0167C010FD}" dt="2024-11-21T06:27:10.332" v="1495" actId="207"/>
          <ac:spMkLst>
            <pc:docMk/>
            <pc:sldMk cId="4024890930" sldId="948"/>
            <ac:spMk id="9" creationId="{CA8AD022-88AB-6BE4-2785-B10254D07EDC}"/>
          </ac:spMkLst>
        </pc:spChg>
        <pc:spChg chg="add mod">
          <ac:chgData name="Dmitriy Shumekov" userId="ffbf198107bbd5ce" providerId="LiveId" clId="{C65A6594-5A5B-4565-B4DC-1D0167C010FD}" dt="2024-11-21T06:27:17.841" v="1497" actId="207"/>
          <ac:spMkLst>
            <pc:docMk/>
            <pc:sldMk cId="4024890930" sldId="948"/>
            <ac:spMk id="10" creationId="{56310F8B-F46B-59E9-900C-E7E099D55130}"/>
          </ac:spMkLst>
        </pc:spChg>
        <pc:spChg chg="add mod">
          <ac:chgData name="Dmitriy Shumekov" userId="ffbf198107bbd5ce" providerId="LiveId" clId="{C65A6594-5A5B-4565-B4DC-1D0167C010FD}" dt="2024-11-21T05:19:18.147" v="473" actId="1076"/>
          <ac:spMkLst>
            <pc:docMk/>
            <pc:sldMk cId="4024890930" sldId="948"/>
            <ac:spMk id="11" creationId="{5DA5D2B4-622E-EA0A-ACAC-309BFF3525AF}"/>
          </ac:spMkLst>
        </pc:spChg>
        <pc:spChg chg="add mod">
          <ac:chgData name="Dmitriy Shumekov" userId="ffbf198107bbd5ce" providerId="LiveId" clId="{C65A6594-5A5B-4565-B4DC-1D0167C010FD}" dt="2024-11-21T06:27:01.588" v="1493" actId="207"/>
          <ac:spMkLst>
            <pc:docMk/>
            <pc:sldMk cId="4024890930" sldId="948"/>
            <ac:spMk id="12" creationId="{E763B517-45B2-DCCB-1BB6-0B7772FA5C23}"/>
          </ac:spMkLst>
        </pc:spChg>
        <pc:spChg chg="add mod">
          <ac:chgData name="Dmitriy Shumekov" userId="ffbf198107bbd5ce" providerId="LiveId" clId="{C65A6594-5A5B-4565-B4DC-1D0167C010FD}" dt="2024-11-21T05:15:46.057" v="408" actId="113"/>
          <ac:spMkLst>
            <pc:docMk/>
            <pc:sldMk cId="4024890930" sldId="948"/>
            <ac:spMk id="13" creationId="{5183D296-F862-0AF1-3776-0E3841FECB67}"/>
          </ac:spMkLst>
        </pc:spChg>
        <pc:spChg chg="add del mod">
          <ac:chgData name="Dmitriy Shumekov" userId="ffbf198107bbd5ce" providerId="LiveId" clId="{C65A6594-5A5B-4565-B4DC-1D0167C010FD}" dt="2024-11-21T04:34:39.560" v="42" actId="478"/>
          <ac:spMkLst>
            <pc:docMk/>
            <pc:sldMk cId="4024890930" sldId="948"/>
            <ac:spMk id="15" creationId="{17DFBC3D-89A9-CBD7-A1CB-9A419CFFB40B}"/>
          </ac:spMkLst>
        </pc:spChg>
        <pc:spChg chg="add del mod">
          <ac:chgData name="Dmitriy Shumekov" userId="ffbf198107bbd5ce" providerId="LiveId" clId="{C65A6594-5A5B-4565-B4DC-1D0167C010FD}" dt="2024-11-21T04:34:39.560" v="42" actId="478"/>
          <ac:spMkLst>
            <pc:docMk/>
            <pc:sldMk cId="4024890930" sldId="948"/>
            <ac:spMk id="16" creationId="{063F9716-A5DF-5E5C-F64D-5FF3C52F7925}"/>
          </ac:spMkLst>
        </pc:spChg>
        <pc:spChg chg="add del mod">
          <ac:chgData name="Dmitriy Shumekov" userId="ffbf198107bbd5ce" providerId="LiveId" clId="{C65A6594-5A5B-4565-B4DC-1D0167C010FD}" dt="2024-11-21T04:34:39.560" v="42" actId="478"/>
          <ac:spMkLst>
            <pc:docMk/>
            <pc:sldMk cId="4024890930" sldId="948"/>
            <ac:spMk id="17" creationId="{6BEE1FA9-947C-A34C-D371-3D859F447654}"/>
          </ac:spMkLst>
        </pc:spChg>
        <pc:spChg chg="add del mod">
          <ac:chgData name="Dmitriy Shumekov" userId="ffbf198107bbd5ce" providerId="LiveId" clId="{C65A6594-5A5B-4565-B4DC-1D0167C010FD}" dt="2024-11-21T04:34:39.560" v="42" actId="478"/>
          <ac:spMkLst>
            <pc:docMk/>
            <pc:sldMk cId="4024890930" sldId="948"/>
            <ac:spMk id="18" creationId="{173F38DF-EE93-140F-3EB0-7A2DA0635E20}"/>
          </ac:spMkLst>
        </pc:spChg>
        <pc:spChg chg="add del mod">
          <ac:chgData name="Dmitriy Shumekov" userId="ffbf198107bbd5ce" providerId="LiveId" clId="{C65A6594-5A5B-4565-B4DC-1D0167C010FD}" dt="2024-11-21T04:33:42.082" v="36" actId="478"/>
          <ac:spMkLst>
            <pc:docMk/>
            <pc:sldMk cId="4024890930" sldId="948"/>
            <ac:spMk id="19" creationId="{145A7AC0-DFFA-E416-6B92-8D4337840CE1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20" creationId="{5F9DD56C-F802-6106-F33F-786F000CA8A4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21" creationId="{759C7D02-9432-DFDC-BFE2-7E39C979D261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22" creationId="{575460D8-26D6-494E-0284-FE581ACF0F96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23" creationId="{150B83C0-A719-F84B-7E84-C0AB958C256F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24" creationId="{EEAEC456-ABFA-D308-63C0-0AAD150F5048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25" creationId="{7464BA2B-2662-0F17-D78A-AA78CF273FB0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26" creationId="{4D70B5B2-38CF-052A-91A2-2017CD9EA612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27" creationId="{42797220-B5DF-4839-414E-258943FF733E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28" creationId="{DDD76491-E742-8737-D014-075373690A6E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29" creationId="{783CAD63-EF41-1093-1B19-238BC5CE6944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30" creationId="{4CDA62F4-FA1B-D392-3F1F-F99F291C40B0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31" creationId="{0AB9B4F5-A8E4-9360-70B4-67D785881B64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32" creationId="{635A9704-0E1B-1741-19BE-A7C6E61259CC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33" creationId="{7B1B0A73-EF93-36F1-8A39-8B59A2C41B0A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34" creationId="{1B9AAE47-5287-8511-D2FF-70FE6F043978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35" creationId="{88FE0C91-06E6-E5AF-5688-055F013A7E00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36" creationId="{BF011401-0B04-3AE3-29D4-F375D8C07F78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37" creationId="{8E5433F1-B57E-8739-6248-A24BD169BA63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38" creationId="{2AD1FBEC-27FF-24AE-1E0A-7E4F12C80B7F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39" creationId="{E9D7C15C-380C-9520-126A-C4ACAD59DEEE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40" creationId="{EEE2A98F-386E-BFCB-6C22-455BE6EB1A27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41" creationId="{B19CC4B0-D676-BC9D-F496-5822B1E7A27B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42" creationId="{60359F8B-9051-B024-3190-D64741A4802A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43" creationId="{D8DF2ADD-60B1-D41B-04B5-3D6F3FB02043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44" creationId="{8F8A8FDA-917C-BDB8-395D-3A8272CABA38}"/>
          </ac:spMkLst>
        </pc:spChg>
        <pc:spChg chg="add del mod">
          <ac:chgData name="Dmitriy Shumekov" userId="ffbf198107bbd5ce" providerId="LiveId" clId="{C65A6594-5A5B-4565-B4DC-1D0167C010FD}" dt="2024-11-21T04:33:35.887" v="33" actId="478"/>
          <ac:spMkLst>
            <pc:docMk/>
            <pc:sldMk cId="4024890930" sldId="948"/>
            <ac:spMk id="45" creationId="{57BD7961-3A10-DC2E-A9F5-72A7A13BD27F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48" creationId="{E38852D1-5375-3FC9-04DD-2B6C5281BBD3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49" creationId="{B291A81A-B382-4667-0B93-A04908197293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50" creationId="{45ADE10E-C0DD-332A-AAE2-B303262DD3D6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51" creationId="{92872A06-812A-92B6-3D3C-EE3449197048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52" creationId="{CA2104E6-86C7-8E5C-6E04-13AE1C2F1E2E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53" creationId="{AD5EA4FB-D1CF-F5C5-CE8F-B31A6AC275E6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54" creationId="{2F85712C-9D86-674C-5E36-094FB96B1E66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55" creationId="{87AD1C19-4CC2-727D-BC4D-69924D170174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56" creationId="{56688BE5-2B58-D3D2-21AA-75DCE1F42BF8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57" creationId="{4B78B753-491E-6CE2-1501-812063A09CB7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58" creationId="{E28DF530-E216-5D8F-F954-7212EFED85AC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59" creationId="{A36AC79A-5297-F6FB-027F-A97D3F6C5701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60" creationId="{843A3B38-2A6C-62F5-D4C0-8E5628FD2158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61" creationId="{E3B8906C-116F-5A55-B9E2-52724499E4E6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62" creationId="{DAE66761-3ADE-4C56-5D7B-86D9515DB1E1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63" creationId="{FFBC6150-4C7E-F3F9-7058-E2F88C8FA55F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64" creationId="{C9445227-EB7A-C534-75AC-4437F4C1E7C5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65" creationId="{C009D381-E353-5E4A-B9C1-A2AFDFC5306F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66" creationId="{5B53A15F-5DCC-5D7D-9EFF-F0F6B1958214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67" creationId="{3B37BA17-8649-8646-476C-417F255D4D4F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68" creationId="{E38852D1-5375-3FC9-04DD-2B6C5281BBD3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69" creationId="{B291A81A-B382-4667-0B93-A04908197293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70" creationId="{45ADE10E-C0DD-332A-AAE2-B303262DD3D6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71" creationId="{92872A06-812A-92B6-3D3C-EE3449197048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72" creationId="{CA2104E6-86C7-8E5C-6E04-13AE1C2F1E2E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73" creationId="{AD5EA4FB-D1CF-F5C5-CE8F-B31A6AC275E6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74" creationId="{2F85712C-9D86-674C-5E36-094FB96B1E66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75" creationId="{87AD1C19-4CC2-727D-BC4D-69924D170174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76" creationId="{56688BE5-2B58-D3D2-21AA-75DCE1F42BF8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77" creationId="{4B78B753-491E-6CE2-1501-812063A09CB7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78" creationId="{E28DF530-E216-5D8F-F954-7212EFED85AC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79" creationId="{A36AC79A-5297-F6FB-027F-A97D3F6C5701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80" creationId="{843A3B38-2A6C-62F5-D4C0-8E5628FD2158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81" creationId="{E3B8906C-116F-5A55-B9E2-52724499E4E6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82" creationId="{DAE66761-3ADE-4C56-5D7B-86D9515DB1E1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83" creationId="{FFBC6150-4C7E-F3F9-7058-E2F88C8FA55F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84" creationId="{C9445227-EB7A-C534-75AC-4437F4C1E7C5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85" creationId="{C009D381-E353-5E4A-B9C1-A2AFDFC5306F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86" creationId="{5B53A15F-5DCC-5D7D-9EFF-F0F6B1958214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87" creationId="{3B37BA17-8649-8646-476C-417F255D4D4F}"/>
          </ac:spMkLst>
        </pc:spChg>
        <pc:spChg chg="add mod">
          <ac:chgData name="Dmitriy Shumekov" userId="ffbf198107bbd5ce" providerId="LiveId" clId="{C65A6594-5A5B-4565-B4DC-1D0167C010FD}" dt="2024-11-21T05:22:48.062" v="807" actId="20577"/>
          <ac:spMkLst>
            <pc:docMk/>
            <pc:sldMk cId="4024890930" sldId="948"/>
            <ac:spMk id="89" creationId="{6A959507-4CE7-3E51-C507-B930DF3124A6}"/>
          </ac:spMkLst>
        </pc:spChg>
        <pc:spChg chg="add del mod">
          <ac:chgData name="Dmitriy Shumekov" userId="ffbf198107bbd5ce" providerId="LiveId" clId="{C65A6594-5A5B-4565-B4DC-1D0167C010FD}" dt="2024-11-21T05:32:27.318" v="956" actId="478"/>
          <ac:spMkLst>
            <pc:docMk/>
            <pc:sldMk cId="4024890930" sldId="948"/>
            <ac:spMk id="91" creationId="{057AA333-0630-885A-5B9C-1215017224EF}"/>
          </ac:spMkLst>
        </pc:spChg>
        <pc:spChg chg="add mod">
          <ac:chgData name="Dmitriy Shumekov" userId="ffbf198107bbd5ce" providerId="LiveId" clId="{C65A6594-5A5B-4565-B4DC-1D0167C010FD}" dt="2024-11-21T05:32:25.825" v="955"/>
          <ac:spMkLst>
            <pc:docMk/>
            <pc:sldMk cId="4024890930" sldId="948"/>
            <ac:spMk id="92" creationId="{0F604DD2-E8BA-DF64-3E1B-972E04F81FF5}"/>
          </ac:spMkLst>
        </pc:spChg>
        <pc:spChg chg="add mod">
          <ac:chgData name="Dmitriy Shumekov" userId="ffbf198107bbd5ce" providerId="LiveId" clId="{C65A6594-5A5B-4565-B4DC-1D0167C010FD}" dt="2024-11-21T05:32:27.707" v="957"/>
          <ac:spMkLst>
            <pc:docMk/>
            <pc:sldMk cId="4024890930" sldId="948"/>
            <ac:spMk id="93" creationId="{E9CC6BE2-A93E-90CD-D75B-95BC812C85C9}"/>
          </ac:spMkLst>
        </pc:spChg>
        <pc:graphicFrameChg chg="add mod">
          <ac:chgData name="Dmitriy Shumekov" userId="ffbf198107bbd5ce" providerId="LiveId" clId="{C65A6594-5A5B-4565-B4DC-1D0167C010FD}" dt="2024-11-21T06:27:14.139" v="1496" actId="207"/>
          <ac:graphicFrameMkLst>
            <pc:docMk/>
            <pc:sldMk cId="4024890930" sldId="948"/>
            <ac:graphicFrameMk id="14" creationId="{F1B2DEA0-961D-85F0-9433-EB3F34B6E8BC}"/>
          </ac:graphicFrameMkLst>
        </pc:graphicFrameChg>
        <pc:picChg chg="add del mod">
          <ac:chgData name="Dmitriy Shumekov" userId="ffbf198107bbd5ce" providerId="LiveId" clId="{C65A6594-5A5B-4565-B4DC-1D0167C010FD}" dt="2024-11-21T05:14:21.958" v="365" actId="478"/>
          <ac:picMkLst>
            <pc:docMk/>
            <pc:sldMk cId="4024890930" sldId="948"/>
            <ac:picMk id="47" creationId="{2EEDFFBA-2F36-E4FF-3923-FC2765499AB5}"/>
          </ac:picMkLst>
        </pc:picChg>
        <pc:picChg chg="add mod">
          <ac:chgData name="Dmitriy Shumekov" userId="ffbf198107bbd5ce" providerId="LiveId" clId="{C65A6594-5A5B-4565-B4DC-1D0167C010FD}" dt="2024-11-21T05:32:17.934" v="952" actId="1076"/>
          <ac:picMkLst>
            <pc:docMk/>
            <pc:sldMk cId="4024890930" sldId="948"/>
            <ac:picMk id="88" creationId="{478EE6E4-AAE0-198D-4987-DD89862DDF2F}"/>
          </ac:picMkLst>
        </pc:picChg>
        <pc:cxnChg chg="add mod">
          <ac:chgData name="Dmitriy Shumekov" userId="ffbf198107bbd5ce" providerId="LiveId" clId="{C65A6594-5A5B-4565-B4DC-1D0167C010FD}" dt="2024-11-21T06:27:28.003" v="1498" actId="208"/>
          <ac:cxnSpMkLst>
            <pc:docMk/>
            <pc:sldMk cId="4024890930" sldId="948"/>
            <ac:cxnSpMk id="4" creationId="{5E5A6C1E-6D31-DEDE-D7D2-527713548AAA}"/>
          </ac:cxnSpMkLst>
        </pc:cxnChg>
        <pc:cxnChg chg="add mod">
          <ac:chgData name="Dmitriy Shumekov" userId="ffbf198107bbd5ce" providerId="LiveId" clId="{C65A6594-5A5B-4565-B4DC-1D0167C010FD}" dt="2024-11-21T05:10:20.152" v="347" actId="1076"/>
          <ac:cxnSpMkLst>
            <pc:docMk/>
            <pc:sldMk cId="4024890930" sldId="948"/>
            <ac:cxnSpMk id="5" creationId="{37BE903B-88C8-A5E7-FD24-66EB9EF2960E}"/>
          </ac:cxnSpMkLst>
        </pc:cxnChg>
        <pc:cxnChg chg="add mod">
          <ac:chgData name="Dmitriy Shumekov" userId="ffbf198107bbd5ce" providerId="LiveId" clId="{C65A6594-5A5B-4565-B4DC-1D0167C010FD}" dt="2024-11-21T05:23:21.117" v="815" actId="1076"/>
          <ac:cxnSpMkLst>
            <pc:docMk/>
            <pc:sldMk cId="4024890930" sldId="948"/>
            <ac:cxnSpMk id="6" creationId="{D915CB76-37AD-7B32-2283-62252D992C11}"/>
          </ac:cxnSpMkLst>
        </pc:cxnChg>
        <pc:cxnChg chg="add mod">
          <ac:chgData name="Dmitriy Shumekov" userId="ffbf198107bbd5ce" providerId="LiveId" clId="{C65A6594-5A5B-4565-B4DC-1D0167C010FD}" dt="2024-11-21T06:27:32.966" v="1499" actId="208"/>
          <ac:cxnSpMkLst>
            <pc:docMk/>
            <pc:sldMk cId="4024890930" sldId="948"/>
            <ac:cxnSpMk id="7" creationId="{63D7D78A-570B-FB76-8692-2EEEC74F7C45}"/>
          </ac:cxnSpMkLst>
        </pc:cxnChg>
        <pc:cxnChg chg="add mod">
          <ac:chgData name="Dmitriy Shumekov" userId="ffbf198107bbd5ce" providerId="LiveId" clId="{C65A6594-5A5B-4565-B4DC-1D0167C010FD}" dt="2024-11-21T06:27:35.788" v="1500" actId="208"/>
          <ac:cxnSpMkLst>
            <pc:docMk/>
            <pc:sldMk cId="4024890930" sldId="948"/>
            <ac:cxnSpMk id="8" creationId="{567221E2-6A15-384E-34B2-FE4F71FF4F3F}"/>
          </ac:cxnSpMkLst>
        </pc:cxnChg>
        <pc:cxnChg chg="add del mod">
          <ac:chgData name="Dmitriy Shumekov" userId="ffbf198107bbd5ce" providerId="LiveId" clId="{C65A6594-5A5B-4565-B4DC-1D0167C010FD}" dt="2024-11-21T04:33:37.302" v="34" actId="478"/>
          <ac:cxnSpMkLst>
            <pc:docMk/>
            <pc:sldMk cId="4024890930" sldId="948"/>
            <ac:cxnSpMk id="46" creationId="{D28E65E7-B275-4E32-0883-A303413D2703}"/>
          </ac:cxnSpMkLst>
        </pc:cxnChg>
      </pc:sldChg>
      <pc:sldChg chg="add">
        <pc:chgData name="Dmitriy Shumekov" userId="ffbf198107bbd5ce" providerId="LiveId" clId="{C65A6594-5A5B-4565-B4DC-1D0167C010FD}" dt="2024-11-21T06:24:32.018" v="1445"/>
        <pc:sldMkLst>
          <pc:docMk/>
          <pc:sldMk cId="985382242" sldId="949"/>
        </pc:sldMkLst>
      </pc:sldChg>
      <pc:sldChg chg="addSp delSp modSp new del mod">
        <pc:chgData name="Dmitriy Shumekov" userId="ffbf198107bbd5ce" providerId="LiveId" clId="{C65A6594-5A5B-4565-B4DC-1D0167C010FD}" dt="2024-11-21T06:24:21.454" v="1442" actId="2696"/>
        <pc:sldMkLst>
          <pc:docMk/>
          <pc:sldMk cId="1731704410" sldId="949"/>
        </pc:sldMkLst>
        <pc:spChg chg="mod">
          <ac:chgData name="Dmitriy Shumekov" userId="ffbf198107bbd5ce" providerId="LiveId" clId="{C65A6594-5A5B-4565-B4DC-1D0167C010FD}" dt="2024-11-21T05:41:11.821" v="1099" actId="20577"/>
          <ac:spMkLst>
            <pc:docMk/>
            <pc:sldMk cId="1731704410" sldId="949"/>
            <ac:spMk id="2" creationId="{E094ED83-0DCA-5050-31A7-ACCE98B71C82}"/>
          </ac:spMkLst>
        </pc:spChg>
        <pc:spChg chg="add mod">
          <ac:chgData name="Dmitriy Shumekov" userId="ffbf198107bbd5ce" providerId="LiveId" clId="{C65A6594-5A5B-4565-B4DC-1D0167C010FD}" dt="2024-11-21T05:41:35.735" v="1116" actId="20577"/>
          <ac:spMkLst>
            <pc:docMk/>
            <pc:sldMk cId="1731704410" sldId="949"/>
            <ac:spMk id="4" creationId="{3707DBF1-C069-EA38-DD3D-BE6508C93109}"/>
          </ac:spMkLst>
        </pc:spChg>
        <pc:graphicFrameChg chg="add mod modGraphic">
          <ac:chgData name="Dmitriy Shumekov" userId="ffbf198107bbd5ce" providerId="LiveId" clId="{C65A6594-5A5B-4565-B4DC-1D0167C010FD}" dt="2024-11-21T06:00:12.965" v="1441" actId="207"/>
          <ac:graphicFrameMkLst>
            <pc:docMk/>
            <pc:sldMk cId="1731704410" sldId="949"/>
            <ac:graphicFrameMk id="5" creationId="{FD483F9E-E23F-EE80-8BD4-D9E4E039C98D}"/>
          </ac:graphicFrameMkLst>
        </pc:graphicFrameChg>
        <pc:graphicFrameChg chg="add del mod">
          <ac:chgData name="Dmitriy Shumekov" userId="ffbf198107bbd5ce" providerId="LiveId" clId="{C65A6594-5A5B-4565-B4DC-1D0167C010FD}" dt="2024-11-21T05:49:23.331" v="1311" actId="478"/>
          <ac:graphicFrameMkLst>
            <pc:docMk/>
            <pc:sldMk cId="1731704410" sldId="949"/>
            <ac:graphicFrameMk id="6" creationId="{43EF0707-DFFB-8CBA-E7E0-77D9F3936934}"/>
          </ac:graphicFrameMkLst>
        </pc:graphicFrameChg>
      </pc:sldChg>
      <pc:sldChg chg="addSp delSp modSp add del mod">
        <pc:chgData name="Dmitriy Shumekov" userId="ffbf198107bbd5ce" providerId="LiveId" clId="{C65A6594-5A5B-4565-B4DC-1D0167C010FD}" dt="2024-11-21T05:39:49.988" v="1067" actId="47"/>
        <pc:sldMkLst>
          <pc:docMk/>
          <pc:sldMk cId="2258730709" sldId="949"/>
        </pc:sldMkLst>
        <pc:spChg chg="mod">
          <ac:chgData name="Dmitriy Shumekov" userId="ffbf198107bbd5ce" providerId="LiveId" clId="{C65A6594-5A5B-4565-B4DC-1D0167C010FD}" dt="2024-11-21T05:31:56.687" v="950" actId="20577"/>
          <ac:spMkLst>
            <pc:docMk/>
            <pc:sldMk cId="2258730709" sldId="949"/>
            <ac:spMk id="2" creationId="{03691B4B-0301-C103-2849-D117B21747D1}"/>
          </ac:spMkLst>
        </pc:spChg>
        <pc:spChg chg="mod">
          <ac:chgData name="Dmitriy Shumekov" userId="ffbf198107bbd5ce" providerId="LiveId" clId="{C65A6594-5A5B-4565-B4DC-1D0167C010FD}" dt="2024-11-21T05:33:12.927" v="1031" actId="20577"/>
          <ac:spMkLst>
            <pc:docMk/>
            <pc:sldMk cId="2258730709" sldId="949"/>
            <ac:spMk id="4" creationId="{866A0973-EC66-E21E-1337-E504589FC5A1}"/>
          </ac:spMkLst>
        </pc:spChg>
        <pc:spChg chg="del">
          <ac:chgData name="Dmitriy Shumekov" userId="ffbf198107bbd5ce" providerId="LiveId" clId="{C65A6594-5A5B-4565-B4DC-1D0167C010FD}" dt="2024-11-21T05:31:58.995" v="951" actId="478"/>
          <ac:spMkLst>
            <pc:docMk/>
            <pc:sldMk cId="2258730709" sldId="949"/>
            <ac:spMk id="7" creationId="{31CB9DA3-8D7A-2209-907F-8CCF7E98779F}"/>
          </ac:spMkLst>
        </pc:spChg>
        <pc:graphicFrameChg chg="add mod">
          <ac:chgData name="Dmitriy Shumekov" userId="ffbf198107bbd5ce" providerId="LiveId" clId="{C65A6594-5A5B-4565-B4DC-1D0167C010FD}" dt="2024-11-21T05:38:56.780" v="1066" actId="692"/>
          <ac:graphicFrameMkLst>
            <pc:docMk/>
            <pc:sldMk cId="2258730709" sldId="949"/>
            <ac:graphicFrameMk id="3" creationId="{B7870560-D264-F30E-643A-7FB44BD3711A}"/>
          </ac:graphicFrameMkLst>
        </pc:graphicFrameChg>
      </pc:sldChg>
      <pc:sldChg chg="add del">
        <pc:chgData name="Dmitriy Shumekov" userId="ffbf198107bbd5ce" providerId="LiveId" clId="{C65A6594-5A5B-4565-B4DC-1D0167C010FD}" dt="2024-11-21T06:24:31.952" v="1444"/>
        <pc:sldMkLst>
          <pc:docMk/>
          <pc:sldMk cId="3615126662" sldId="949"/>
        </pc:sldMkLst>
      </pc:sldChg>
      <pc:sldChg chg="modSp add del mod">
        <pc:chgData name="Dmitriy Shumekov" userId="ffbf198107bbd5ce" providerId="LiveId" clId="{C65A6594-5A5B-4565-B4DC-1D0167C010FD}" dt="2024-11-21T06:28:07.537" v="1501" actId="2696"/>
        <pc:sldMkLst>
          <pc:docMk/>
          <pc:sldMk cId="1634854272" sldId="950"/>
        </pc:sldMkLst>
        <pc:spChg chg="mod">
          <ac:chgData name="Dmitriy Shumekov" userId="ffbf198107bbd5ce" providerId="LiveId" clId="{C65A6594-5A5B-4565-B4DC-1D0167C010FD}" dt="2024-11-21T05:42:22.811" v="1142" actId="20577"/>
          <ac:spMkLst>
            <pc:docMk/>
            <pc:sldMk cId="1634854272" sldId="950"/>
            <ac:spMk id="4" creationId="{EE803ED8-6FC7-C4B9-A0D4-F473B3D53907}"/>
          </ac:spMkLst>
        </pc:spChg>
      </pc:sldChg>
      <pc:sldChg chg="add">
        <pc:chgData name="Dmitriy Shumekov" userId="ffbf198107bbd5ce" providerId="LiveId" clId="{C65A6594-5A5B-4565-B4DC-1D0167C010FD}" dt="2024-11-21T06:28:12.208" v="1502"/>
        <pc:sldMkLst>
          <pc:docMk/>
          <pc:sldMk cId="3795467446" sldId="950"/>
        </pc:sldMkLst>
      </pc:sldChg>
      <pc:sldChg chg="addSp delSp modSp add del mod">
        <pc:chgData name="Dmitriy Shumekov" userId="ffbf198107bbd5ce" providerId="LiveId" clId="{C65A6594-5A5B-4565-B4DC-1D0167C010FD}" dt="2024-11-21T06:28:07.537" v="1501" actId="2696"/>
        <pc:sldMkLst>
          <pc:docMk/>
          <pc:sldMk cId="2174810091" sldId="951"/>
        </pc:sldMkLst>
        <pc:spChg chg="del">
          <ac:chgData name="Dmitriy Shumekov" userId="ffbf198107bbd5ce" providerId="LiveId" clId="{C65A6594-5A5B-4565-B4DC-1D0167C010FD}" dt="2024-11-21T05:42:30.878" v="1143" actId="478"/>
          <ac:spMkLst>
            <pc:docMk/>
            <pc:sldMk cId="2174810091" sldId="951"/>
            <ac:spMk id="4" creationId="{D37909AE-17C6-5D88-FFE1-C9AE9DCEB085}"/>
          </ac:spMkLst>
        </pc:spChg>
        <pc:spChg chg="add mod">
          <ac:chgData name="Dmitriy Shumekov" userId="ffbf198107bbd5ce" providerId="LiveId" clId="{C65A6594-5A5B-4565-B4DC-1D0167C010FD}" dt="2024-11-21T05:42:33.420" v="1153" actId="20577"/>
          <ac:spMkLst>
            <pc:docMk/>
            <pc:sldMk cId="2174810091" sldId="951"/>
            <ac:spMk id="5" creationId="{01755461-F5CF-4A5D-323E-745CF44D8953}"/>
          </ac:spMkLst>
        </pc:spChg>
      </pc:sldChg>
      <pc:sldChg chg="add">
        <pc:chgData name="Dmitriy Shumekov" userId="ffbf198107bbd5ce" providerId="LiveId" clId="{C65A6594-5A5B-4565-B4DC-1D0167C010FD}" dt="2024-11-21T06:28:12.208" v="1502"/>
        <pc:sldMkLst>
          <pc:docMk/>
          <pc:sldMk cId="2750912019" sldId="951"/>
        </pc:sldMkLst>
      </pc:sldChg>
      <pc:sldChg chg="add">
        <pc:chgData name="Dmitriy Shumekov" userId="ffbf198107bbd5ce" providerId="LiveId" clId="{C65A6594-5A5B-4565-B4DC-1D0167C010FD}" dt="2024-11-21T06:28:12.208" v="1502"/>
        <pc:sldMkLst>
          <pc:docMk/>
          <pc:sldMk cId="1161050042" sldId="952"/>
        </pc:sldMkLst>
      </pc:sldChg>
      <pc:sldChg chg="addSp delSp modSp add del mod">
        <pc:chgData name="Dmitriy Shumekov" userId="ffbf198107bbd5ce" providerId="LiveId" clId="{C65A6594-5A5B-4565-B4DC-1D0167C010FD}" dt="2024-11-21T06:28:07.537" v="1501" actId="2696"/>
        <pc:sldMkLst>
          <pc:docMk/>
          <pc:sldMk cId="3949223837" sldId="952"/>
        </pc:sldMkLst>
        <pc:spChg chg="del">
          <ac:chgData name="Dmitriy Shumekov" userId="ffbf198107bbd5ce" providerId="LiveId" clId="{C65A6594-5A5B-4565-B4DC-1D0167C010FD}" dt="2024-11-21T05:42:39.826" v="1154" actId="478"/>
          <ac:spMkLst>
            <pc:docMk/>
            <pc:sldMk cId="3949223837" sldId="952"/>
            <ac:spMk id="4" creationId="{B9EB0624-ADF3-5C52-05AE-20F32D821547}"/>
          </ac:spMkLst>
        </pc:spChg>
        <pc:spChg chg="add mod">
          <ac:chgData name="Dmitriy Shumekov" userId="ffbf198107bbd5ce" providerId="LiveId" clId="{C65A6594-5A5B-4565-B4DC-1D0167C010FD}" dt="2024-11-21T05:42:42.496" v="1162" actId="20577"/>
          <ac:spMkLst>
            <pc:docMk/>
            <pc:sldMk cId="3949223837" sldId="952"/>
            <ac:spMk id="5" creationId="{08E6EA5F-BC4C-6262-61C5-E6A97681BDF1}"/>
          </ac:spMkLst>
        </pc:spChg>
      </pc:sldChg>
      <pc:sldChg chg="add del">
        <pc:chgData name="Dmitriy Shumekov" userId="ffbf198107bbd5ce" providerId="LiveId" clId="{C65A6594-5A5B-4565-B4DC-1D0167C010FD}" dt="2024-11-21T05:42:59.267" v="1185" actId="47"/>
        <pc:sldMkLst>
          <pc:docMk/>
          <pc:sldMk cId="2283673828" sldId="953"/>
        </pc:sldMkLst>
      </pc:sldChg>
      <pc:sldChg chg="add">
        <pc:chgData name="Dmitriy Shumekov" userId="ffbf198107bbd5ce" providerId="LiveId" clId="{C65A6594-5A5B-4565-B4DC-1D0167C010FD}" dt="2024-11-21T06:28:12.208" v="1502"/>
        <pc:sldMkLst>
          <pc:docMk/>
          <pc:sldMk cId="3443407352" sldId="954"/>
        </pc:sldMkLst>
      </pc:sldChg>
      <pc:sldChg chg="modSp add del mod">
        <pc:chgData name="Dmitriy Shumekov" userId="ffbf198107bbd5ce" providerId="LiveId" clId="{C65A6594-5A5B-4565-B4DC-1D0167C010FD}" dt="2024-11-21T06:28:07.537" v="1501" actId="2696"/>
        <pc:sldMkLst>
          <pc:docMk/>
          <pc:sldMk cId="3698337112" sldId="954"/>
        </pc:sldMkLst>
        <pc:spChg chg="mod">
          <ac:chgData name="Dmitriy Shumekov" userId="ffbf198107bbd5ce" providerId="LiveId" clId="{C65A6594-5A5B-4565-B4DC-1D0167C010FD}" dt="2024-11-21T05:42:50.711" v="1170" actId="20577"/>
          <ac:spMkLst>
            <pc:docMk/>
            <pc:sldMk cId="3698337112" sldId="954"/>
            <ac:spMk id="4" creationId="{1745C126-CC0F-38BC-1D5E-B22F631702D7}"/>
          </ac:spMkLst>
        </pc:spChg>
      </pc:sldChg>
      <pc:sldChg chg="add">
        <pc:chgData name="Dmitriy Shumekov" userId="ffbf198107bbd5ce" providerId="LiveId" clId="{C65A6594-5A5B-4565-B4DC-1D0167C010FD}" dt="2024-11-21T06:28:12.208" v="1502"/>
        <pc:sldMkLst>
          <pc:docMk/>
          <pc:sldMk cId="3099585521" sldId="955"/>
        </pc:sldMkLst>
      </pc:sldChg>
      <pc:sldChg chg="modSp add del mod">
        <pc:chgData name="Dmitriy Shumekov" userId="ffbf198107bbd5ce" providerId="LiveId" clId="{C65A6594-5A5B-4565-B4DC-1D0167C010FD}" dt="2024-11-21T06:28:07.537" v="1501" actId="2696"/>
        <pc:sldMkLst>
          <pc:docMk/>
          <pc:sldMk cId="3714027443" sldId="955"/>
        </pc:sldMkLst>
        <pc:spChg chg="mod">
          <ac:chgData name="Dmitriy Shumekov" userId="ffbf198107bbd5ce" providerId="LiveId" clId="{C65A6594-5A5B-4565-B4DC-1D0167C010FD}" dt="2024-11-21T05:42:53.750" v="1177" actId="20577"/>
          <ac:spMkLst>
            <pc:docMk/>
            <pc:sldMk cId="3714027443" sldId="955"/>
            <ac:spMk id="5" creationId="{C5CA9A5D-9BC4-4994-E3F2-6A2FB6934F8C}"/>
          </ac:spMkLst>
        </pc:spChg>
      </pc:sldChg>
      <pc:sldChg chg="add">
        <pc:chgData name="Dmitriy Shumekov" userId="ffbf198107bbd5ce" providerId="LiveId" clId="{C65A6594-5A5B-4565-B4DC-1D0167C010FD}" dt="2024-11-21T06:28:12.208" v="1502"/>
        <pc:sldMkLst>
          <pc:docMk/>
          <pc:sldMk cId="2383816974" sldId="956"/>
        </pc:sldMkLst>
      </pc:sldChg>
      <pc:sldChg chg="modSp add del mod">
        <pc:chgData name="Dmitriy Shumekov" userId="ffbf198107bbd5ce" providerId="LiveId" clId="{C65A6594-5A5B-4565-B4DC-1D0167C010FD}" dt="2024-11-21T06:28:07.537" v="1501" actId="2696"/>
        <pc:sldMkLst>
          <pc:docMk/>
          <pc:sldMk cId="3108315600" sldId="956"/>
        </pc:sldMkLst>
        <pc:spChg chg="mod">
          <ac:chgData name="Dmitriy Shumekov" userId="ffbf198107bbd5ce" providerId="LiveId" clId="{C65A6594-5A5B-4565-B4DC-1D0167C010FD}" dt="2024-11-21T05:42:57.026" v="1184" actId="20577"/>
          <ac:spMkLst>
            <pc:docMk/>
            <pc:sldMk cId="3108315600" sldId="956"/>
            <ac:spMk id="5" creationId="{C163FC6C-E921-51B4-C727-F56081921546}"/>
          </ac:spMkLst>
        </pc:spChg>
      </pc:sldChg>
      <pc:sldChg chg="modSp add mod">
        <pc:chgData name="Dmitriy Shumekov" userId="ffbf198107bbd5ce" providerId="LiveId" clId="{C65A6594-5A5B-4565-B4DC-1D0167C010FD}" dt="2024-11-21T06:24:53.702" v="1478" actId="20577"/>
        <pc:sldMkLst>
          <pc:docMk/>
          <pc:sldMk cId="3269471301" sldId="957"/>
        </pc:sldMkLst>
        <pc:spChg chg="mod">
          <ac:chgData name="Dmitriy Shumekov" userId="ffbf198107bbd5ce" providerId="LiveId" clId="{C65A6594-5A5B-4565-B4DC-1D0167C010FD}" dt="2024-11-21T06:24:53.702" v="1478" actId="20577"/>
          <ac:spMkLst>
            <pc:docMk/>
            <pc:sldMk cId="3269471301" sldId="957"/>
            <ac:spMk id="5" creationId="{3945E7A5-5F55-9132-5318-0ACCDE79EB3E}"/>
          </ac:spMkLst>
        </pc:spChg>
        <pc:spChg chg="mod">
          <ac:chgData name="Dmitriy Shumekov" userId="ffbf198107bbd5ce" providerId="LiveId" clId="{C65A6594-5A5B-4565-B4DC-1D0167C010FD}" dt="2024-11-21T06:24:39.824" v="1447" actId="20577"/>
          <ac:spMkLst>
            <pc:docMk/>
            <pc:sldMk cId="3269471301" sldId="957"/>
            <ac:spMk id="6" creationId="{DE74AB90-904A-1E2D-5956-3EDDA436C87E}"/>
          </ac:spMkLst>
        </pc:spChg>
      </pc:sldChg>
      <pc:sldChg chg="addSp delSp modSp new mod">
        <pc:chgData name="Dmitriy Shumekov" userId="ffbf198107bbd5ce" providerId="LiveId" clId="{C65A6594-5A5B-4565-B4DC-1D0167C010FD}" dt="2024-11-21T07:22:58.478" v="2119" actId="403"/>
        <pc:sldMkLst>
          <pc:docMk/>
          <pc:sldMk cId="39693522" sldId="958"/>
        </pc:sldMkLst>
        <pc:spChg chg="mod">
          <ac:chgData name="Dmitriy Shumekov" userId="ffbf198107bbd5ce" providerId="LiveId" clId="{C65A6594-5A5B-4565-B4DC-1D0167C010FD}" dt="2024-11-21T06:28:24.789" v="1525" actId="20577"/>
          <ac:spMkLst>
            <pc:docMk/>
            <pc:sldMk cId="39693522" sldId="958"/>
            <ac:spMk id="2" creationId="{B17F0162-520F-619C-3E8F-F8BE4EA0205C}"/>
          </ac:spMkLst>
        </pc:spChg>
        <pc:spChg chg="add mod">
          <ac:chgData name="Dmitriy Shumekov" userId="ffbf198107bbd5ce" providerId="LiveId" clId="{C65A6594-5A5B-4565-B4DC-1D0167C010FD}" dt="2024-11-21T06:28:38.342" v="1548" actId="20577"/>
          <ac:spMkLst>
            <pc:docMk/>
            <pc:sldMk cId="39693522" sldId="958"/>
            <ac:spMk id="4" creationId="{49AAA90B-C7BF-B9DC-E805-61E71BB0DCCA}"/>
          </ac:spMkLst>
        </pc:spChg>
        <pc:graphicFrameChg chg="add mod modGraphic">
          <ac:chgData name="Dmitriy Shumekov" userId="ffbf198107bbd5ce" providerId="LiveId" clId="{C65A6594-5A5B-4565-B4DC-1D0167C010FD}" dt="2024-11-21T07:22:53.409" v="2115" actId="403"/>
          <ac:graphicFrameMkLst>
            <pc:docMk/>
            <pc:sldMk cId="39693522" sldId="958"/>
            <ac:graphicFrameMk id="5" creationId="{EA26CDD0-05FE-AB97-B3C9-568D4A0E294C}"/>
          </ac:graphicFrameMkLst>
        </pc:graphicFrameChg>
        <pc:graphicFrameChg chg="add del mod">
          <ac:chgData name="Dmitriy Shumekov" userId="ffbf198107bbd5ce" providerId="LiveId" clId="{C65A6594-5A5B-4565-B4DC-1D0167C010FD}" dt="2024-11-21T06:32:01.082" v="1679" actId="478"/>
          <ac:graphicFrameMkLst>
            <pc:docMk/>
            <pc:sldMk cId="39693522" sldId="958"/>
            <ac:graphicFrameMk id="6" creationId="{D931FB34-CC34-4418-D62A-4A58C1324889}"/>
          </ac:graphicFrameMkLst>
        </pc:graphicFrameChg>
        <pc:graphicFrameChg chg="add mod modGraphic">
          <ac:chgData name="Dmitriy Shumekov" userId="ffbf198107bbd5ce" providerId="LiveId" clId="{C65A6594-5A5B-4565-B4DC-1D0167C010FD}" dt="2024-11-21T07:22:58.478" v="2119" actId="403"/>
          <ac:graphicFrameMkLst>
            <pc:docMk/>
            <pc:sldMk cId="39693522" sldId="958"/>
            <ac:graphicFrameMk id="7" creationId="{7C90B5E9-4A81-0B21-99E6-ECFFEF027910}"/>
          </ac:graphicFrameMkLst>
        </pc:graphicFrameChg>
      </pc:sldChg>
      <pc:sldChg chg="new del">
        <pc:chgData name="Dmitriy Shumekov" userId="ffbf198107bbd5ce" providerId="LiveId" clId="{C65A6594-5A5B-4565-B4DC-1D0167C010FD}" dt="2024-11-21T06:25:18.175" v="1483" actId="680"/>
        <pc:sldMkLst>
          <pc:docMk/>
          <pc:sldMk cId="2877466755" sldId="958"/>
        </pc:sldMkLst>
      </pc:sldChg>
    </pc:docChg>
  </pc:docChgLst>
</pc:chgInfo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2.xml"/><Relationship Id="rId1" Type="http://schemas.microsoft.com/office/2011/relationships/chartStyle" Target="style2.xml"/><Relationship Id="rId4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chartUserShapes" Target="../drawings/drawing1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7.xml"/><Relationship Id="rId1" Type="http://schemas.microsoft.com/office/2011/relationships/chartStyle" Target="style7.xml"/><Relationship Id="rId4" Type="http://schemas.openxmlformats.org/officeDocument/2006/relationships/chartUserShapes" Target="../drawings/drawing2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Relationship Id="rId4" Type="http://schemas.openxmlformats.org/officeDocument/2006/relationships/chartUserShapes" Target="../drawings/drawing3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9.xml"/><Relationship Id="rId1" Type="http://schemas.microsoft.com/office/2011/relationships/chartStyle" Target="style9.xml"/><Relationship Id="rId4" Type="http://schemas.openxmlformats.org/officeDocument/2006/relationships/chartUserShapes" Target="../drawings/drawing4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0.xml"/><Relationship Id="rId1" Type="http://schemas.microsoft.com/office/2011/relationships/chartStyle" Target="style10.xml"/><Relationship Id="rId4" Type="http://schemas.openxmlformats.org/officeDocument/2006/relationships/chartUserShapes" Target="../drawings/drawing5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14.xml"/><Relationship Id="rId1" Type="http://schemas.microsoft.com/office/2011/relationships/chartStyle" Target="style14.xml"/><Relationship Id="rId4" Type="http://schemas.openxmlformats.org/officeDocument/2006/relationships/chartUserShapes" Target="../drawings/drawing6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.xlsx"/><Relationship Id="rId2" Type="http://schemas.microsoft.com/office/2011/relationships/chartColorStyle" Target="colors15.xml"/><Relationship Id="rId1" Type="http://schemas.microsoft.com/office/2011/relationships/chartStyle" Target="style15.xml"/><Relationship Id="rId4" Type="http://schemas.openxmlformats.org/officeDocument/2006/relationships/chartUserShapes" Target="../drawings/drawing7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17.xml"/><Relationship Id="rId1" Type="http://schemas.microsoft.com/office/2011/relationships/chartStyle" Target="style17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7.xlsx"/><Relationship Id="rId2" Type="http://schemas.microsoft.com/office/2011/relationships/chartColorStyle" Target="colors18.xml"/><Relationship Id="rId1" Type="http://schemas.microsoft.com/office/2011/relationships/chartStyle" Target="style18.xml"/></Relationships>
</file>

<file path=ppt/charts/_rels/chart1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8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9307272752217318E-2"/>
          <c:y val="3.9503312965814726E-2"/>
          <c:w val="0.9486626379620543"/>
          <c:h val="0.88989861404479098"/>
        </c:manualLayout>
      </c:layout>
      <c:barChart>
        <c:barDir val="col"/>
        <c:grouping val="stacked"/>
        <c:varyColors val="0"/>
        <c:ser>
          <c:idx val="2"/>
          <c:order val="0"/>
          <c:tx>
            <c:strRef>
              <c:f>Лист1!$D$1</c:f>
              <c:strCache>
                <c:ptCount val="1"/>
                <c:pt idx="0">
                  <c:v>3 запад</c:v>
                </c:pt>
              </c:strCache>
            </c:strRef>
          </c:tx>
          <c:spPr>
            <a:solidFill>
              <a:srgbClr val="00B0F0"/>
            </a:solidFill>
            <a:ln w="12700">
              <a:solidFill>
                <a:schemeClr val="bg1"/>
              </a:solidFill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03D34C26-1D9B-4074-8B0A-5B15F42902AC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5-29E7-4943-A8F8-AEB24201306E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BB469CC0-A97A-4440-B998-E54B0B96185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6-29E7-4943-A8F8-AEB24201306E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D3C93A57-5D2D-4B62-A960-6830F11A5FE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7-29E7-4943-A8F8-AEB24201306E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0E651B2E-9404-4888-ACA2-8533A865F8C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8-29E7-4943-A8F8-AEB24201306E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93F988D0-1E28-435A-890E-AEC21AB40A1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9-29E7-4943-A8F8-AEB24201306E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620971B9-9FC6-44C2-BDDB-06B14032A62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A-29E7-4943-A8F8-AEB24201306E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3721BBDB-0EB1-4D24-808E-E2495BC6EB5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B-29E7-4943-A8F8-AEB24201306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0" i="0" u="none" strike="noStrike" kern="1200" baseline="0">
                    <a:solidFill>
                      <a:schemeClr val="bg1"/>
                    </a:solidFill>
                    <a:latin typeface="Century Gothic" panose="020B0502020202020204" pitchFamily="34" charset="0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Лист1!$A$2:$A$8</c:f>
              <c:strCache>
                <c:ptCount val="7"/>
                <c:pt idx="0">
                  <c:v>2024</c:v>
                </c:pt>
                <c:pt idx="1">
                  <c:v>2025</c:v>
                </c:pt>
                <c:pt idx="2">
                  <c:v>2030</c:v>
                </c:pt>
                <c:pt idx="3">
                  <c:v>2035</c:v>
                </c:pt>
                <c:pt idx="4">
                  <c:v>2040</c:v>
                </c:pt>
                <c:pt idx="5">
                  <c:v>2045</c:v>
                </c:pt>
                <c:pt idx="6">
                  <c:v>2050</c:v>
                </c:pt>
              </c:strCache>
            </c:strRef>
          </c:cat>
          <c:val>
            <c:numRef>
              <c:f>Лист1!$D$2:$D$8</c:f>
              <c:numCache>
                <c:formatCode>General</c:formatCode>
                <c:ptCount val="7"/>
                <c:pt idx="0">
                  <c:v>3146</c:v>
                </c:pt>
                <c:pt idx="1">
                  <c:v>3190</c:v>
                </c:pt>
                <c:pt idx="2">
                  <c:v>3402</c:v>
                </c:pt>
                <c:pt idx="3">
                  <c:v>3623</c:v>
                </c:pt>
                <c:pt idx="4">
                  <c:v>3880</c:v>
                </c:pt>
                <c:pt idx="5">
                  <c:v>4175</c:v>
                </c:pt>
                <c:pt idx="6">
                  <c:v>4485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Лист1!$D$11:$D$17</c15:f>
                <c15:dlblRangeCache>
                  <c:ptCount val="7"/>
                  <c:pt idx="0">
                    <c:v>16%</c:v>
                  </c:pt>
                  <c:pt idx="1">
                    <c:v>16%</c:v>
                  </c:pt>
                  <c:pt idx="2">
                    <c:v>16%</c:v>
                  </c:pt>
                  <c:pt idx="3">
                    <c:v>16%</c:v>
                  </c:pt>
                  <c:pt idx="4">
                    <c:v>16%</c:v>
                  </c:pt>
                  <c:pt idx="5">
                    <c:v>16%</c:v>
                  </c:pt>
                  <c:pt idx="6">
                    <c:v>16%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2-29E7-4943-A8F8-AEB24201306E}"/>
            </c:ext>
          </c:extLst>
        </c:ser>
        <c:ser>
          <c:idx val="3"/>
          <c:order val="1"/>
          <c:tx>
            <c:strRef>
              <c:f>Лист1!$E$1</c:f>
              <c:strCache>
                <c:ptCount val="1"/>
                <c:pt idx="0">
                  <c:v>4 север</c:v>
                </c:pt>
              </c:strCache>
            </c:strRef>
          </c:tx>
          <c:spPr>
            <a:solidFill>
              <a:srgbClr val="002060"/>
            </a:solidFill>
            <a:ln w="12700">
              <a:solidFill>
                <a:schemeClr val="bg1"/>
              </a:solidFill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62A86D7C-60CA-47D9-88E5-DD6A70E2122B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C-29E7-4943-A8F8-AEB24201306E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E559A8FF-9B49-4571-8A2C-BF217BE3015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D-29E7-4943-A8F8-AEB24201306E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F91A99CE-DC16-4FB1-B12A-E4314424E42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E-29E7-4943-A8F8-AEB24201306E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CA908930-18B1-48B4-8573-1AE0ED4FA91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F-29E7-4943-A8F8-AEB24201306E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DE1EF4A0-F9F3-476E-95FA-1C0574C9EBD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0-29E7-4943-A8F8-AEB24201306E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BD206FFF-8C14-443D-86BF-B564D4446B9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1-29E7-4943-A8F8-AEB24201306E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FE46CC89-C2BB-43FF-A003-EAC5F1278DF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2-29E7-4943-A8F8-AEB24201306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0" i="0" u="none" strike="noStrike" kern="1200" baseline="0">
                    <a:solidFill>
                      <a:schemeClr val="bg1"/>
                    </a:solidFill>
                    <a:latin typeface="Century Gothic" panose="020B0502020202020204" pitchFamily="34" charset="0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Лист1!$A$2:$A$8</c:f>
              <c:strCache>
                <c:ptCount val="7"/>
                <c:pt idx="0">
                  <c:v>2024</c:v>
                </c:pt>
                <c:pt idx="1">
                  <c:v>2025</c:v>
                </c:pt>
                <c:pt idx="2">
                  <c:v>2030</c:v>
                </c:pt>
                <c:pt idx="3">
                  <c:v>2035</c:v>
                </c:pt>
                <c:pt idx="4">
                  <c:v>2040</c:v>
                </c:pt>
                <c:pt idx="5">
                  <c:v>2045</c:v>
                </c:pt>
                <c:pt idx="6">
                  <c:v>2050</c:v>
                </c:pt>
              </c:strCache>
            </c:strRef>
          </c:cat>
          <c:val>
            <c:numRef>
              <c:f>Лист1!$E$2:$E$8</c:f>
              <c:numCache>
                <c:formatCode>General</c:formatCode>
                <c:ptCount val="7"/>
                <c:pt idx="0">
                  <c:v>2145</c:v>
                </c:pt>
                <c:pt idx="1">
                  <c:v>2137</c:v>
                </c:pt>
                <c:pt idx="2">
                  <c:v>2084</c:v>
                </c:pt>
                <c:pt idx="3">
                  <c:v>2020</c:v>
                </c:pt>
                <c:pt idx="4">
                  <c:v>1951</c:v>
                </c:pt>
                <c:pt idx="5">
                  <c:v>1877</c:v>
                </c:pt>
                <c:pt idx="6">
                  <c:v>1790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Лист1!$E$11:$E$17</c15:f>
                <c15:dlblRangeCache>
                  <c:ptCount val="7"/>
                  <c:pt idx="0">
                    <c:v>11%</c:v>
                  </c:pt>
                  <c:pt idx="1">
                    <c:v>10%</c:v>
                  </c:pt>
                  <c:pt idx="2">
                    <c:v>10%</c:v>
                  </c:pt>
                  <c:pt idx="3">
                    <c:v>9%</c:v>
                  </c:pt>
                  <c:pt idx="4">
                    <c:v>8%</c:v>
                  </c:pt>
                  <c:pt idx="5">
                    <c:v>7%</c:v>
                  </c:pt>
                  <c:pt idx="6">
                    <c:v>6%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3-29E7-4943-A8F8-AEB24201306E}"/>
            </c:ext>
          </c:extLst>
        </c:ser>
        <c:ser>
          <c:idx val="1"/>
          <c:order val="2"/>
          <c:tx>
            <c:strRef>
              <c:f>Лист1!$C$1</c:f>
              <c:strCache>
                <c:ptCount val="1"/>
                <c:pt idx="0">
                  <c:v>2 центр и восток</c:v>
                </c:pt>
              </c:strCache>
            </c:strRef>
          </c:tx>
          <c:spPr>
            <a:solidFill>
              <a:srgbClr val="7030A0"/>
            </a:solidFill>
            <a:ln w="12700">
              <a:solidFill>
                <a:schemeClr val="bg1"/>
              </a:solidFill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0CF0BB4C-FEC2-4392-A58C-9E9E88FDB601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3-29E7-4943-A8F8-AEB24201306E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CAC209C7-7A47-4B13-BF37-0FE30800BA6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4-29E7-4943-A8F8-AEB24201306E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22B6F5CA-A57D-435B-AC46-C3B101B9257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5-29E7-4943-A8F8-AEB24201306E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00392BAA-2B4C-481D-B98E-FDC52F1B775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6-29E7-4943-A8F8-AEB24201306E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9E593A62-6BDF-4039-A760-140671BEDBB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7-29E7-4943-A8F8-AEB24201306E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8E8D9B80-12EA-4C0D-ADFF-60ACC8B2F4E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8-29E7-4943-A8F8-AEB24201306E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D80C5305-416A-46B9-913E-420AD2C5172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9-29E7-4943-A8F8-AEB24201306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0" i="0" u="none" strike="noStrike" kern="1200" baseline="0">
                    <a:solidFill>
                      <a:schemeClr val="bg1"/>
                    </a:solidFill>
                    <a:latin typeface="Century Gothic" panose="020B0502020202020204" pitchFamily="34" charset="0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Лист1!$A$2:$A$8</c:f>
              <c:strCache>
                <c:ptCount val="7"/>
                <c:pt idx="0">
                  <c:v>2024</c:v>
                </c:pt>
                <c:pt idx="1">
                  <c:v>2025</c:v>
                </c:pt>
                <c:pt idx="2">
                  <c:v>2030</c:v>
                </c:pt>
                <c:pt idx="3">
                  <c:v>2035</c:v>
                </c:pt>
                <c:pt idx="4">
                  <c:v>2040</c:v>
                </c:pt>
                <c:pt idx="5">
                  <c:v>2045</c:v>
                </c:pt>
                <c:pt idx="6">
                  <c:v>2050</c:v>
                </c:pt>
              </c:strCache>
            </c:strRef>
          </c:cat>
          <c:val>
            <c:numRef>
              <c:f>Лист1!$C$2:$C$8</c:f>
              <c:numCache>
                <c:formatCode>General</c:formatCode>
                <c:ptCount val="7"/>
                <c:pt idx="0">
                  <c:v>3441</c:v>
                </c:pt>
                <c:pt idx="1">
                  <c:v>3431</c:v>
                </c:pt>
                <c:pt idx="2">
                  <c:v>3364</c:v>
                </c:pt>
                <c:pt idx="3">
                  <c:v>3285</c:v>
                </c:pt>
                <c:pt idx="4">
                  <c:v>3207</c:v>
                </c:pt>
                <c:pt idx="5">
                  <c:v>3129</c:v>
                </c:pt>
                <c:pt idx="6">
                  <c:v>3038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Лист1!$C$11:$C$17</c15:f>
                <c15:dlblRangeCache>
                  <c:ptCount val="7"/>
                  <c:pt idx="0">
                    <c:v>17%</c:v>
                  </c:pt>
                  <c:pt idx="1">
                    <c:v>17%</c:v>
                  </c:pt>
                  <c:pt idx="2">
                    <c:v>16%</c:v>
                  </c:pt>
                  <c:pt idx="3">
                    <c:v>14%</c:v>
                  </c:pt>
                  <c:pt idx="4">
                    <c:v>13%</c:v>
                  </c:pt>
                  <c:pt idx="5">
                    <c:v>12%</c:v>
                  </c:pt>
                  <c:pt idx="6">
                    <c:v>11%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1-29E7-4943-A8F8-AEB24201306E}"/>
            </c:ext>
          </c:extLst>
        </c:ser>
        <c:ser>
          <c:idx val="0"/>
          <c:order val="3"/>
          <c:tx>
            <c:strRef>
              <c:f>Лист1!$B$1</c:f>
              <c:strCache>
                <c:ptCount val="1"/>
                <c:pt idx="0">
                  <c:v>1 юг</c:v>
                </c:pt>
              </c:strCache>
            </c:strRef>
          </c:tx>
          <c:spPr>
            <a:solidFill>
              <a:srgbClr val="00B050"/>
            </a:solidFill>
            <a:ln w="12700">
              <a:solidFill>
                <a:schemeClr val="bg1"/>
              </a:solidFill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6A763FD2-D505-441F-AB7D-AF3639881E95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A-29E7-4943-A8F8-AEB24201306E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6328CB82-933C-4BBA-8F13-51538F23B41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B-29E7-4943-A8F8-AEB24201306E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8DD4D99A-B7CB-46BD-B9F0-B9F8B245944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C-29E7-4943-A8F8-AEB24201306E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7AF9E127-BB8D-4D09-9057-352868A1406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D-29E7-4943-A8F8-AEB24201306E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FB84F83E-53DF-4519-A550-4D7221C40BF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E-29E7-4943-A8F8-AEB24201306E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016B42FE-9E97-4F73-98B9-58DC64A9C0A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F-29E7-4943-A8F8-AEB24201306E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9D0865A3-04D4-401C-B730-8D78F055146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0-29E7-4943-A8F8-AEB24201306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0" i="0" u="none" strike="noStrike" kern="1200" baseline="0">
                    <a:solidFill>
                      <a:schemeClr val="bg1"/>
                    </a:solidFill>
                    <a:latin typeface="Century Gothic" panose="020B0502020202020204" pitchFamily="34" charset="0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Лист1!$A$2:$A$8</c:f>
              <c:strCache>
                <c:ptCount val="7"/>
                <c:pt idx="0">
                  <c:v>2024</c:v>
                </c:pt>
                <c:pt idx="1">
                  <c:v>2025</c:v>
                </c:pt>
                <c:pt idx="2">
                  <c:v>2030</c:v>
                </c:pt>
                <c:pt idx="3">
                  <c:v>2035</c:v>
                </c:pt>
                <c:pt idx="4">
                  <c:v>2040</c:v>
                </c:pt>
                <c:pt idx="5">
                  <c:v>2045</c:v>
                </c:pt>
                <c:pt idx="6">
                  <c:v>2050</c:v>
                </c:pt>
              </c:strCache>
            </c:strRef>
          </c:cat>
          <c:val>
            <c:numRef>
              <c:f>Лист1!$B$2:$B$8</c:f>
              <c:numCache>
                <c:formatCode>General</c:formatCode>
                <c:ptCount val="7"/>
                <c:pt idx="0">
                  <c:v>6463</c:v>
                </c:pt>
                <c:pt idx="1">
                  <c:v>6517</c:v>
                </c:pt>
                <c:pt idx="2">
                  <c:v>6782</c:v>
                </c:pt>
                <c:pt idx="3">
                  <c:v>7101</c:v>
                </c:pt>
                <c:pt idx="4">
                  <c:v>7486</c:v>
                </c:pt>
                <c:pt idx="5">
                  <c:v>7911</c:v>
                </c:pt>
                <c:pt idx="6">
                  <c:v>8338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Лист1!$B$11:$B$17</c15:f>
                <c15:dlblRangeCache>
                  <c:ptCount val="7"/>
                  <c:pt idx="0">
                    <c:v>32%</c:v>
                  </c:pt>
                  <c:pt idx="1">
                    <c:v>32%</c:v>
                  </c:pt>
                  <c:pt idx="2">
                    <c:v>31%</c:v>
                  </c:pt>
                  <c:pt idx="3">
                    <c:v>31%</c:v>
                  </c:pt>
                  <c:pt idx="4">
                    <c:v>31%</c:v>
                  </c:pt>
                  <c:pt idx="5">
                    <c:v>30%</c:v>
                  </c:pt>
                  <c:pt idx="6">
                    <c:v>30%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0-29E7-4943-A8F8-AEB24201306E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5 мега</c:v>
                </c:pt>
              </c:strCache>
            </c:strRef>
          </c:tx>
          <c:spPr>
            <a:solidFill>
              <a:srgbClr val="C00000"/>
            </a:solidFill>
            <a:ln w="12700">
              <a:solidFill>
                <a:schemeClr val="bg1"/>
              </a:solidFill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92DD3C95-6F2F-4BDF-B928-DF06FD985861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1-29E7-4943-A8F8-AEB24201306E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C39BF0AF-E340-4EC1-9597-8BC1FA2083A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2-29E7-4943-A8F8-AEB24201306E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BB0EAB15-FE32-4381-AA53-97219DAC57E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3-29E7-4943-A8F8-AEB24201306E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AD430EEB-9E9F-448C-8E7D-49396C659F9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4-29E7-4943-A8F8-AEB24201306E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7FC294B7-67CB-4996-85F0-ADDFEC75B07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5-29E7-4943-A8F8-AEB24201306E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4E61F6C7-C5C0-4686-9311-12925465B42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6-29E7-4943-A8F8-AEB24201306E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DC04AF23-39F5-4250-BCD9-7E9398D2932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7-29E7-4943-A8F8-AEB24201306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0" i="0" u="none" strike="noStrike" kern="1200" baseline="0">
                    <a:solidFill>
                      <a:schemeClr val="bg1"/>
                    </a:solidFill>
                    <a:latin typeface="Century Gothic" panose="020B0502020202020204" pitchFamily="34" charset="0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Лист1!$A$2:$A$8</c:f>
              <c:strCache>
                <c:ptCount val="7"/>
                <c:pt idx="0">
                  <c:v>2024</c:v>
                </c:pt>
                <c:pt idx="1">
                  <c:v>2025</c:v>
                </c:pt>
                <c:pt idx="2">
                  <c:v>2030</c:v>
                </c:pt>
                <c:pt idx="3">
                  <c:v>2035</c:v>
                </c:pt>
                <c:pt idx="4">
                  <c:v>2040</c:v>
                </c:pt>
                <c:pt idx="5">
                  <c:v>2045</c:v>
                </c:pt>
                <c:pt idx="6">
                  <c:v>2050</c:v>
                </c:pt>
              </c:strCache>
            </c:strRef>
          </c:cat>
          <c:val>
            <c:numRef>
              <c:f>Лист1!$F$2:$F$8</c:f>
              <c:numCache>
                <c:formatCode>General</c:formatCode>
                <c:ptCount val="7"/>
                <c:pt idx="0">
                  <c:v>4967</c:v>
                </c:pt>
                <c:pt idx="1">
                  <c:v>5139</c:v>
                </c:pt>
                <c:pt idx="2">
                  <c:v>6012</c:v>
                </c:pt>
                <c:pt idx="3">
                  <c:v>6912</c:v>
                </c:pt>
                <c:pt idx="4">
                  <c:v>7854</c:v>
                </c:pt>
                <c:pt idx="5">
                  <c:v>8859</c:v>
                </c:pt>
                <c:pt idx="6">
                  <c:v>9904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Лист1!$F$11:$F$17</c15:f>
                <c15:dlblRangeCache>
                  <c:ptCount val="7"/>
                  <c:pt idx="0">
                    <c:v>25%</c:v>
                  </c:pt>
                  <c:pt idx="1">
                    <c:v>25%</c:v>
                  </c:pt>
                  <c:pt idx="2">
                    <c:v>28%</c:v>
                  </c:pt>
                  <c:pt idx="3">
                    <c:v>30%</c:v>
                  </c:pt>
                  <c:pt idx="4">
                    <c:v>32%</c:v>
                  </c:pt>
                  <c:pt idx="5">
                    <c:v>34%</c:v>
                  </c:pt>
                  <c:pt idx="6">
                    <c:v>36%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4-29E7-4943-A8F8-AEB24201306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1"/>
        <c:overlap val="100"/>
        <c:axId val="-2015494976"/>
        <c:axId val="-2015494432"/>
      </c:barChart>
      <c:catAx>
        <c:axId val="-201549497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ru-RU"/>
          </a:p>
        </c:txPr>
        <c:crossAx val="-2015494432"/>
        <c:crosses val="autoZero"/>
        <c:auto val="1"/>
        <c:lblAlgn val="ctr"/>
        <c:lblOffset val="0"/>
        <c:noMultiLvlLbl val="0"/>
      </c:catAx>
      <c:valAx>
        <c:axId val="-2015494432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-201549497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dk2" tx2="lt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6.2551167697969853E-2"/>
          <c:y val="2.6307860751645627E-2"/>
          <c:w val="0.86955368664246613"/>
          <c:h val="0.91014198337004937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Лист1!$B$1</c:f>
              <c:strCache>
                <c:ptCount val="1"/>
                <c:pt idx="0">
                  <c:v>рождений</c:v>
                </c:pt>
              </c:strCache>
            </c:strRef>
          </c:tx>
          <c:spPr>
            <a:solidFill>
              <a:srgbClr val="2868A3">
                <a:lumMod val="75000"/>
              </a:srgbClr>
            </a:solidFill>
            <a:ln>
              <a:noFill/>
            </a:ln>
            <a:effectLst/>
          </c:spPr>
          <c:invertIfNegative val="0"/>
          <c:dPt>
            <c:idx val="2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AF7A-4C7E-A408-765D624BA963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Лист1!$A$2:$A$28</c:f>
              <c:numCache>
                <c:formatCode>General</c:formatCod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numCache>
            </c:numRef>
          </c:cat>
          <c:val>
            <c:numRef>
              <c:f>Лист1!$B$2:$B$28</c:f>
              <c:numCache>
                <c:formatCode>#\ ###\ ###\ ##0;\-#\ ###\ ###\ ##0;0</c:formatCode>
                <c:ptCount val="27"/>
                <c:pt idx="0">
                  <c:v>401.98500000000001</c:v>
                </c:pt>
                <c:pt idx="1">
                  <c:v>395.03300000000002</c:v>
                </c:pt>
                <c:pt idx="2">
                  <c:v>390.24700000000001</c:v>
                </c:pt>
                <c:pt idx="3">
                  <c:v>387.58100000000002</c:v>
                </c:pt>
                <c:pt idx="4">
                  <c:v>385.31299999999999</c:v>
                </c:pt>
                <c:pt idx="5">
                  <c:v>385.346</c:v>
                </c:pt>
                <c:pt idx="6">
                  <c:v>387.26900000000001</c:v>
                </c:pt>
                <c:pt idx="7">
                  <c:v>389.59300000000002</c:v>
                </c:pt>
                <c:pt idx="8">
                  <c:v>393.22</c:v>
                </c:pt>
                <c:pt idx="9">
                  <c:v>397.61399999999998</c:v>
                </c:pt>
                <c:pt idx="10">
                  <c:v>402.33800000000002</c:v>
                </c:pt>
                <c:pt idx="11">
                  <c:v>407.44499999999999</c:v>
                </c:pt>
                <c:pt idx="12">
                  <c:v>412.73399999999998</c:v>
                </c:pt>
                <c:pt idx="13">
                  <c:v>418.08600000000001</c:v>
                </c:pt>
                <c:pt idx="14">
                  <c:v>423.15899999999999</c:v>
                </c:pt>
                <c:pt idx="15">
                  <c:v>429.53500000000003</c:v>
                </c:pt>
                <c:pt idx="16">
                  <c:v>435.50700000000001</c:v>
                </c:pt>
                <c:pt idx="17">
                  <c:v>441.90800000000002</c:v>
                </c:pt>
                <c:pt idx="18">
                  <c:v>447.00599999999997</c:v>
                </c:pt>
                <c:pt idx="19">
                  <c:v>450.86599999999999</c:v>
                </c:pt>
                <c:pt idx="20">
                  <c:v>454.25599999999997</c:v>
                </c:pt>
                <c:pt idx="21">
                  <c:v>456.214</c:v>
                </c:pt>
                <c:pt idx="22">
                  <c:v>457.56400000000002</c:v>
                </c:pt>
                <c:pt idx="23">
                  <c:v>456.60599999999999</c:v>
                </c:pt>
                <c:pt idx="24">
                  <c:v>455.40100000000001</c:v>
                </c:pt>
                <c:pt idx="25">
                  <c:v>453.149</c:v>
                </c:pt>
                <c:pt idx="26">
                  <c:v>450.12299999999999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894-4B2D-9056-0BCC3BB993B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512169552"/>
        <c:axId val="512169912"/>
      </c:barChart>
      <c:lineChart>
        <c:grouping val="standard"/>
        <c:varyColors val="0"/>
        <c:ser>
          <c:idx val="2"/>
          <c:order val="1"/>
          <c:tx>
            <c:strRef>
              <c:f>Лист1!$C$1</c:f>
              <c:strCache>
                <c:ptCount val="1"/>
                <c:pt idx="0">
                  <c:v>рождаемость</c:v>
                </c:pt>
              </c:strCache>
            </c:strRef>
          </c:tx>
          <c:spPr>
            <a:ln w="34925" cap="rnd">
              <a:solidFill>
                <a:srgbClr val="00B0F0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12"/>
              <c:spPr>
                <a:solidFill>
                  <a:srgbClr val="FFFFFF"/>
                </a:solidFill>
                <a:ln w="25400">
                  <a:solidFill>
                    <a:srgbClr val="00B0F0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23F2-4F38-9A80-C65C5E765EEB}"/>
              </c:ext>
            </c:extLst>
          </c:dPt>
          <c:dPt>
            <c:idx val="26"/>
            <c:marker>
              <c:symbol val="circle"/>
              <c:size val="12"/>
              <c:spPr>
                <a:solidFill>
                  <a:schemeClr val="lt1"/>
                </a:solidFill>
                <a:ln w="25400">
                  <a:solidFill>
                    <a:srgbClr val="00B0F0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1-23F2-4F38-9A80-C65C5E765EEB}"/>
              </c:ext>
            </c:extLst>
          </c:dPt>
          <c:dLbls>
            <c:dLbl>
              <c:idx val="0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23F2-4F38-9A80-C65C5E765EEB}"/>
                </c:ext>
              </c:extLst>
            </c:dLbl>
            <c:dLbl>
              <c:idx val="26"/>
              <c:spPr>
                <a:solidFill>
                  <a:srgbClr val="FFFFFF"/>
                </a:solidFill>
                <a:ln>
                  <a:solidFill>
                    <a:srgbClr val="00B0F0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rgbClr val="00B0F0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ru-RU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23F2-4F38-9A80-C65C5E765EE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rgbClr val="00B0F0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t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Лист1!$A$2:$A$28</c:f>
              <c:numCache>
                <c:formatCode>General</c:formatCod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numCache>
            </c:numRef>
          </c:cat>
          <c:val>
            <c:numRef>
              <c:f>Лист1!$C$2:$C$28</c:f>
              <c:numCache>
                <c:formatCode>##0.00;\-##0.00;0</c:formatCode>
                <c:ptCount val="27"/>
                <c:pt idx="0">
                  <c:v>2.984</c:v>
                </c:pt>
                <c:pt idx="1">
                  <c:v>2.95</c:v>
                </c:pt>
                <c:pt idx="2">
                  <c:v>2.9220000000000002</c:v>
                </c:pt>
                <c:pt idx="3">
                  <c:v>2.899</c:v>
                </c:pt>
                <c:pt idx="4">
                  <c:v>2.8660000000000001</c:v>
                </c:pt>
                <c:pt idx="5">
                  <c:v>2.8370000000000002</c:v>
                </c:pt>
                <c:pt idx="6">
                  <c:v>2.8140000000000001</c:v>
                </c:pt>
                <c:pt idx="7">
                  <c:v>2.7850000000000001</c:v>
                </c:pt>
                <c:pt idx="8">
                  <c:v>2.7610000000000001</c:v>
                </c:pt>
                <c:pt idx="9">
                  <c:v>2.7360000000000002</c:v>
                </c:pt>
                <c:pt idx="10">
                  <c:v>2.7109999999999999</c:v>
                </c:pt>
                <c:pt idx="11">
                  <c:v>2.6869999999999998</c:v>
                </c:pt>
                <c:pt idx="12">
                  <c:v>2.6640000000000001</c:v>
                </c:pt>
                <c:pt idx="13">
                  <c:v>2.641</c:v>
                </c:pt>
                <c:pt idx="14">
                  <c:v>2.6160000000000001</c:v>
                </c:pt>
                <c:pt idx="15">
                  <c:v>2.5990000000000002</c:v>
                </c:pt>
                <c:pt idx="16">
                  <c:v>2.58</c:v>
                </c:pt>
                <c:pt idx="17">
                  <c:v>2.5630000000000002</c:v>
                </c:pt>
                <c:pt idx="18">
                  <c:v>2.5419999999999998</c:v>
                </c:pt>
                <c:pt idx="19">
                  <c:v>2.52</c:v>
                </c:pt>
                <c:pt idx="20">
                  <c:v>2.5009999999999999</c:v>
                </c:pt>
                <c:pt idx="21">
                  <c:v>2.4820000000000002</c:v>
                </c:pt>
                <c:pt idx="22">
                  <c:v>2.4660000000000002</c:v>
                </c:pt>
                <c:pt idx="23">
                  <c:v>2.4449999999999998</c:v>
                </c:pt>
                <c:pt idx="24">
                  <c:v>2.4279999999999999</c:v>
                </c:pt>
                <c:pt idx="25">
                  <c:v>2.41</c:v>
                </c:pt>
                <c:pt idx="26">
                  <c:v>2.3929999999999998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5894-4B2D-9056-0BCC3BB993B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0163255"/>
        <c:axId val="490157855"/>
      </c:line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 Narrow" panose="020B0606020202030204" pitchFamily="34" charset="0"/>
                <a:ea typeface="+mn-ea"/>
                <a:cs typeface="+mn-cs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  <c:max val="475"/>
          <c:min val="350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rgbClr val="2868A3"/>
                </a:solidFill>
                <a:latin typeface="Arial Narrow" panose="020B0606020202030204" pitchFamily="34" charset="0"/>
                <a:ea typeface="+mn-ea"/>
                <a:cs typeface="+mn-cs"/>
              </a:defRPr>
            </a:pPr>
            <a:endParaRPr lang="ru-RU"/>
          </a:p>
        </c:txPr>
        <c:crossAx val="512169552"/>
        <c:crosses val="autoZero"/>
        <c:crossBetween val="between"/>
        <c:majorUnit val="25"/>
      </c:valAx>
      <c:valAx>
        <c:axId val="490157855"/>
        <c:scaling>
          <c:orientation val="minMax"/>
          <c:min val="2"/>
        </c:scaling>
        <c:delete val="0"/>
        <c:axPos val="r"/>
        <c:numFmt formatCode="#,##0.0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rgbClr val="00B0F0"/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490163255"/>
        <c:crosses val="max"/>
        <c:crossBetween val="between"/>
        <c:majorUnit val="0.25"/>
      </c:valAx>
      <c:catAx>
        <c:axId val="490163255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9015785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4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dk2" tx2="lt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6.2551167697969853E-2"/>
          <c:y val="2.6307860751645627E-2"/>
          <c:w val="0.86955368664246613"/>
          <c:h val="0.91014198337004937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Лист1!$B$1</c:f>
              <c:strCache>
                <c:ptCount val="1"/>
                <c:pt idx="0">
                  <c:v>смертей</c:v>
                </c:pt>
              </c:strCache>
            </c:strRef>
          </c:tx>
          <c:spPr>
            <a:solidFill>
              <a:srgbClr val="2868A3">
                <a:lumMod val="75000"/>
              </a:srgbClr>
            </a:solidFill>
            <a:ln>
              <a:noFill/>
            </a:ln>
            <a:effectLst/>
          </c:spPr>
          <c:invertIfNegative val="0"/>
          <c:dPt>
            <c:idx val="2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8643-45B9-A5F7-A77AD31F6935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Лист1!$A$2:$A$28</c:f>
              <c:numCache>
                <c:formatCode>General</c:formatCod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numCache>
            </c:numRef>
          </c:cat>
          <c:val>
            <c:numRef>
              <c:f>Лист1!$B$2:$B$28</c:f>
              <c:numCache>
                <c:formatCode>#\ ###\ ###\ ##0;\-#\ ###\ ###\ ##0;0</c:formatCode>
                <c:ptCount val="27"/>
                <c:pt idx="0">
                  <c:v>137.90299999999999</c:v>
                </c:pt>
                <c:pt idx="1">
                  <c:v>140.55500000000001</c:v>
                </c:pt>
                <c:pt idx="2">
                  <c:v>143.33099999999999</c:v>
                </c:pt>
                <c:pt idx="3">
                  <c:v>146.16800000000001</c:v>
                </c:pt>
                <c:pt idx="4">
                  <c:v>149.059</c:v>
                </c:pt>
                <c:pt idx="5">
                  <c:v>152.13900000000001</c:v>
                </c:pt>
                <c:pt idx="6">
                  <c:v>155.465</c:v>
                </c:pt>
                <c:pt idx="7">
                  <c:v>158.774</c:v>
                </c:pt>
                <c:pt idx="8">
                  <c:v>162.13200000000001</c:v>
                </c:pt>
                <c:pt idx="9">
                  <c:v>165.59899999999999</c:v>
                </c:pt>
                <c:pt idx="10">
                  <c:v>169.3</c:v>
                </c:pt>
                <c:pt idx="11">
                  <c:v>173.08199999999999</c:v>
                </c:pt>
                <c:pt idx="12">
                  <c:v>176.715</c:v>
                </c:pt>
                <c:pt idx="13">
                  <c:v>180.41800000000001</c:v>
                </c:pt>
                <c:pt idx="14">
                  <c:v>183.983</c:v>
                </c:pt>
                <c:pt idx="15">
                  <c:v>187.548</c:v>
                </c:pt>
                <c:pt idx="16">
                  <c:v>191.21600000000001</c:v>
                </c:pt>
                <c:pt idx="17">
                  <c:v>194.73599999999999</c:v>
                </c:pt>
                <c:pt idx="18">
                  <c:v>198.215</c:v>
                </c:pt>
                <c:pt idx="19">
                  <c:v>201.56899999999999</c:v>
                </c:pt>
                <c:pt idx="20">
                  <c:v>204.63200000000001</c:v>
                </c:pt>
                <c:pt idx="21">
                  <c:v>207.547</c:v>
                </c:pt>
                <c:pt idx="22">
                  <c:v>210.17500000000001</c:v>
                </c:pt>
                <c:pt idx="23">
                  <c:v>212.80500000000001</c:v>
                </c:pt>
                <c:pt idx="24">
                  <c:v>215.21199999999999</c:v>
                </c:pt>
                <c:pt idx="25">
                  <c:v>217.441</c:v>
                </c:pt>
                <c:pt idx="26">
                  <c:v>219.28299999999999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894-4B2D-9056-0BCC3BB993B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512169552"/>
        <c:axId val="512169912"/>
      </c:barChart>
      <c:lineChart>
        <c:grouping val="standard"/>
        <c:varyColors val="0"/>
        <c:ser>
          <c:idx val="2"/>
          <c:order val="1"/>
          <c:tx>
            <c:strRef>
              <c:f>Лист1!$C$1</c:f>
              <c:strCache>
                <c:ptCount val="1"/>
                <c:pt idx="0">
                  <c:v>рождаемость</c:v>
                </c:pt>
              </c:strCache>
            </c:strRef>
          </c:tx>
          <c:spPr>
            <a:ln w="34925" cap="rnd">
              <a:solidFill>
                <a:srgbClr val="C0504D">
                  <a:lumMod val="75000"/>
                </a:srgbClr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12"/>
              <c:spPr>
                <a:solidFill>
                  <a:srgbClr val="FFFFFF"/>
                </a:solidFill>
                <a:ln w="25400">
                  <a:solidFill>
                    <a:srgbClr val="C0504D">
                      <a:lumMod val="75000"/>
                    </a:srgbClr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23F2-4F38-9A80-C65C5E765EEB}"/>
              </c:ext>
            </c:extLst>
          </c:dPt>
          <c:dPt>
            <c:idx val="26"/>
            <c:marker>
              <c:symbol val="circle"/>
              <c:size val="12"/>
              <c:spPr>
                <a:solidFill>
                  <a:schemeClr val="lt1"/>
                </a:solidFill>
                <a:ln w="25400">
                  <a:solidFill>
                    <a:srgbClr val="C0504D">
                      <a:lumMod val="75000"/>
                    </a:srgbClr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1-23F2-4F38-9A80-C65C5E765EEB}"/>
              </c:ext>
            </c:extLst>
          </c:dPt>
          <c:dLbls>
            <c:dLbl>
              <c:idx val="0"/>
              <c:layout>
                <c:manualLayout>
                  <c:x val="-1.2505353319057816E-3"/>
                  <c:y val="1.664138316162535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23F2-4F38-9A80-C65C5E765EEB}"/>
                </c:ext>
              </c:extLst>
            </c:dLbl>
            <c:dLbl>
              <c:idx val="26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23F2-4F38-9A80-C65C5E765EEB}"/>
                </c:ext>
              </c:extLst>
            </c:dLbl>
            <c:spPr>
              <a:solidFill>
                <a:srgbClr val="FFFFFF"/>
              </a:solidFill>
              <a:ln>
                <a:solidFill>
                  <a:srgbClr val="C0504D">
                    <a:lumMod val="75000"/>
                  </a:srgbClr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chemeClr val="accent6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t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Лист1!$A$2:$A$28</c:f>
              <c:numCache>
                <c:formatCode>General</c:formatCod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numCache>
            </c:numRef>
          </c:cat>
          <c:val>
            <c:numRef>
              <c:f>Лист1!$C$2:$C$28</c:f>
              <c:numCache>
                <c:formatCode>##0.0;\-##0.0;0</c:formatCode>
                <c:ptCount val="27"/>
                <c:pt idx="0">
                  <c:v>6.6970000000000001</c:v>
                </c:pt>
                <c:pt idx="1">
                  <c:v>6.7430000000000003</c:v>
                </c:pt>
                <c:pt idx="2">
                  <c:v>6.798</c:v>
                </c:pt>
                <c:pt idx="3">
                  <c:v>6.8570000000000002</c:v>
                </c:pt>
                <c:pt idx="4">
                  <c:v>6.9180000000000001</c:v>
                </c:pt>
                <c:pt idx="5">
                  <c:v>6.9859999999999998</c:v>
                </c:pt>
                <c:pt idx="6">
                  <c:v>7.0659999999999998</c:v>
                </c:pt>
                <c:pt idx="7">
                  <c:v>7.1429999999999998</c:v>
                </c:pt>
                <c:pt idx="8">
                  <c:v>7.2210000000000001</c:v>
                </c:pt>
                <c:pt idx="9">
                  <c:v>7.3019999999999996</c:v>
                </c:pt>
                <c:pt idx="10">
                  <c:v>7.3920000000000003</c:v>
                </c:pt>
                <c:pt idx="11">
                  <c:v>7.484</c:v>
                </c:pt>
                <c:pt idx="12">
                  <c:v>7.5679999999999996</c:v>
                </c:pt>
                <c:pt idx="13">
                  <c:v>7.6539999999999999</c:v>
                </c:pt>
                <c:pt idx="14">
                  <c:v>7.7329999999999997</c:v>
                </c:pt>
                <c:pt idx="15">
                  <c:v>7.8090000000000002</c:v>
                </c:pt>
                <c:pt idx="16">
                  <c:v>7.8860000000000001</c:v>
                </c:pt>
                <c:pt idx="17">
                  <c:v>7.9560000000000004</c:v>
                </c:pt>
                <c:pt idx="18">
                  <c:v>8.0220000000000002</c:v>
                </c:pt>
                <c:pt idx="19">
                  <c:v>8.0820000000000007</c:v>
                </c:pt>
                <c:pt idx="20">
                  <c:v>8.1280000000000001</c:v>
                </c:pt>
                <c:pt idx="21">
                  <c:v>8.1679999999999993</c:v>
                </c:pt>
                <c:pt idx="22">
                  <c:v>8.1959999999999997</c:v>
                </c:pt>
                <c:pt idx="23">
                  <c:v>8.2240000000000002</c:v>
                </c:pt>
                <c:pt idx="24">
                  <c:v>8.2439999999999998</c:v>
                </c:pt>
                <c:pt idx="25">
                  <c:v>8.2590000000000003</c:v>
                </c:pt>
                <c:pt idx="26">
                  <c:v>8.2609999999999992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5894-4B2D-9056-0BCC3BB993B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0163255"/>
        <c:axId val="490157855"/>
      </c:line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 Narrow" panose="020B0606020202030204" pitchFamily="34" charset="0"/>
                <a:ea typeface="+mn-ea"/>
                <a:cs typeface="+mn-cs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  <c:min val="125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rgbClr val="2868A3"/>
                </a:solidFill>
                <a:latin typeface="Arial Narrow" panose="020B0606020202030204" pitchFamily="34" charset="0"/>
                <a:ea typeface="+mn-ea"/>
                <a:cs typeface="+mn-cs"/>
              </a:defRPr>
            </a:pPr>
            <a:endParaRPr lang="ru-RU"/>
          </a:p>
        </c:txPr>
        <c:crossAx val="512169552"/>
        <c:crosses val="autoZero"/>
        <c:crossBetween val="between"/>
        <c:majorUnit val="25"/>
      </c:valAx>
      <c:valAx>
        <c:axId val="490157855"/>
        <c:scaling>
          <c:orientation val="minMax"/>
          <c:max val="10.5"/>
          <c:min val="6.5"/>
        </c:scaling>
        <c:delete val="0"/>
        <c:axPos val="r"/>
        <c:numFmt formatCode="#,##0.0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accent6">
                    <a:lumMod val="7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490163255"/>
        <c:crosses val="max"/>
        <c:crossBetween val="between"/>
        <c:majorUnit val="1"/>
      </c:valAx>
      <c:catAx>
        <c:axId val="490163255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9015785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4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dk2" tx2="lt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6.2551167697969853E-2"/>
          <c:y val="2.6307860751645627E-2"/>
          <c:w val="0.86955368664246613"/>
          <c:h val="0.91014198337004937"/>
        </c:manualLayout>
      </c:layout>
      <c:lineChart>
        <c:grouping val="standard"/>
        <c:varyColors val="0"/>
        <c:ser>
          <c:idx val="0"/>
          <c:order val="0"/>
          <c:tx>
            <c:strRef>
              <c:f>Лист1!$A$1</c:f>
              <c:strCache>
                <c:ptCount val="1"/>
                <c:pt idx="0">
                  <c:v> 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Лист1!$A$2:$A$41</c:f>
              <c:numCache>
                <c:formatCode>General</c:formatCode>
                <c:ptCount val="40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2020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  <c:pt idx="14">
                  <c:v>2025</c:v>
                </c:pt>
                <c:pt idx="15">
                  <c:v>2026</c:v>
                </c:pt>
                <c:pt idx="16">
                  <c:v>2027</c:v>
                </c:pt>
                <c:pt idx="17">
                  <c:v>2028</c:v>
                </c:pt>
                <c:pt idx="18">
                  <c:v>2029</c:v>
                </c:pt>
                <c:pt idx="19">
                  <c:v>2030</c:v>
                </c:pt>
                <c:pt idx="20">
                  <c:v>2031</c:v>
                </c:pt>
                <c:pt idx="21">
                  <c:v>2032</c:v>
                </c:pt>
                <c:pt idx="22">
                  <c:v>2033</c:v>
                </c:pt>
                <c:pt idx="23">
                  <c:v>2034</c:v>
                </c:pt>
                <c:pt idx="24">
                  <c:v>2035</c:v>
                </c:pt>
                <c:pt idx="25">
                  <c:v>2036</c:v>
                </c:pt>
                <c:pt idx="26">
                  <c:v>2037</c:v>
                </c:pt>
                <c:pt idx="27">
                  <c:v>2038</c:v>
                </c:pt>
                <c:pt idx="28">
                  <c:v>2039</c:v>
                </c:pt>
                <c:pt idx="29">
                  <c:v>2040</c:v>
                </c:pt>
                <c:pt idx="30">
                  <c:v>2041</c:v>
                </c:pt>
                <c:pt idx="31">
                  <c:v>2042</c:v>
                </c:pt>
                <c:pt idx="32">
                  <c:v>2043</c:v>
                </c:pt>
                <c:pt idx="33">
                  <c:v>2044</c:v>
                </c:pt>
                <c:pt idx="34">
                  <c:v>2045</c:v>
                </c:pt>
                <c:pt idx="35">
                  <c:v>2046</c:v>
                </c:pt>
                <c:pt idx="36">
                  <c:v>2047</c:v>
                </c:pt>
                <c:pt idx="37">
                  <c:v>2048</c:v>
                </c:pt>
                <c:pt idx="38">
                  <c:v>2049</c:v>
                </c:pt>
                <c:pt idx="39">
                  <c:v>2050</c:v>
                </c:pt>
              </c:numCache>
            </c:numRef>
          </c:cat>
          <c:val>
            <c:numRef>
              <c:f>Лист1!$A$2:$A$41</c:f>
              <c:numCache>
                <c:formatCode>General</c:formatCode>
                <c:ptCount val="40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2020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  <c:pt idx="14">
                  <c:v>2025</c:v>
                </c:pt>
                <c:pt idx="15">
                  <c:v>2026</c:v>
                </c:pt>
                <c:pt idx="16">
                  <c:v>2027</c:v>
                </c:pt>
                <c:pt idx="17">
                  <c:v>2028</c:v>
                </c:pt>
                <c:pt idx="18">
                  <c:v>2029</c:v>
                </c:pt>
                <c:pt idx="19">
                  <c:v>2030</c:v>
                </c:pt>
                <c:pt idx="20">
                  <c:v>2031</c:v>
                </c:pt>
                <c:pt idx="21">
                  <c:v>2032</c:v>
                </c:pt>
                <c:pt idx="22">
                  <c:v>2033</c:v>
                </c:pt>
                <c:pt idx="23">
                  <c:v>2034</c:v>
                </c:pt>
                <c:pt idx="24">
                  <c:v>2035</c:v>
                </c:pt>
                <c:pt idx="25">
                  <c:v>2036</c:v>
                </c:pt>
                <c:pt idx="26">
                  <c:v>2037</c:v>
                </c:pt>
                <c:pt idx="27">
                  <c:v>2038</c:v>
                </c:pt>
                <c:pt idx="28">
                  <c:v>2039</c:v>
                </c:pt>
                <c:pt idx="29">
                  <c:v>2040</c:v>
                </c:pt>
                <c:pt idx="30">
                  <c:v>2041</c:v>
                </c:pt>
                <c:pt idx="31">
                  <c:v>2042</c:v>
                </c:pt>
                <c:pt idx="32">
                  <c:v>2043</c:v>
                </c:pt>
                <c:pt idx="33">
                  <c:v>2044</c:v>
                </c:pt>
                <c:pt idx="34">
                  <c:v>2045</c:v>
                </c:pt>
                <c:pt idx="35">
                  <c:v>2046</c:v>
                </c:pt>
                <c:pt idx="36">
                  <c:v>2047</c:v>
                </c:pt>
                <c:pt idx="37">
                  <c:v>2048</c:v>
                </c:pt>
                <c:pt idx="38">
                  <c:v>2049</c:v>
                </c:pt>
                <c:pt idx="39">
                  <c:v>2050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94-4B2D-9056-0BCC3BB993B6}"/>
            </c:ext>
          </c:extLst>
        </c:ser>
        <c:ser>
          <c:idx val="1"/>
          <c:order val="1"/>
          <c:tx>
            <c:strRef>
              <c:f>Лист1!$B$1</c:f>
              <c:strCache>
                <c:ptCount val="1"/>
                <c:pt idx="0">
                  <c:v>пересмотр 2010 года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dPt>
            <c:idx val="39"/>
            <c:marker>
              <c:symbol val="square"/>
              <c:size val="13"/>
              <c:spPr>
                <a:solidFill>
                  <a:schemeClr val="lt1"/>
                </a:solidFill>
                <a:ln w="25400">
                  <a:solidFill>
                    <a:schemeClr val="accent2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8B0A-4640-9925-C6215B1B91EA}"/>
              </c:ext>
            </c:extLst>
          </c:dPt>
          <c:dLbls>
            <c:dLbl>
              <c:idx val="39"/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8B0A-4640-9925-C6215B1B91E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Лист1!$A$2:$A$41</c:f>
              <c:numCache>
                <c:formatCode>General</c:formatCode>
                <c:ptCount val="40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2020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  <c:pt idx="14">
                  <c:v>2025</c:v>
                </c:pt>
                <c:pt idx="15">
                  <c:v>2026</c:v>
                </c:pt>
                <c:pt idx="16">
                  <c:v>2027</c:v>
                </c:pt>
                <c:pt idx="17">
                  <c:v>2028</c:v>
                </c:pt>
                <c:pt idx="18">
                  <c:v>2029</c:v>
                </c:pt>
                <c:pt idx="19">
                  <c:v>2030</c:v>
                </c:pt>
                <c:pt idx="20">
                  <c:v>2031</c:v>
                </c:pt>
                <c:pt idx="21">
                  <c:v>2032</c:v>
                </c:pt>
                <c:pt idx="22">
                  <c:v>2033</c:v>
                </c:pt>
                <c:pt idx="23">
                  <c:v>2034</c:v>
                </c:pt>
                <c:pt idx="24">
                  <c:v>2035</c:v>
                </c:pt>
                <c:pt idx="25">
                  <c:v>2036</c:v>
                </c:pt>
                <c:pt idx="26">
                  <c:v>2037</c:v>
                </c:pt>
                <c:pt idx="27">
                  <c:v>2038</c:v>
                </c:pt>
                <c:pt idx="28">
                  <c:v>2039</c:v>
                </c:pt>
                <c:pt idx="29">
                  <c:v>2040</c:v>
                </c:pt>
                <c:pt idx="30">
                  <c:v>2041</c:v>
                </c:pt>
                <c:pt idx="31">
                  <c:v>2042</c:v>
                </c:pt>
                <c:pt idx="32">
                  <c:v>2043</c:v>
                </c:pt>
                <c:pt idx="33">
                  <c:v>2044</c:v>
                </c:pt>
                <c:pt idx="34">
                  <c:v>2045</c:v>
                </c:pt>
                <c:pt idx="35">
                  <c:v>2046</c:v>
                </c:pt>
                <c:pt idx="36">
                  <c:v>2047</c:v>
                </c:pt>
                <c:pt idx="37">
                  <c:v>2048</c:v>
                </c:pt>
                <c:pt idx="38">
                  <c:v>2049</c:v>
                </c:pt>
                <c:pt idx="39">
                  <c:v>2050</c:v>
                </c:pt>
              </c:numCache>
            </c:numRef>
          </c:cat>
          <c:val>
            <c:numRef>
              <c:f>Лист1!$B$2:$B$41</c:f>
              <c:numCache>
                <c:formatCode>#,##0</c:formatCode>
                <c:ptCount val="40"/>
                <c:pt idx="0">
                  <c:v>16400.144</c:v>
                </c:pt>
                <c:pt idx="1">
                  <c:v>16568.324000000004</c:v>
                </c:pt>
                <c:pt idx="2">
                  <c:v>16730.004999999997</c:v>
                </c:pt>
                <c:pt idx="3">
                  <c:v>16894.721000000005</c:v>
                </c:pt>
                <c:pt idx="4">
                  <c:v>17066.438999999995</c:v>
                </c:pt>
                <c:pt idx="5">
                  <c:v>17256.560000000001</c:v>
                </c:pt>
                <c:pt idx="6">
                  <c:v>17447.438000000002</c:v>
                </c:pt>
                <c:pt idx="7">
                  <c:v>17630.36</c:v>
                </c:pt>
                <c:pt idx="8">
                  <c:v>17796.666000000005</c:v>
                </c:pt>
                <c:pt idx="9">
                  <c:v>17943.205000000005</c:v>
                </c:pt>
                <c:pt idx="10">
                  <c:v>18087.595000000005</c:v>
                </c:pt>
                <c:pt idx="11">
                  <c:v>18218.375</c:v>
                </c:pt>
                <c:pt idx="12">
                  <c:v>18338.970000000005</c:v>
                </c:pt>
                <c:pt idx="13">
                  <c:v>18453.507000000001</c:v>
                </c:pt>
                <c:pt idx="14">
                  <c:v>18564.466</c:v>
                </c:pt>
                <c:pt idx="15">
                  <c:v>18686.391999999996</c:v>
                </c:pt>
                <c:pt idx="16">
                  <c:v>18802.704000000002</c:v>
                </c:pt>
                <c:pt idx="17">
                  <c:v>18916.028999999999</c:v>
                </c:pt>
                <c:pt idx="18">
                  <c:v>19029.315000000006</c:v>
                </c:pt>
                <c:pt idx="19">
                  <c:v>19143.079999999998</c:v>
                </c:pt>
                <c:pt idx="20">
                  <c:v>19273.164999999997</c:v>
                </c:pt>
                <c:pt idx="21">
                  <c:v>19402.821</c:v>
                </c:pt>
                <c:pt idx="22">
                  <c:v>19534.241999999998</c:v>
                </c:pt>
                <c:pt idx="23">
                  <c:v>19665.675999999999</c:v>
                </c:pt>
                <c:pt idx="24">
                  <c:v>19797.924999999999</c:v>
                </c:pt>
                <c:pt idx="25">
                  <c:v>19946.816000000006</c:v>
                </c:pt>
                <c:pt idx="26">
                  <c:v>20095.204999999998</c:v>
                </c:pt>
                <c:pt idx="27">
                  <c:v>20242.777000000002</c:v>
                </c:pt>
                <c:pt idx="28">
                  <c:v>20389.473999999995</c:v>
                </c:pt>
                <c:pt idx="29">
                  <c:v>20534.43</c:v>
                </c:pt>
                <c:pt idx="30">
                  <c:v>20693.194000000003</c:v>
                </c:pt>
                <c:pt idx="31">
                  <c:v>20848.822</c:v>
                </c:pt>
                <c:pt idx="32">
                  <c:v>20997.716999999997</c:v>
                </c:pt>
                <c:pt idx="33">
                  <c:v>21135.772000000004</c:v>
                </c:pt>
                <c:pt idx="34">
                  <c:v>21261.153999999999</c:v>
                </c:pt>
                <c:pt idx="35">
                  <c:v>21395.535000000003</c:v>
                </c:pt>
                <c:pt idx="36">
                  <c:v>21518.513999999999</c:v>
                </c:pt>
                <c:pt idx="37">
                  <c:v>21631.523999999994</c:v>
                </c:pt>
                <c:pt idx="38">
                  <c:v>21736.553999999996</c:v>
                </c:pt>
                <c:pt idx="39">
                  <c:v>21834.738999999998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5894-4B2D-9056-0BCC3BB993B6}"/>
            </c:ext>
          </c:extLst>
        </c:ser>
        <c:ser>
          <c:idx val="2"/>
          <c:order val="2"/>
          <c:tx>
            <c:strRef>
              <c:f>Лист1!$C$1</c:f>
              <c:strCache>
                <c:ptCount val="1"/>
                <c:pt idx="0">
                  <c:v>пересмотр 2012 года</c:v>
                </c:pt>
              </c:strCache>
            </c:strRef>
          </c:tx>
          <c:spPr>
            <a:ln w="25400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dPt>
            <c:idx val="39"/>
            <c:marker>
              <c:symbol val="square"/>
              <c:size val="13"/>
              <c:spPr>
                <a:solidFill>
                  <a:schemeClr val="lt1"/>
                </a:solidFill>
                <a:ln w="25400">
                  <a:solidFill>
                    <a:schemeClr val="accent3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20-5894-4B2D-9056-0BCC3BB993B6}"/>
              </c:ext>
            </c:extLst>
          </c:dPt>
          <c:dLbls>
            <c:dLbl>
              <c:idx val="39"/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5894-4B2D-9056-0BCC3BB993B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Лист1!$A$2:$A$41</c:f>
              <c:numCache>
                <c:formatCode>General</c:formatCode>
                <c:ptCount val="40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2020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  <c:pt idx="14">
                  <c:v>2025</c:v>
                </c:pt>
                <c:pt idx="15">
                  <c:v>2026</c:v>
                </c:pt>
                <c:pt idx="16">
                  <c:v>2027</c:v>
                </c:pt>
                <c:pt idx="17">
                  <c:v>2028</c:v>
                </c:pt>
                <c:pt idx="18">
                  <c:v>2029</c:v>
                </c:pt>
                <c:pt idx="19">
                  <c:v>2030</c:v>
                </c:pt>
                <c:pt idx="20">
                  <c:v>2031</c:v>
                </c:pt>
                <c:pt idx="21">
                  <c:v>2032</c:v>
                </c:pt>
                <c:pt idx="22">
                  <c:v>2033</c:v>
                </c:pt>
                <c:pt idx="23">
                  <c:v>2034</c:v>
                </c:pt>
                <c:pt idx="24">
                  <c:v>2035</c:v>
                </c:pt>
                <c:pt idx="25">
                  <c:v>2036</c:v>
                </c:pt>
                <c:pt idx="26">
                  <c:v>2037</c:v>
                </c:pt>
                <c:pt idx="27">
                  <c:v>2038</c:v>
                </c:pt>
                <c:pt idx="28">
                  <c:v>2039</c:v>
                </c:pt>
                <c:pt idx="29">
                  <c:v>2040</c:v>
                </c:pt>
                <c:pt idx="30">
                  <c:v>2041</c:v>
                </c:pt>
                <c:pt idx="31">
                  <c:v>2042</c:v>
                </c:pt>
                <c:pt idx="32">
                  <c:v>2043</c:v>
                </c:pt>
                <c:pt idx="33">
                  <c:v>2044</c:v>
                </c:pt>
                <c:pt idx="34">
                  <c:v>2045</c:v>
                </c:pt>
                <c:pt idx="35">
                  <c:v>2046</c:v>
                </c:pt>
                <c:pt idx="36">
                  <c:v>2047</c:v>
                </c:pt>
                <c:pt idx="37">
                  <c:v>2048</c:v>
                </c:pt>
                <c:pt idx="38">
                  <c:v>2049</c:v>
                </c:pt>
                <c:pt idx="39">
                  <c:v>2050</c:v>
                </c:pt>
              </c:numCache>
            </c:numRef>
          </c:cat>
          <c:val>
            <c:numRef>
              <c:f>Лист1!$C$2:$C$41</c:f>
              <c:numCache>
                <c:formatCode>#,##0</c:formatCode>
                <c:ptCount val="40"/>
                <c:pt idx="1">
                  <c:v>16271.200999999999</c:v>
                </c:pt>
                <c:pt idx="2">
                  <c:v>16440.585999999999</c:v>
                </c:pt>
                <c:pt idx="3">
                  <c:v>16606.878000000001</c:v>
                </c:pt>
                <c:pt idx="4">
                  <c:v>16770.447</c:v>
                </c:pt>
                <c:pt idx="5">
                  <c:v>16930.605</c:v>
                </c:pt>
                <c:pt idx="6">
                  <c:v>17086.162</c:v>
                </c:pt>
                <c:pt idx="7">
                  <c:v>17236.52</c:v>
                </c:pt>
                <c:pt idx="8">
                  <c:v>17381.098000000002</c:v>
                </c:pt>
                <c:pt idx="9">
                  <c:v>17519.471000000001</c:v>
                </c:pt>
                <c:pt idx="10">
                  <c:v>17651.514999999999</c:v>
                </c:pt>
                <c:pt idx="11">
                  <c:v>17777.217000000001</c:v>
                </c:pt>
                <c:pt idx="12">
                  <c:v>17896.468000000001</c:v>
                </c:pt>
                <c:pt idx="13">
                  <c:v>18009.221000000001</c:v>
                </c:pt>
                <c:pt idx="14">
                  <c:v>18115.624</c:v>
                </c:pt>
                <c:pt idx="15">
                  <c:v>18215.701000000001</c:v>
                </c:pt>
                <c:pt idx="16">
                  <c:v>18309.990000000002</c:v>
                </c:pt>
                <c:pt idx="17">
                  <c:v>18399.827000000001</c:v>
                </c:pt>
                <c:pt idx="18">
                  <c:v>18486.946</c:v>
                </c:pt>
                <c:pt idx="19">
                  <c:v>18572.744999999999</c:v>
                </c:pt>
                <c:pt idx="20">
                  <c:v>18657.698</c:v>
                </c:pt>
                <c:pt idx="21">
                  <c:v>18741.97</c:v>
                </c:pt>
                <c:pt idx="22">
                  <c:v>18826.248</c:v>
                </c:pt>
                <c:pt idx="23">
                  <c:v>18911.196</c:v>
                </c:pt>
                <c:pt idx="24">
                  <c:v>18997.257000000001</c:v>
                </c:pt>
                <c:pt idx="25">
                  <c:v>19084.710999999999</c:v>
                </c:pt>
                <c:pt idx="26">
                  <c:v>19173.439999999999</c:v>
                </c:pt>
                <c:pt idx="27">
                  <c:v>19262.925999999999</c:v>
                </c:pt>
                <c:pt idx="28">
                  <c:v>19352.363000000001</c:v>
                </c:pt>
                <c:pt idx="29">
                  <c:v>19441.044000000002</c:v>
                </c:pt>
                <c:pt idx="30">
                  <c:v>19528.774000000001</c:v>
                </c:pt>
                <c:pt idx="31">
                  <c:v>19615.332999999999</c:v>
                </c:pt>
                <c:pt idx="32">
                  <c:v>19699.915000000001</c:v>
                </c:pt>
                <c:pt idx="33">
                  <c:v>19781.557000000001</c:v>
                </c:pt>
                <c:pt idx="34">
                  <c:v>19859.496999999999</c:v>
                </c:pt>
                <c:pt idx="35">
                  <c:v>19933.406999999999</c:v>
                </c:pt>
                <c:pt idx="36">
                  <c:v>20003.183000000001</c:v>
                </c:pt>
                <c:pt idx="37">
                  <c:v>20068.580000000002</c:v>
                </c:pt>
                <c:pt idx="38">
                  <c:v>20129.429</c:v>
                </c:pt>
                <c:pt idx="39">
                  <c:v>20185.652999999998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5894-4B2D-9056-0BCC3BB993B6}"/>
            </c:ext>
          </c:extLst>
        </c:ser>
        <c:ser>
          <c:idx val="3"/>
          <c:order val="3"/>
          <c:tx>
            <c:strRef>
              <c:f>Лист1!$D$1</c:f>
              <c:strCache>
                <c:ptCount val="1"/>
                <c:pt idx="0">
                  <c:v>пересмотр 2015 года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none"/>
          </c:marker>
          <c:dPt>
            <c:idx val="39"/>
            <c:marker>
              <c:symbol val="square"/>
              <c:size val="13"/>
              <c:spPr>
                <a:solidFill>
                  <a:schemeClr val="lt1"/>
                </a:solidFill>
                <a:ln w="25400">
                  <a:solidFill>
                    <a:schemeClr val="accent4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2-8B0A-4640-9925-C6215B1B91EA}"/>
              </c:ext>
            </c:extLst>
          </c:dPt>
          <c:dLbls>
            <c:dLbl>
              <c:idx val="39"/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B0A-4640-9925-C6215B1B91E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Лист1!$A$2:$A$41</c:f>
              <c:numCache>
                <c:formatCode>General</c:formatCode>
                <c:ptCount val="40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2020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  <c:pt idx="14">
                  <c:v>2025</c:v>
                </c:pt>
                <c:pt idx="15">
                  <c:v>2026</c:v>
                </c:pt>
                <c:pt idx="16">
                  <c:v>2027</c:v>
                </c:pt>
                <c:pt idx="17">
                  <c:v>2028</c:v>
                </c:pt>
                <c:pt idx="18">
                  <c:v>2029</c:v>
                </c:pt>
                <c:pt idx="19">
                  <c:v>2030</c:v>
                </c:pt>
                <c:pt idx="20">
                  <c:v>2031</c:v>
                </c:pt>
                <c:pt idx="21">
                  <c:v>2032</c:v>
                </c:pt>
                <c:pt idx="22">
                  <c:v>2033</c:v>
                </c:pt>
                <c:pt idx="23">
                  <c:v>2034</c:v>
                </c:pt>
                <c:pt idx="24">
                  <c:v>2035</c:v>
                </c:pt>
                <c:pt idx="25">
                  <c:v>2036</c:v>
                </c:pt>
                <c:pt idx="26">
                  <c:v>2037</c:v>
                </c:pt>
                <c:pt idx="27">
                  <c:v>2038</c:v>
                </c:pt>
                <c:pt idx="28">
                  <c:v>2039</c:v>
                </c:pt>
                <c:pt idx="29">
                  <c:v>2040</c:v>
                </c:pt>
                <c:pt idx="30">
                  <c:v>2041</c:v>
                </c:pt>
                <c:pt idx="31">
                  <c:v>2042</c:v>
                </c:pt>
                <c:pt idx="32">
                  <c:v>2043</c:v>
                </c:pt>
                <c:pt idx="33">
                  <c:v>2044</c:v>
                </c:pt>
                <c:pt idx="34">
                  <c:v>2045</c:v>
                </c:pt>
                <c:pt idx="35">
                  <c:v>2046</c:v>
                </c:pt>
                <c:pt idx="36">
                  <c:v>2047</c:v>
                </c:pt>
                <c:pt idx="37">
                  <c:v>2048</c:v>
                </c:pt>
                <c:pt idx="38">
                  <c:v>2049</c:v>
                </c:pt>
                <c:pt idx="39">
                  <c:v>2050</c:v>
                </c:pt>
              </c:numCache>
            </c:numRef>
          </c:cat>
          <c:val>
            <c:numRef>
              <c:f>Лист1!$D$2:$D$41</c:f>
              <c:numCache>
                <c:formatCode>General</c:formatCode>
                <c:ptCount val="40"/>
                <c:pt idx="4" formatCode="#,##0">
                  <c:v>17625.225999999995</c:v>
                </c:pt>
                <c:pt idx="5" formatCode="#,##0">
                  <c:v>17855.384000000002</c:v>
                </c:pt>
                <c:pt idx="6" formatCode="#,##0">
                  <c:v>18064.47</c:v>
                </c:pt>
                <c:pt idx="7" formatCode="#,##0">
                  <c:v>18256.484</c:v>
                </c:pt>
                <c:pt idx="8" formatCode="#,##0">
                  <c:v>18438.618999999999</c:v>
                </c:pt>
                <c:pt idx="9" formatCode="#,##0">
                  <c:v>18616.174999999999</c:v>
                </c:pt>
                <c:pt idx="10" formatCode="#,##0">
                  <c:v>18789.737000000001</c:v>
                </c:pt>
                <c:pt idx="11" formatCode="#,##0">
                  <c:v>18957.262000000002</c:v>
                </c:pt>
                <c:pt idx="12" formatCode="#,##0">
                  <c:v>19118.519000000004</c:v>
                </c:pt>
                <c:pt idx="13" formatCode="#,##0">
                  <c:v>19272.850000000002</c:v>
                </c:pt>
                <c:pt idx="14" formatCode="#,##0">
                  <c:v>19419.954000000002</c:v>
                </c:pt>
                <c:pt idx="15" formatCode="#,##0">
                  <c:v>19560.170999999998</c:v>
                </c:pt>
                <c:pt idx="16" formatCode="#,##0">
                  <c:v>19694.431000000004</c:v>
                </c:pt>
                <c:pt idx="17" formatCode="#,##0">
                  <c:v>19823.731000000003</c:v>
                </c:pt>
                <c:pt idx="18" formatCode="#,##0">
                  <c:v>19949.292999999998</c:v>
                </c:pt>
                <c:pt idx="19" formatCode="#,##0">
                  <c:v>20072.161999999997</c:v>
                </c:pt>
                <c:pt idx="20" formatCode="#,##0">
                  <c:v>20192.84</c:v>
                </c:pt>
                <c:pt idx="21" formatCode="#,##0">
                  <c:v>20311.699999999993</c:v>
                </c:pt>
                <c:pt idx="22" formatCode="#,##0">
                  <c:v>20429.485000000001</c:v>
                </c:pt>
                <c:pt idx="23" formatCode="#,##0">
                  <c:v>20546.967999999997</c:v>
                </c:pt>
                <c:pt idx="24" formatCode="#,##0">
                  <c:v>20664.749000000003</c:v>
                </c:pt>
                <c:pt idx="25" formatCode="#,##0">
                  <c:v>20783.170999999998</c:v>
                </c:pt>
                <c:pt idx="26" formatCode="#,##0">
                  <c:v>20902.363000000001</c:v>
                </c:pt>
                <c:pt idx="27" formatCode="#,##0">
                  <c:v>21022.398999999998</c:v>
                </c:pt>
                <c:pt idx="28" formatCode="#,##0">
                  <c:v>21143.222999999994</c:v>
                </c:pt>
                <c:pt idx="29" formatCode="#,##0">
                  <c:v>21264.723000000002</c:v>
                </c:pt>
                <c:pt idx="30" formatCode="#,##0">
                  <c:v>21386.873</c:v>
                </c:pt>
                <c:pt idx="31" formatCode="#,##0">
                  <c:v>21509.51</c:v>
                </c:pt>
                <c:pt idx="32" formatCode="#,##0">
                  <c:v>21632.153999999999</c:v>
                </c:pt>
                <c:pt idx="33" formatCode="#,##0">
                  <c:v>21754.18</c:v>
                </c:pt>
                <c:pt idx="34" formatCode="#,##0">
                  <c:v>21875.012000000002</c:v>
                </c:pt>
                <c:pt idx="35" formatCode="#,##0">
                  <c:v>21994.399000000001</c:v>
                </c:pt>
                <c:pt idx="36" formatCode="#,##0">
                  <c:v>22112.038</c:v>
                </c:pt>
                <c:pt idx="37" formatCode="#,##0">
                  <c:v>22227.23</c:v>
                </c:pt>
                <c:pt idx="38" formatCode="#,##0">
                  <c:v>22339.160999999996</c:v>
                </c:pt>
                <c:pt idx="39" formatCode="#,##0">
                  <c:v>22447.181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7-5894-4B2D-9056-0BCC3BB993B6}"/>
            </c:ext>
          </c:extLst>
        </c:ser>
        <c:ser>
          <c:idx val="4"/>
          <c:order val="4"/>
          <c:tx>
            <c:strRef>
              <c:f>Лист1!$E$1</c:f>
              <c:strCache>
                <c:ptCount val="1"/>
                <c:pt idx="0">
                  <c:v>пересмотр 2017 года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dPt>
            <c:idx val="39"/>
            <c:marker>
              <c:symbol val="square"/>
              <c:size val="13"/>
              <c:spPr>
                <a:solidFill>
                  <a:schemeClr val="lt1"/>
                </a:solidFill>
                <a:ln w="25400">
                  <a:solidFill>
                    <a:schemeClr val="accent5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3-8B0A-4640-9925-C6215B1B91EA}"/>
              </c:ext>
            </c:extLst>
          </c:dPt>
          <c:dLbls>
            <c:dLbl>
              <c:idx val="39"/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B0A-4640-9925-C6215B1B91E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Лист1!$A$2:$A$41</c:f>
              <c:numCache>
                <c:formatCode>General</c:formatCode>
                <c:ptCount val="40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2020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  <c:pt idx="14">
                  <c:v>2025</c:v>
                </c:pt>
                <c:pt idx="15">
                  <c:v>2026</c:v>
                </c:pt>
                <c:pt idx="16">
                  <c:v>2027</c:v>
                </c:pt>
                <c:pt idx="17">
                  <c:v>2028</c:v>
                </c:pt>
                <c:pt idx="18">
                  <c:v>2029</c:v>
                </c:pt>
                <c:pt idx="19">
                  <c:v>2030</c:v>
                </c:pt>
                <c:pt idx="20">
                  <c:v>2031</c:v>
                </c:pt>
                <c:pt idx="21">
                  <c:v>2032</c:v>
                </c:pt>
                <c:pt idx="22">
                  <c:v>2033</c:v>
                </c:pt>
                <c:pt idx="23">
                  <c:v>2034</c:v>
                </c:pt>
                <c:pt idx="24">
                  <c:v>2035</c:v>
                </c:pt>
                <c:pt idx="25">
                  <c:v>2036</c:v>
                </c:pt>
                <c:pt idx="26">
                  <c:v>2037</c:v>
                </c:pt>
                <c:pt idx="27">
                  <c:v>2038</c:v>
                </c:pt>
                <c:pt idx="28">
                  <c:v>2039</c:v>
                </c:pt>
                <c:pt idx="29">
                  <c:v>2040</c:v>
                </c:pt>
                <c:pt idx="30">
                  <c:v>2041</c:v>
                </c:pt>
                <c:pt idx="31">
                  <c:v>2042</c:v>
                </c:pt>
                <c:pt idx="32">
                  <c:v>2043</c:v>
                </c:pt>
                <c:pt idx="33">
                  <c:v>2044</c:v>
                </c:pt>
                <c:pt idx="34">
                  <c:v>2045</c:v>
                </c:pt>
                <c:pt idx="35">
                  <c:v>2046</c:v>
                </c:pt>
                <c:pt idx="36">
                  <c:v>2047</c:v>
                </c:pt>
                <c:pt idx="37">
                  <c:v>2048</c:v>
                </c:pt>
                <c:pt idx="38">
                  <c:v>2049</c:v>
                </c:pt>
                <c:pt idx="39">
                  <c:v>2050</c:v>
                </c:pt>
              </c:numCache>
            </c:numRef>
          </c:cat>
          <c:val>
            <c:numRef>
              <c:f>Лист1!$E$2:$E$41</c:f>
              <c:numCache>
                <c:formatCode>General</c:formatCode>
                <c:ptCount val="40"/>
                <c:pt idx="6" formatCode="#,##0">
                  <c:v>18204.499000000003</c:v>
                </c:pt>
                <c:pt idx="7" formatCode="#,##0">
                  <c:v>18403.86</c:v>
                </c:pt>
                <c:pt idx="8" formatCode="#,##0">
                  <c:v>18592.969999999998</c:v>
                </c:pt>
                <c:pt idx="9" formatCode="#,##0">
                  <c:v>18777.138999999999</c:v>
                </c:pt>
                <c:pt idx="10" formatCode="#,##0">
                  <c:v>18956.868000000002</c:v>
                </c:pt>
                <c:pt idx="11" formatCode="#,##0">
                  <c:v>19130.148000000001</c:v>
                </c:pt>
                <c:pt idx="12" formatCode="#,##0">
                  <c:v>19296.971000000001</c:v>
                </c:pt>
                <c:pt idx="13" formatCode="#,##0">
                  <c:v>19457.023000000001</c:v>
                </c:pt>
                <c:pt idx="14" formatCode="#,##0">
                  <c:v>19610.257999999998</c:v>
                </c:pt>
                <c:pt idx="15" formatCode="#,##0">
                  <c:v>19757.087000000003</c:v>
                </c:pt>
                <c:pt idx="16" formatCode="#,##0">
                  <c:v>19898.462000000003</c:v>
                </c:pt>
                <c:pt idx="17" formatCode="#,##0">
                  <c:v>20035.454000000005</c:v>
                </c:pt>
                <c:pt idx="18" formatCode="#,##0">
                  <c:v>20169.368999999999</c:v>
                </c:pt>
                <c:pt idx="19" formatCode="#,##0">
                  <c:v>20301.321999999996</c:v>
                </c:pt>
                <c:pt idx="20" formatCode="#,##0">
                  <c:v>20431.842000000004</c:v>
                </c:pt>
                <c:pt idx="21" formatCode="#,##0">
                  <c:v>20561.319000000003</c:v>
                </c:pt>
                <c:pt idx="22" formatCode="#,##0">
                  <c:v>20690.458999999999</c:v>
                </c:pt>
                <c:pt idx="23" formatCode="#,##0">
                  <c:v>20819.957000000002</c:v>
                </c:pt>
                <c:pt idx="24" formatCode="#,##0">
                  <c:v>20950.36</c:v>
                </c:pt>
                <c:pt idx="25" formatCode="#,##0">
                  <c:v>21081.969000000005</c:v>
                </c:pt>
                <c:pt idx="26" formatCode="#,##0">
                  <c:v>21214.885000000006</c:v>
                </c:pt>
                <c:pt idx="27" formatCode="#,##0">
                  <c:v>21349.153999999999</c:v>
                </c:pt>
                <c:pt idx="28" formatCode="#,##0">
                  <c:v>21484.634000000002</c:v>
                </c:pt>
                <c:pt idx="29" formatCode="#,##0">
                  <c:v>21621.166000000001</c:v>
                </c:pt>
                <c:pt idx="30" formatCode="#,##0">
                  <c:v>21758.672999999995</c:v>
                </c:pt>
                <c:pt idx="31" formatCode="#,##0">
                  <c:v>21896.942999999999</c:v>
                </c:pt>
                <c:pt idx="32" formatCode="#,##0">
                  <c:v>22035.401999999998</c:v>
                </c:pt>
                <c:pt idx="33" formatCode="#,##0">
                  <c:v>22173.301000000003</c:v>
                </c:pt>
                <c:pt idx="34" formatCode="#,##0">
                  <c:v>22309.976999999999</c:v>
                </c:pt>
                <c:pt idx="35" formatCode="#,##0">
                  <c:v>22445.137999999999</c:v>
                </c:pt>
                <c:pt idx="36" formatCode="#,##0">
                  <c:v>22578.425999999999</c:v>
                </c:pt>
                <c:pt idx="37" formatCode="#,##0">
                  <c:v>22709.123000000003</c:v>
                </c:pt>
                <c:pt idx="38" formatCode="#,##0">
                  <c:v>22836.340000000004</c:v>
                </c:pt>
                <c:pt idx="39" formatCode="#,##0">
                  <c:v>22959.432000000001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9-5894-4B2D-9056-0BCC3BB993B6}"/>
            </c:ext>
          </c:extLst>
        </c:ser>
        <c:ser>
          <c:idx val="5"/>
          <c:order val="5"/>
          <c:tx>
            <c:strRef>
              <c:f>Лист1!$F$1</c:f>
              <c:strCache>
                <c:ptCount val="1"/>
                <c:pt idx="0">
                  <c:v>пересмотр 2019 года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none"/>
          </c:marker>
          <c:dPt>
            <c:idx val="39"/>
            <c:marker>
              <c:symbol val="square"/>
              <c:size val="13"/>
              <c:spPr>
                <a:solidFill>
                  <a:schemeClr val="lt1"/>
                </a:solidFill>
                <a:ln w="25400">
                  <a:solidFill>
                    <a:schemeClr val="accent6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4-8B0A-4640-9925-C6215B1B91EA}"/>
              </c:ext>
            </c:extLst>
          </c:dPt>
          <c:dLbls>
            <c:dLbl>
              <c:idx val="39"/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B0A-4640-9925-C6215B1B91E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Лист1!$A$2:$A$41</c:f>
              <c:numCache>
                <c:formatCode>General</c:formatCode>
                <c:ptCount val="40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2020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  <c:pt idx="14">
                  <c:v>2025</c:v>
                </c:pt>
                <c:pt idx="15">
                  <c:v>2026</c:v>
                </c:pt>
                <c:pt idx="16">
                  <c:v>2027</c:v>
                </c:pt>
                <c:pt idx="17">
                  <c:v>2028</c:v>
                </c:pt>
                <c:pt idx="18">
                  <c:v>2029</c:v>
                </c:pt>
                <c:pt idx="19">
                  <c:v>2030</c:v>
                </c:pt>
                <c:pt idx="20">
                  <c:v>2031</c:v>
                </c:pt>
                <c:pt idx="21">
                  <c:v>2032</c:v>
                </c:pt>
                <c:pt idx="22">
                  <c:v>2033</c:v>
                </c:pt>
                <c:pt idx="23">
                  <c:v>2034</c:v>
                </c:pt>
                <c:pt idx="24">
                  <c:v>2035</c:v>
                </c:pt>
                <c:pt idx="25">
                  <c:v>2036</c:v>
                </c:pt>
                <c:pt idx="26">
                  <c:v>2037</c:v>
                </c:pt>
                <c:pt idx="27">
                  <c:v>2038</c:v>
                </c:pt>
                <c:pt idx="28">
                  <c:v>2039</c:v>
                </c:pt>
                <c:pt idx="29">
                  <c:v>2040</c:v>
                </c:pt>
                <c:pt idx="30">
                  <c:v>2041</c:v>
                </c:pt>
                <c:pt idx="31">
                  <c:v>2042</c:v>
                </c:pt>
                <c:pt idx="32">
                  <c:v>2043</c:v>
                </c:pt>
                <c:pt idx="33">
                  <c:v>2044</c:v>
                </c:pt>
                <c:pt idx="34">
                  <c:v>2045</c:v>
                </c:pt>
                <c:pt idx="35">
                  <c:v>2046</c:v>
                </c:pt>
                <c:pt idx="36">
                  <c:v>2047</c:v>
                </c:pt>
                <c:pt idx="37">
                  <c:v>2048</c:v>
                </c:pt>
                <c:pt idx="38">
                  <c:v>2049</c:v>
                </c:pt>
                <c:pt idx="39">
                  <c:v>2050</c:v>
                </c:pt>
              </c:numCache>
            </c:numRef>
          </c:cat>
          <c:val>
            <c:numRef>
              <c:f>Лист1!$F$2:$F$41</c:f>
              <c:numCache>
                <c:formatCode>General</c:formatCode>
                <c:ptCount val="40"/>
                <c:pt idx="9" formatCode="#,##0">
                  <c:v>18776.706999999999</c:v>
                </c:pt>
                <c:pt idx="10" formatCode="#,##0">
                  <c:v>18994.957999999995</c:v>
                </c:pt>
                <c:pt idx="11" formatCode="#,##0">
                  <c:v>19205.038</c:v>
                </c:pt>
                <c:pt idx="12" formatCode="#,##0">
                  <c:v>19407.011999999995</c:v>
                </c:pt>
                <c:pt idx="13" formatCode="#,##0">
                  <c:v>19601.102999999999</c:v>
                </c:pt>
                <c:pt idx="14" formatCode="#,##0">
                  <c:v>19787.745000000003</c:v>
                </c:pt>
                <c:pt idx="15" formatCode="#,##0">
                  <c:v>19967.003999999997</c:v>
                </c:pt>
                <c:pt idx="16" formatCode="#,##0">
                  <c:v>20139.592000000001</c:v>
                </c:pt>
                <c:pt idx="17" formatCode="#,##0">
                  <c:v>20307.505999999994</c:v>
                </c:pt>
                <c:pt idx="18" formatCode="#,##0">
                  <c:v>20473.296999999999</c:v>
                </c:pt>
                <c:pt idx="19" formatCode="#,##0">
                  <c:v>20639.019</c:v>
                </c:pt>
                <c:pt idx="20" formatCode="#,##0">
                  <c:v>20805.379999999997</c:v>
                </c:pt>
                <c:pt idx="21" formatCode="#,##0">
                  <c:v>20972.506999999998</c:v>
                </c:pt>
                <c:pt idx="22" formatCode="#,##0">
                  <c:v>21140.98</c:v>
                </c:pt>
                <c:pt idx="23" formatCode="#,##0">
                  <c:v>21311.224000000002</c:v>
                </c:pt>
                <c:pt idx="24" formatCode="#,##0">
                  <c:v>21483.455000000002</c:v>
                </c:pt>
                <c:pt idx="25" formatCode="#,##0">
                  <c:v>21657.965</c:v>
                </c:pt>
                <c:pt idx="26" formatCode="#,##0">
                  <c:v>21834.688999999998</c:v>
                </c:pt>
                <c:pt idx="27" formatCode="#,##0">
                  <c:v>22012.968000000001</c:v>
                </c:pt>
                <c:pt idx="28" formatCode="#,##0">
                  <c:v>22191.828999999998</c:v>
                </c:pt>
                <c:pt idx="29" formatCode="#,##0">
                  <c:v>22370.402999999998</c:v>
                </c:pt>
                <c:pt idx="30" formatCode="#,##0">
                  <c:v>22548.420000000002</c:v>
                </c:pt>
                <c:pt idx="31" formatCode="#,##0">
                  <c:v>22725.585000000003</c:v>
                </c:pt>
                <c:pt idx="32" formatCode="#,##0">
                  <c:v>22901.043000000001</c:v>
                </c:pt>
                <c:pt idx="33" formatCode="#,##0">
                  <c:v>23073.763999999996</c:v>
                </c:pt>
                <c:pt idx="34" formatCode="#,##0">
                  <c:v>23242.949999999997</c:v>
                </c:pt>
                <c:pt idx="35" formatCode="#,##0">
                  <c:v>23408.180000000004</c:v>
                </c:pt>
                <c:pt idx="36" formatCode="#,##0">
                  <c:v>23569.278000000002</c:v>
                </c:pt>
                <c:pt idx="37" formatCode="#,##0">
                  <c:v>23725.805999999993</c:v>
                </c:pt>
                <c:pt idx="38" formatCode="#,##0">
                  <c:v>23877.473000000002</c:v>
                </c:pt>
                <c:pt idx="39" formatCode="#,##0">
                  <c:v>24024.036000000004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B-5894-4B2D-9056-0BCC3BB993B6}"/>
            </c:ext>
          </c:extLst>
        </c:ser>
        <c:ser>
          <c:idx val="6"/>
          <c:order val="6"/>
          <c:tx>
            <c:strRef>
              <c:f>Лист1!$G$1</c:f>
              <c:strCache>
                <c:ptCount val="1"/>
                <c:pt idx="0">
                  <c:v>пересмотр 2022 года</c:v>
                </c:pt>
              </c:strCache>
            </c:strRef>
          </c:tx>
          <c:spPr>
            <a:ln w="28575" cap="rnd">
              <a:solidFill>
                <a:schemeClr val="accent1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dPt>
            <c:idx val="39"/>
            <c:marker>
              <c:symbol val="square"/>
              <c:size val="13"/>
              <c:spPr>
                <a:solidFill>
                  <a:schemeClr val="lt1"/>
                </a:solidFill>
                <a:ln w="25400">
                  <a:solidFill>
                    <a:schemeClr val="accent1">
                      <a:lumMod val="60000"/>
                    </a:schemeClr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5-8B0A-4640-9925-C6215B1B91EA}"/>
              </c:ext>
            </c:extLst>
          </c:dPt>
          <c:dLbls>
            <c:dLbl>
              <c:idx val="39"/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8B0A-4640-9925-C6215B1B91E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Лист1!$A$2:$A$41</c:f>
              <c:numCache>
                <c:formatCode>General</c:formatCode>
                <c:ptCount val="40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2020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  <c:pt idx="14">
                  <c:v>2025</c:v>
                </c:pt>
                <c:pt idx="15">
                  <c:v>2026</c:v>
                </c:pt>
                <c:pt idx="16">
                  <c:v>2027</c:v>
                </c:pt>
                <c:pt idx="17">
                  <c:v>2028</c:v>
                </c:pt>
                <c:pt idx="18">
                  <c:v>2029</c:v>
                </c:pt>
                <c:pt idx="19">
                  <c:v>2030</c:v>
                </c:pt>
                <c:pt idx="20">
                  <c:v>2031</c:v>
                </c:pt>
                <c:pt idx="21">
                  <c:v>2032</c:v>
                </c:pt>
                <c:pt idx="22">
                  <c:v>2033</c:v>
                </c:pt>
                <c:pt idx="23">
                  <c:v>2034</c:v>
                </c:pt>
                <c:pt idx="24">
                  <c:v>2035</c:v>
                </c:pt>
                <c:pt idx="25">
                  <c:v>2036</c:v>
                </c:pt>
                <c:pt idx="26">
                  <c:v>2037</c:v>
                </c:pt>
                <c:pt idx="27">
                  <c:v>2038</c:v>
                </c:pt>
                <c:pt idx="28">
                  <c:v>2039</c:v>
                </c:pt>
                <c:pt idx="29">
                  <c:v>2040</c:v>
                </c:pt>
                <c:pt idx="30">
                  <c:v>2041</c:v>
                </c:pt>
                <c:pt idx="31">
                  <c:v>2042</c:v>
                </c:pt>
                <c:pt idx="32">
                  <c:v>2043</c:v>
                </c:pt>
                <c:pt idx="33">
                  <c:v>2044</c:v>
                </c:pt>
                <c:pt idx="34">
                  <c:v>2045</c:v>
                </c:pt>
                <c:pt idx="35">
                  <c:v>2046</c:v>
                </c:pt>
                <c:pt idx="36">
                  <c:v>2047</c:v>
                </c:pt>
                <c:pt idx="37">
                  <c:v>2048</c:v>
                </c:pt>
                <c:pt idx="38">
                  <c:v>2049</c:v>
                </c:pt>
                <c:pt idx="39">
                  <c:v>2050</c:v>
                </c:pt>
              </c:numCache>
            </c:numRef>
          </c:cat>
          <c:val>
            <c:numRef>
              <c:f>Лист1!$G$2:$G$41</c:f>
              <c:numCache>
                <c:formatCode>General</c:formatCode>
                <c:ptCount val="40"/>
                <c:pt idx="11" formatCode="#,##0">
                  <c:v>19397.998</c:v>
                </c:pt>
                <c:pt idx="12" formatCode="#,##0">
                  <c:v>19606.633000000002</c:v>
                </c:pt>
                <c:pt idx="13" formatCode="#,##0">
                  <c:v>19828.165000000001</c:v>
                </c:pt>
                <c:pt idx="14" formatCode="#,##0">
                  <c:v>20055.853999999999</c:v>
                </c:pt>
                <c:pt idx="15" formatCode="#,##0">
                  <c:v>20277.784</c:v>
                </c:pt>
                <c:pt idx="16" formatCode="#,##0">
                  <c:v>20494.583999999999</c:v>
                </c:pt>
                <c:pt idx="17" formatCode="#,##0">
                  <c:v>20707.376</c:v>
                </c:pt>
                <c:pt idx="18" formatCode="#,##0">
                  <c:v>20918.059000000001</c:v>
                </c:pt>
                <c:pt idx="19" formatCode="#,##0">
                  <c:v>21128.221000000001</c:v>
                </c:pt>
                <c:pt idx="20" formatCode="#,##0">
                  <c:v>21337.806</c:v>
                </c:pt>
                <c:pt idx="21" formatCode="#,##0">
                  <c:v>21547.474999999999</c:v>
                </c:pt>
                <c:pt idx="22" formatCode="#,##0">
                  <c:v>21758.123</c:v>
                </c:pt>
                <c:pt idx="23" formatCode="#,##0">
                  <c:v>21970.103999999999</c:v>
                </c:pt>
                <c:pt idx="24" formatCode="#,##0">
                  <c:v>22183.607</c:v>
                </c:pt>
                <c:pt idx="25" formatCode="#,##0">
                  <c:v>22398.846000000001</c:v>
                </c:pt>
                <c:pt idx="26" formatCode="#,##0">
                  <c:v>22616.594000000001</c:v>
                </c:pt>
                <c:pt idx="27" formatCode="#,##0">
                  <c:v>22836.867999999999</c:v>
                </c:pt>
                <c:pt idx="28" formatCode="#,##0">
                  <c:v>23059.675999999999</c:v>
                </c:pt>
                <c:pt idx="29" formatCode="#,##0">
                  <c:v>23285.398000000001</c:v>
                </c:pt>
                <c:pt idx="30" formatCode="#,##0">
                  <c:v>23514.59</c:v>
                </c:pt>
                <c:pt idx="31" formatCode="#,##0">
                  <c:v>23746.703000000001</c:v>
                </c:pt>
                <c:pt idx="32" formatCode="#,##0">
                  <c:v>23981.452000000001</c:v>
                </c:pt>
                <c:pt idx="33" formatCode="#,##0">
                  <c:v>24217.948</c:v>
                </c:pt>
                <c:pt idx="34" formatCode="#,##0">
                  <c:v>24453.953000000001</c:v>
                </c:pt>
                <c:pt idx="35" formatCode="#,##0">
                  <c:v>24688.977999999999</c:v>
                </c:pt>
                <c:pt idx="36" formatCode="#,##0">
                  <c:v>24922.400000000001</c:v>
                </c:pt>
                <c:pt idx="37" formatCode="#,##0">
                  <c:v>25153.483</c:v>
                </c:pt>
                <c:pt idx="38" formatCode="#,##0">
                  <c:v>25383.062999999998</c:v>
                </c:pt>
                <c:pt idx="39" formatCode="#,##0">
                  <c:v>25609.977999999999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D-5894-4B2D-9056-0BCC3BB993B6}"/>
            </c:ext>
          </c:extLst>
        </c:ser>
        <c:ser>
          <c:idx val="7"/>
          <c:order val="7"/>
          <c:tx>
            <c:strRef>
              <c:f>Лист1!$H$1</c:f>
              <c:strCache>
                <c:ptCount val="1"/>
                <c:pt idx="0">
                  <c:v>пересмотр 2024 года</c:v>
                </c:pt>
              </c:strCache>
            </c:strRef>
          </c:tx>
          <c:spPr>
            <a:ln w="41275" cap="rnd">
              <a:solidFill>
                <a:schemeClr val="accent2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dPt>
            <c:idx val="39"/>
            <c:marker>
              <c:symbol val="square"/>
              <c:size val="16"/>
              <c:spPr>
                <a:solidFill>
                  <a:sysClr val="window" lastClr="FFFFFF"/>
                </a:solidFill>
                <a:ln w="41275">
                  <a:solidFill>
                    <a:schemeClr val="accent2">
                      <a:lumMod val="60000"/>
                    </a:schemeClr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F-5894-4B2D-9056-0BCC3BB993B6}"/>
              </c:ext>
            </c:extLst>
          </c:dPt>
          <c:dLbls>
            <c:dLbl>
              <c:idx val="39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4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5894-4B2D-9056-0BCC3BB993B6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Лист1!$A$2:$A$41</c:f>
              <c:numCache>
                <c:formatCode>General</c:formatCode>
                <c:ptCount val="40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2020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  <c:pt idx="14">
                  <c:v>2025</c:v>
                </c:pt>
                <c:pt idx="15">
                  <c:v>2026</c:v>
                </c:pt>
                <c:pt idx="16">
                  <c:v>2027</c:v>
                </c:pt>
                <c:pt idx="17">
                  <c:v>2028</c:v>
                </c:pt>
                <c:pt idx="18">
                  <c:v>2029</c:v>
                </c:pt>
                <c:pt idx="19">
                  <c:v>2030</c:v>
                </c:pt>
                <c:pt idx="20">
                  <c:v>2031</c:v>
                </c:pt>
                <c:pt idx="21">
                  <c:v>2032</c:v>
                </c:pt>
                <c:pt idx="22">
                  <c:v>2033</c:v>
                </c:pt>
                <c:pt idx="23">
                  <c:v>2034</c:v>
                </c:pt>
                <c:pt idx="24">
                  <c:v>2035</c:v>
                </c:pt>
                <c:pt idx="25">
                  <c:v>2036</c:v>
                </c:pt>
                <c:pt idx="26">
                  <c:v>2037</c:v>
                </c:pt>
                <c:pt idx="27">
                  <c:v>2038</c:v>
                </c:pt>
                <c:pt idx="28">
                  <c:v>2039</c:v>
                </c:pt>
                <c:pt idx="29">
                  <c:v>2040</c:v>
                </c:pt>
                <c:pt idx="30">
                  <c:v>2041</c:v>
                </c:pt>
                <c:pt idx="31">
                  <c:v>2042</c:v>
                </c:pt>
                <c:pt idx="32">
                  <c:v>2043</c:v>
                </c:pt>
                <c:pt idx="33">
                  <c:v>2044</c:v>
                </c:pt>
                <c:pt idx="34">
                  <c:v>2045</c:v>
                </c:pt>
                <c:pt idx="35">
                  <c:v>2046</c:v>
                </c:pt>
                <c:pt idx="36">
                  <c:v>2047</c:v>
                </c:pt>
                <c:pt idx="37">
                  <c:v>2048</c:v>
                </c:pt>
                <c:pt idx="38">
                  <c:v>2049</c:v>
                </c:pt>
                <c:pt idx="39">
                  <c:v>2050</c:v>
                </c:pt>
              </c:numCache>
            </c:numRef>
          </c:cat>
          <c:val>
            <c:numRef>
              <c:f>Лист1!$H$2:$H$41</c:f>
              <c:numCache>
                <c:formatCode>General</c:formatCode>
                <c:ptCount val="40"/>
                <c:pt idx="13" formatCode="#\ ###\ ###\ ##0;\-#\ ###\ ###\ ##0;0">
                  <c:v>20592.571</c:v>
                </c:pt>
                <c:pt idx="14" formatCode="#\ ###\ ###\ ##0;\-#\ ###\ ###\ ##0;0">
                  <c:v>20843.754000000001</c:v>
                </c:pt>
                <c:pt idx="15" formatCode="#\ ###\ ###\ ##0;\-#\ ###\ ###\ ##0;0">
                  <c:v>21083.626</c:v>
                </c:pt>
                <c:pt idx="16" formatCode="#\ ###\ ###\ ##0;\-#\ ###\ ###\ ##0;0">
                  <c:v>21316.178</c:v>
                </c:pt>
                <c:pt idx="17" formatCode="#\ ###\ ###\ ##0;\-#\ ###\ ###\ ##0;0">
                  <c:v>21547.643</c:v>
                </c:pt>
                <c:pt idx="18" formatCode="#\ ###\ ###\ ##0;\-#\ ###\ ###\ ##0;0">
                  <c:v>21777.014999999999</c:v>
                </c:pt>
                <c:pt idx="19" formatCode="#\ ###\ ###\ ##0;\-#\ ###\ ###\ ##0;0">
                  <c:v>22003.192999999999</c:v>
                </c:pt>
                <c:pt idx="20" formatCode="#\ ###\ ###\ ##0;\-#\ ###\ ###\ ##0;0">
                  <c:v>22227.041000000001</c:v>
                </c:pt>
                <c:pt idx="21" formatCode="#\ ###\ ###\ ##0;\-#\ ###\ ###\ ##0;0">
                  <c:v>22452.645</c:v>
                </c:pt>
                <c:pt idx="22" formatCode="#\ ###\ ###\ ##0;\-#\ ###\ ###\ ##0;0">
                  <c:v>22679.378000000001</c:v>
                </c:pt>
                <c:pt idx="23" formatCode="#\ ###\ ###\ ##0;\-#\ ###\ ###\ ##0;0">
                  <c:v>22903.213</c:v>
                </c:pt>
                <c:pt idx="24" formatCode="#\ ###\ ###\ ##0;\-#\ ###\ ###\ ##0;0">
                  <c:v>23125.951000000001</c:v>
                </c:pt>
                <c:pt idx="25" formatCode="#\ ###\ ###\ ##0;\-#\ ###\ ###\ ##0;0">
                  <c:v>23349.080999999998</c:v>
                </c:pt>
                <c:pt idx="26" formatCode="#\ ###\ ###\ ##0;\-#\ ###\ ###\ ##0;0">
                  <c:v>23571.238000000001</c:v>
                </c:pt>
                <c:pt idx="27" formatCode="#\ ###\ ###\ ##0;\-#\ ###\ ###\ ##0;0">
                  <c:v>23793.393</c:v>
                </c:pt>
                <c:pt idx="28" formatCode="#\ ###\ ###\ ##0;\-#\ ###\ ###\ ##0;0">
                  <c:v>24017.886999999999</c:v>
                </c:pt>
                <c:pt idx="29" formatCode="#\ ###\ ###\ ##0;\-#\ ###\ ###\ ##0;0">
                  <c:v>24246.823</c:v>
                </c:pt>
                <c:pt idx="30" formatCode="#\ ###\ ###\ ##0;\-#\ ###\ ###\ ##0;0">
                  <c:v>24477.621999999999</c:v>
                </c:pt>
                <c:pt idx="31" formatCode="#\ ###\ ###\ ##0;\-#\ ###\ ###\ ##0;0">
                  <c:v>24707.974999999999</c:v>
                </c:pt>
                <c:pt idx="32" formatCode="#\ ###\ ###\ ##0;\-#\ ###\ ###\ ##0;0">
                  <c:v>24941.02</c:v>
                </c:pt>
                <c:pt idx="33" formatCode="#\ ###\ ###\ ##0;\-#\ ###\ ###\ ##0;0">
                  <c:v>25175.23</c:v>
                </c:pt>
                <c:pt idx="34" formatCode="#\ ###\ ###\ ##0;\-#\ ###\ ###\ ##0;0">
                  <c:v>25409.756000000001</c:v>
                </c:pt>
                <c:pt idx="35" formatCode="#\ ###\ ###\ ##0;\-#\ ###\ ###\ ##0;0">
                  <c:v>25642.876</c:v>
                </c:pt>
                <c:pt idx="36" formatCode="#\ ###\ ###\ ##0;\-#\ ###\ ###\ ##0;0">
                  <c:v>25875.753000000001</c:v>
                </c:pt>
                <c:pt idx="37" formatCode="#\ ###\ ###\ ##0;\-#\ ###\ ###\ ##0;0">
                  <c:v>26106.84</c:v>
                </c:pt>
                <c:pt idx="38" formatCode="#\ ###\ ###\ ##0;\-#\ ###\ ###\ ##0;0">
                  <c:v>26328.899000000001</c:v>
                </c:pt>
                <c:pt idx="39" formatCode="#\ ###\ ###\ ##0;\-#\ ###\ ###\ ##0;0">
                  <c:v>26544.264999999999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1D-5894-4B2D-9056-0BCC3BB993B6}"/>
            </c:ext>
          </c:extLst>
        </c:ser>
        <c:ser>
          <c:idx val="8"/>
          <c:order val="8"/>
          <c:tx>
            <c:strRef>
              <c:f>Лист1!$I$1</c:f>
              <c:strCache>
                <c:ptCount val="1"/>
                <c:pt idx="0">
                  <c:v>факт</c:v>
                </c:pt>
              </c:strCache>
            </c:strRef>
          </c:tx>
          <c:spPr>
            <a:ln w="44450" cap="rnd">
              <a:solidFill>
                <a:srgbClr val="FF0000"/>
              </a:solidFill>
              <a:round/>
            </a:ln>
            <a:effectLst/>
          </c:spPr>
          <c:marker>
            <c:symbol val="none"/>
          </c:marker>
          <c:dPt>
            <c:idx val="1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7-8B0A-4640-9925-C6215B1B91EA}"/>
              </c:ext>
            </c:extLst>
          </c:dPt>
          <c:dPt>
            <c:idx val="13"/>
            <c:marker>
              <c:symbol val="circle"/>
              <c:size val="13"/>
              <c:spPr>
                <a:solidFill>
                  <a:sysClr val="window" lastClr="FFFFFF"/>
                </a:solidFill>
                <a:ln w="25400">
                  <a:solidFill>
                    <a:srgbClr val="FF0000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8-8B0A-4640-9925-C6215B1B91EA}"/>
              </c:ext>
            </c:extLst>
          </c:dPt>
          <c:dLbls>
            <c:dLbl>
              <c:idx val="13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B0A-4640-9925-C6215B1B91EA}"/>
                </c:ext>
              </c:extLst>
            </c:dLbl>
            <c:spPr>
              <a:solidFill>
                <a:sysClr val="window" lastClr="FFFFFF"/>
              </a:solidFill>
              <a:ln>
                <a:solidFill>
                  <a:srgbClr val="FF0000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rgbClr val="FF0000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t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Лист1!$A$2:$A$41</c:f>
              <c:numCache>
                <c:formatCode>General</c:formatCode>
                <c:ptCount val="40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2020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  <c:pt idx="14">
                  <c:v>2025</c:v>
                </c:pt>
                <c:pt idx="15">
                  <c:v>2026</c:v>
                </c:pt>
                <c:pt idx="16">
                  <c:v>2027</c:v>
                </c:pt>
                <c:pt idx="17">
                  <c:v>2028</c:v>
                </c:pt>
                <c:pt idx="18">
                  <c:v>2029</c:v>
                </c:pt>
                <c:pt idx="19">
                  <c:v>2030</c:v>
                </c:pt>
                <c:pt idx="20">
                  <c:v>2031</c:v>
                </c:pt>
                <c:pt idx="21">
                  <c:v>2032</c:v>
                </c:pt>
                <c:pt idx="22">
                  <c:v>2033</c:v>
                </c:pt>
                <c:pt idx="23">
                  <c:v>2034</c:v>
                </c:pt>
                <c:pt idx="24">
                  <c:v>2035</c:v>
                </c:pt>
                <c:pt idx="25">
                  <c:v>2036</c:v>
                </c:pt>
                <c:pt idx="26">
                  <c:v>2037</c:v>
                </c:pt>
                <c:pt idx="27">
                  <c:v>2038</c:v>
                </c:pt>
                <c:pt idx="28">
                  <c:v>2039</c:v>
                </c:pt>
                <c:pt idx="29">
                  <c:v>2040</c:v>
                </c:pt>
                <c:pt idx="30">
                  <c:v>2041</c:v>
                </c:pt>
                <c:pt idx="31">
                  <c:v>2042</c:v>
                </c:pt>
                <c:pt idx="32">
                  <c:v>2043</c:v>
                </c:pt>
                <c:pt idx="33">
                  <c:v>2044</c:v>
                </c:pt>
                <c:pt idx="34">
                  <c:v>2045</c:v>
                </c:pt>
                <c:pt idx="35">
                  <c:v>2046</c:v>
                </c:pt>
                <c:pt idx="36">
                  <c:v>2047</c:v>
                </c:pt>
                <c:pt idx="37">
                  <c:v>2048</c:v>
                </c:pt>
                <c:pt idx="38">
                  <c:v>2049</c:v>
                </c:pt>
                <c:pt idx="39">
                  <c:v>2050</c:v>
                </c:pt>
              </c:numCache>
            </c:numRef>
          </c:cat>
          <c:val>
            <c:numRef>
              <c:f>Лист1!$I$2:$I$41</c:f>
              <c:numCache>
                <c:formatCode>#,##0</c:formatCode>
                <c:ptCount val="40"/>
                <c:pt idx="0">
                  <c:v>16557</c:v>
                </c:pt>
                <c:pt idx="1">
                  <c:v>16792</c:v>
                </c:pt>
                <c:pt idx="2">
                  <c:v>17036</c:v>
                </c:pt>
                <c:pt idx="3">
                  <c:v>17288</c:v>
                </c:pt>
                <c:pt idx="4">
                  <c:v>17543</c:v>
                </c:pt>
                <c:pt idx="5">
                  <c:v>17794.099999999999</c:v>
                </c:pt>
                <c:pt idx="6">
                  <c:v>18037.8</c:v>
                </c:pt>
                <c:pt idx="7">
                  <c:v>18276.5</c:v>
                </c:pt>
                <c:pt idx="8">
                  <c:v>18513.7</c:v>
                </c:pt>
                <c:pt idx="9">
                  <c:v>18755.7</c:v>
                </c:pt>
                <c:pt idx="10">
                  <c:v>19191.400000000001</c:v>
                </c:pt>
                <c:pt idx="11">
                  <c:v>19635</c:v>
                </c:pt>
                <c:pt idx="12">
                  <c:v>19900</c:v>
                </c:pt>
                <c:pt idx="13">
                  <c:v>20160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1E-5894-4B2D-9056-0BCC3BB993B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512169552"/>
        <c:axId val="512169912"/>
      </c:line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 Narrow" panose="020B0606020202030204" pitchFamily="34" charset="0"/>
                <a:ea typeface="+mn-ea"/>
                <a:cs typeface="+mn-cs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  <c:min val="16000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 Narrow" panose="020B0606020202030204" pitchFamily="34" charset="0"/>
                <a:ea typeface="+mn-ea"/>
                <a:cs typeface="+mn-cs"/>
              </a:defRPr>
            </a:pPr>
            <a:endParaRPr lang="ru-RU"/>
          </a:p>
        </c:txPr>
        <c:crossAx val="5121695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4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dPt>
            <c:idx val="0"/>
            <c:bubble3D val="0"/>
            <c:spPr>
              <a:solidFill>
                <a:srgbClr val="007F76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392A-47BC-9416-F5BED533931D}"/>
              </c:ext>
            </c:extLst>
          </c:dPt>
          <c:dPt>
            <c:idx val="1"/>
            <c:bubble3D val="0"/>
            <c:spPr>
              <a:solidFill>
                <a:srgbClr val="0070C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392A-47BC-9416-F5BED533931D}"/>
              </c:ext>
            </c:extLst>
          </c:dPt>
          <c:dPt>
            <c:idx val="2"/>
            <c:bubble3D val="0"/>
            <c:spPr>
              <a:solidFill>
                <a:srgbClr val="8DC5A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392A-47BC-9416-F5BED533931D}"/>
              </c:ext>
            </c:extLst>
          </c:dPt>
          <c:dPt>
            <c:idx val="3"/>
            <c:bubble3D val="0"/>
            <c:spPr>
              <a:solidFill>
                <a:srgbClr val="4BABC5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392A-47BC-9416-F5BED533931D}"/>
              </c:ext>
            </c:extLst>
          </c:dPt>
          <c:dPt>
            <c:idx val="4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392A-47BC-9416-F5BED533931D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197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392A-47BC-9416-F5BED533931D}"/>
                </c:ext>
              </c:extLst>
            </c:dLbl>
            <c:dLbl>
              <c:idx val="1"/>
              <c:layout>
                <c:manualLayout>
                  <c:x val="-0.12464535687539616"/>
                  <c:y val="-0.20207358121436411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197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392A-47BC-9416-F5BED533931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Лист1!$A$2:$A$6</c:f>
              <c:strCache>
                <c:ptCount val="5"/>
                <c:pt idx="0">
                  <c:v>юг</c:v>
                </c:pt>
                <c:pt idx="1">
                  <c:v>мега</c:v>
                </c:pt>
                <c:pt idx="2">
                  <c:v>центр и восток</c:v>
                </c:pt>
                <c:pt idx="3">
                  <c:v>запад</c:v>
                </c:pt>
                <c:pt idx="4">
                  <c:v>север</c:v>
                </c:pt>
              </c:strCache>
            </c:strRef>
          </c:cat>
          <c:val>
            <c:numRef>
              <c:f>Лист1!$B$2:$B$6</c:f>
              <c:numCache>
                <c:formatCode>0%</c:formatCode>
                <c:ptCount val="5"/>
                <c:pt idx="0">
                  <c:v>0.32057114449664526</c:v>
                </c:pt>
                <c:pt idx="1">
                  <c:v>0.2463485581295182</c:v>
                </c:pt>
                <c:pt idx="2">
                  <c:v>0.17066701690180483</c:v>
                </c:pt>
                <c:pt idx="3">
                  <c:v>0.15603069643010636</c:v>
                </c:pt>
                <c:pt idx="4">
                  <c:v>0.10638258404192545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392A-47BC-9416-F5BED53393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>
          <a:latin typeface="Arial" panose="020B0604020202020204" pitchFamily="34" charset="0"/>
          <a:cs typeface="Arial" panose="020B0604020202020204" pitchFamily="34" charset="0"/>
        </a:defRPr>
      </a:pPr>
      <a:endParaRPr lang="ru-RU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856786475931809"/>
          <c:y val="4.4170254371399282E-3"/>
          <c:w val="0.86271612047349699"/>
          <c:h val="0.85152807458477375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мужчины</c:v>
                </c:pt>
              </c:strCache>
            </c:strRef>
          </c:tx>
          <c:spPr>
            <a:solidFill>
              <a:srgbClr val="002060"/>
            </a:solidFill>
            <a:ln>
              <a:noFill/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Лист1!$B$2:$B$19</c:f>
              <c:numCache>
                <c:formatCode>_-* #\ ##0_-;\-* #\ ##0_-;_-* "-"??_-;_-@_-</c:formatCode>
                <c:ptCount val="18"/>
                <c:pt idx="0">
                  <c:v>1050.5119999999999</c:v>
                </c:pt>
                <c:pt idx="1">
                  <c:v>1010.9640000000001</c:v>
                </c:pt>
                <c:pt idx="2">
                  <c:v>956.48699999999997</c:v>
                </c:pt>
                <c:pt idx="3">
                  <c:v>807.98099999999999</c:v>
                </c:pt>
                <c:pt idx="4">
                  <c:v>600.351</c:v>
                </c:pt>
                <c:pt idx="5">
                  <c:v>612.67100000000005</c:v>
                </c:pt>
                <c:pt idx="6">
                  <c:v>746.38800000000003</c:v>
                </c:pt>
                <c:pt idx="7">
                  <c:v>783.197</c:v>
                </c:pt>
                <c:pt idx="8">
                  <c:v>645.54600000000005</c:v>
                </c:pt>
                <c:pt idx="9">
                  <c:v>572.50099999999998</c:v>
                </c:pt>
                <c:pt idx="10">
                  <c:v>508.37</c:v>
                </c:pt>
                <c:pt idx="11">
                  <c:v>453.065</c:v>
                </c:pt>
                <c:pt idx="12">
                  <c:v>424.82799999999997</c:v>
                </c:pt>
                <c:pt idx="13">
                  <c:v>305.39299999999997</c:v>
                </c:pt>
                <c:pt idx="14">
                  <c:v>192.13300000000001</c:v>
                </c:pt>
                <c:pt idx="15">
                  <c:v>91.512</c:v>
                </c:pt>
                <c:pt idx="16">
                  <c:v>45.838999999999999</c:v>
                </c:pt>
                <c:pt idx="17">
                  <c:v>41.366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B43-49BB-B705-58BFE3F317E8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женщины</c:v>
                </c:pt>
              </c:strCache>
            </c:strRef>
          </c:tx>
          <c:spPr>
            <a:solidFill>
              <a:srgbClr val="007E75"/>
            </a:solidFill>
            <a:ln>
              <a:noFill/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Лист1!$C$2:$C$19</c:f>
              <c:numCache>
                <c:formatCode>#;#;0</c:formatCode>
                <c:ptCount val="18"/>
                <c:pt idx="0">
                  <c:v>-987.93499999999995</c:v>
                </c:pt>
                <c:pt idx="1">
                  <c:v>-952.97900000000004</c:v>
                </c:pt>
                <c:pt idx="2">
                  <c:v>-906.45799999999997</c:v>
                </c:pt>
                <c:pt idx="3">
                  <c:v>-766.64300000000003</c:v>
                </c:pt>
                <c:pt idx="4">
                  <c:v>-575.66899999999998</c:v>
                </c:pt>
                <c:pt idx="5">
                  <c:v>-590.31500000000005</c:v>
                </c:pt>
                <c:pt idx="6">
                  <c:v>-727.322</c:v>
                </c:pt>
                <c:pt idx="7">
                  <c:v>-775.76199999999994</c:v>
                </c:pt>
                <c:pt idx="8">
                  <c:v>-656.74599999999998</c:v>
                </c:pt>
                <c:pt idx="9">
                  <c:v>-611.43499999999995</c:v>
                </c:pt>
                <c:pt idx="10">
                  <c:v>-563.30999999999995</c:v>
                </c:pt>
                <c:pt idx="11">
                  <c:v>-522.66899999999998</c:v>
                </c:pt>
                <c:pt idx="12">
                  <c:v>-531.09100000000001</c:v>
                </c:pt>
                <c:pt idx="13">
                  <c:v>-431.66699999999997</c:v>
                </c:pt>
                <c:pt idx="14">
                  <c:v>-317.60500000000002</c:v>
                </c:pt>
                <c:pt idx="15">
                  <c:v>-177.947</c:v>
                </c:pt>
                <c:pt idx="16">
                  <c:v>-110.627</c:v>
                </c:pt>
                <c:pt idx="17">
                  <c:v>-106.40900000000001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B43-49BB-B705-58BFE3F317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"/>
        <c:overlap val="100"/>
        <c:axId val="1504478704"/>
        <c:axId val="1504482064"/>
      </c:barChart>
      <c:catAx>
        <c:axId val="150447870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ru-RU"/>
          </a:p>
        </c:txPr>
        <c:crossAx val="1504482064"/>
        <c:crosses val="autoZero"/>
        <c:auto val="1"/>
        <c:lblAlgn val="ctr"/>
        <c:lblOffset val="100"/>
        <c:noMultiLvlLbl val="0"/>
      </c:catAx>
      <c:valAx>
        <c:axId val="1504482064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_-* #\ ##0_-;\-* #\ ##0_-;_-* &quot;-&quot;??_-;_-@_-" sourceLinked="1"/>
        <c:majorTickMark val="none"/>
        <c:minorTickMark val="none"/>
        <c:tickLblPos val="nextTo"/>
        <c:crossAx val="15044787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  <c:userShapes r:id="rId4"/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385546058693049"/>
          <c:y val="3.0716903271958914E-2"/>
          <c:w val="0.86271612047349699"/>
          <c:h val="0.85152807458477375"/>
        </c:manualLayout>
      </c:layout>
      <c:barChart>
        <c:barDir val="bar"/>
        <c:grouping val="stacked"/>
        <c:varyColors val="0"/>
        <c:ser>
          <c:idx val="2"/>
          <c:order val="2"/>
          <c:tx>
            <c:strRef>
              <c:f>Лист1!$D$1</c:f>
              <c:strCache>
                <c:ptCount val="1"/>
                <c:pt idx="0">
                  <c:v>мужчины2030</c:v>
                </c:pt>
              </c:strCache>
            </c:strRef>
          </c:tx>
          <c:spPr>
            <a:solidFill>
              <a:srgbClr val="002060"/>
            </a:solidFill>
            <a:ln>
              <a:noFill/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Лист1!$D$2:$D$19</c:f>
              <c:numCache>
                <c:formatCode>_-* #\ ##0_-;\-* #\ ##0_-;_-* "-"??_-;_-@_-</c:formatCode>
                <c:ptCount val="18"/>
                <c:pt idx="0">
                  <c:v>984.61199999999997</c:v>
                </c:pt>
                <c:pt idx="1">
                  <c:v>1025.8630000000001</c:v>
                </c:pt>
                <c:pt idx="2">
                  <c:v>1014.5309999999999</c:v>
                </c:pt>
                <c:pt idx="3">
                  <c:v>969.54600000000005</c:v>
                </c:pt>
                <c:pt idx="4">
                  <c:v>851.90700000000004</c:v>
                </c:pt>
                <c:pt idx="5">
                  <c:v>631.702</c:v>
                </c:pt>
                <c:pt idx="6">
                  <c:v>592.66999999999996</c:v>
                </c:pt>
                <c:pt idx="7">
                  <c:v>726.25599999999997</c:v>
                </c:pt>
                <c:pt idx="8">
                  <c:v>781.53200000000004</c:v>
                </c:pt>
                <c:pt idx="9">
                  <c:v>652.61800000000005</c:v>
                </c:pt>
                <c:pt idx="10">
                  <c:v>557.83600000000001</c:v>
                </c:pt>
                <c:pt idx="11">
                  <c:v>488.50400000000002</c:v>
                </c:pt>
                <c:pt idx="12">
                  <c:v>417.46699999999998</c:v>
                </c:pt>
                <c:pt idx="13">
                  <c:v>372.24200000000002</c:v>
                </c:pt>
                <c:pt idx="14">
                  <c:v>265.33300000000003</c:v>
                </c:pt>
                <c:pt idx="15">
                  <c:v>151.10900000000001</c:v>
                </c:pt>
                <c:pt idx="16">
                  <c:v>71.73</c:v>
                </c:pt>
                <c:pt idx="17">
                  <c:v>43.973999999999997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411-4214-84A4-B5D07EA0ABB5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женщины2030</c:v>
                </c:pt>
              </c:strCache>
            </c:strRef>
          </c:tx>
          <c:spPr>
            <a:solidFill>
              <a:srgbClr val="007E75"/>
            </a:solidFill>
            <a:ln>
              <a:noFill/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Лист1!$E$2:$E$19</c:f>
              <c:numCache>
                <c:formatCode>#;#;0</c:formatCode>
                <c:ptCount val="18"/>
                <c:pt idx="0">
                  <c:v>-927.66800000000001</c:v>
                </c:pt>
                <c:pt idx="1">
                  <c:v>-966.447</c:v>
                </c:pt>
                <c:pt idx="2">
                  <c:v>-955.31899999999996</c:v>
                </c:pt>
                <c:pt idx="3">
                  <c:v>-919.80799999999999</c:v>
                </c:pt>
                <c:pt idx="4">
                  <c:v>-808.35699999999997</c:v>
                </c:pt>
                <c:pt idx="5">
                  <c:v>-603.95399999999995</c:v>
                </c:pt>
                <c:pt idx="6">
                  <c:v>-568.83900000000006</c:v>
                </c:pt>
                <c:pt idx="7">
                  <c:v>-705.92</c:v>
                </c:pt>
                <c:pt idx="8">
                  <c:v>-776.13</c:v>
                </c:pt>
                <c:pt idx="9">
                  <c:v>-669.01</c:v>
                </c:pt>
                <c:pt idx="10">
                  <c:v>-605.79700000000003</c:v>
                </c:pt>
                <c:pt idx="11">
                  <c:v>-559.96699999999998</c:v>
                </c:pt>
                <c:pt idx="12">
                  <c:v>-507.19200000000001</c:v>
                </c:pt>
                <c:pt idx="13">
                  <c:v>-500.99400000000003</c:v>
                </c:pt>
                <c:pt idx="14">
                  <c:v>-415.27800000000002</c:v>
                </c:pt>
                <c:pt idx="15">
                  <c:v>-283.77300000000002</c:v>
                </c:pt>
                <c:pt idx="16">
                  <c:v>-160.94800000000001</c:v>
                </c:pt>
                <c:pt idx="17">
                  <c:v>-107.777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411-4214-84A4-B5D07EA0ABB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2"/>
        <c:overlap val="100"/>
        <c:axId val="1504478704"/>
        <c:axId val="1504482064"/>
      </c:barChart>
      <c:barChart>
        <c:barDir val="bar"/>
        <c:grouping val="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мужчины</c:v>
                </c:pt>
              </c:strCache>
            </c:strRef>
          </c:tx>
          <c:spPr>
            <a:noFill/>
            <a:ln w="19050">
              <a:solidFill>
                <a:srgbClr val="C00000"/>
              </a:solidFill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Лист1!$B$2:$B$19</c:f>
              <c:numCache>
                <c:formatCode>_-* #\ ##0_-;\-* #\ ##0_-;_-* "-"??_-;_-@_-</c:formatCode>
                <c:ptCount val="18"/>
                <c:pt idx="0">
                  <c:v>1050.5119999999999</c:v>
                </c:pt>
                <c:pt idx="1">
                  <c:v>1010.9640000000001</c:v>
                </c:pt>
                <c:pt idx="2">
                  <c:v>956.48699999999997</c:v>
                </c:pt>
                <c:pt idx="3">
                  <c:v>807.98099999999999</c:v>
                </c:pt>
                <c:pt idx="4">
                  <c:v>600.351</c:v>
                </c:pt>
                <c:pt idx="5">
                  <c:v>612.67100000000005</c:v>
                </c:pt>
                <c:pt idx="6">
                  <c:v>746.38800000000003</c:v>
                </c:pt>
                <c:pt idx="7">
                  <c:v>783.197</c:v>
                </c:pt>
                <c:pt idx="8">
                  <c:v>645.54600000000005</c:v>
                </c:pt>
                <c:pt idx="9">
                  <c:v>572.50099999999998</c:v>
                </c:pt>
                <c:pt idx="10">
                  <c:v>508.37</c:v>
                </c:pt>
                <c:pt idx="11">
                  <c:v>453.065</c:v>
                </c:pt>
                <c:pt idx="12">
                  <c:v>424.82799999999997</c:v>
                </c:pt>
                <c:pt idx="13">
                  <c:v>305.39299999999997</c:v>
                </c:pt>
                <c:pt idx="14">
                  <c:v>192.13300000000001</c:v>
                </c:pt>
                <c:pt idx="15">
                  <c:v>91.512</c:v>
                </c:pt>
                <c:pt idx="16">
                  <c:v>45.838999999999999</c:v>
                </c:pt>
                <c:pt idx="17">
                  <c:v>41.366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B43-49BB-B705-58BFE3F317E8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женщины</c:v>
                </c:pt>
              </c:strCache>
            </c:strRef>
          </c:tx>
          <c:spPr>
            <a:noFill/>
            <a:ln w="19050">
              <a:solidFill>
                <a:srgbClr val="C00000"/>
              </a:solidFill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Лист1!$C$2:$C$19</c:f>
              <c:numCache>
                <c:formatCode>\ #;#;0</c:formatCode>
                <c:ptCount val="18"/>
                <c:pt idx="0">
                  <c:v>-987.93499999999995</c:v>
                </c:pt>
                <c:pt idx="1">
                  <c:v>-952.97900000000004</c:v>
                </c:pt>
                <c:pt idx="2">
                  <c:v>-906.45799999999997</c:v>
                </c:pt>
                <c:pt idx="3">
                  <c:v>-766.64300000000003</c:v>
                </c:pt>
                <c:pt idx="4">
                  <c:v>-575.66899999999998</c:v>
                </c:pt>
                <c:pt idx="5">
                  <c:v>-590.31500000000005</c:v>
                </c:pt>
                <c:pt idx="6">
                  <c:v>-727.322</c:v>
                </c:pt>
                <c:pt idx="7">
                  <c:v>-775.76199999999994</c:v>
                </c:pt>
                <c:pt idx="8">
                  <c:v>-656.74599999999998</c:v>
                </c:pt>
                <c:pt idx="9">
                  <c:v>-611.43499999999995</c:v>
                </c:pt>
                <c:pt idx="10">
                  <c:v>-563.30999999999995</c:v>
                </c:pt>
                <c:pt idx="11">
                  <c:v>-522.66899999999998</c:v>
                </c:pt>
                <c:pt idx="12">
                  <c:v>-531.09100000000001</c:v>
                </c:pt>
                <c:pt idx="13">
                  <c:v>-431.66699999999997</c:v>
                </c:pt>
                <c:pt idx="14">
                  <c:v>-317.60500000000002</c:v>
                </c:pt>
                <c:pt idx="15">
                  <c:v>-177.947</c:v>
                </c:pt>
                <c:pt idx="16">
                  <c:v>-110.627</c:v>
                </c:pt>
                <c:pt idx="17">
                  <c:v>-106.40900000000001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B43-49BB-B705-58BFE3F317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1599279728"/>
        <c:axId val="1599279248"/>
      </c:barChart>
      <c:catAx>
        <c:axId val="150447870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ru-RU"/>
          </a:p>
        </c:txPr>
        <c:crossAx val="1504482064"/>
        <c:crosses val="autoZero"/>
        <c:auto val="1"/>
        <c:lblAlgn val="ctr"/>
        <c:lblOffset val="100"/>
        <c:noMultiLvlLbl val="0"/>
      </c:catAx>
      <c:valAx>
        <c:axId val="1504482064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_-* #\ ##0_-;\-* #\ ##0_-;_-* &quot;-&quot;??_-;_-@_-" sourceLinked="1"/>
        <c:majorTickMark val="none"/>
        <c:minorTickMark val="none"/>
        <c:tickLblPos val="nextTo"/>
        <c:crossAx val="1504478704"/>
        <c:crosses val="autoZero"/>
        <c:crossBetween val="between"/>
      </c:valAx>
      <c:valAx>
        <c:axId val="1599279248"/>
        <c:scaling>
          <c:orientation val="minMax"/>
        </c:scaling>
        <c:delete val="1"/>
        <c:axPos val="t"/>
        <c:numFmt formatCode="_-* #\ ##0_-;\-* #\ ##0_-;_-* &quot;-&quot;??_-;_-@_-" sourceLinked="1"/>
        <c:majorTickMark val="out"/>
        <c:minorTickMark val="none"/>
        <c:tickLblPos val="nextTo"/>
        <c:crossAx val="1599279728"/>
        <c:crosses val="max"/>
        <c:crossBetween val="between"/>
      </c:valAx>
      <c:catAx>
        <c:axId val="1599279728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1599279248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  <c:userShapes r:id="rId4"/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899821171931072"/>
          <c:y val="3.1314274819995713E-2"/>
          <c:w val="0.86271612047349699"/>
          <c:h val="0.85152807458477375"/>
        </c:manualLayout>
      </c:layout>
      <c:barChart>
        <c:barDir val="bar"/>
        <c:grouping val="stacked"/>
        <c:varyColors val="0"/>
        <c:ser>
          <c:idx val="2"/>
          <c:order val="2"/>
          <c:tx>
            <c:strRef>
              <c:f>Лист1!$D$1</c:f>
              <c:strCache>
                <c:ptCount val="1"/>
                <c:pt idx="0">
                  <c:v>мужчины2040</c:v>
                </c:pt>
              </c:strCache>
            </c:strRef>
          </c:tx>
          <c:spPr>
            <a:solidFill>
              <a:srgbClr val="002060"/>
            </a:solidFill>
            <a:ln>
              <a:noFill/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Лист1!$D$2:$D$19</c:f>
              <c:numCache>
                <c:formatCode>_-* #\ ##0_-;\-* #\ ##0_-;_-* "-"??_-;_-@_-</c:formatCode>
                <c:ptCount val="18"/>
                <c:pt idx="0">
                  <c:v>1218.364</c:v>
                </c:pt>
                <c:pt idx="1">
                  <c:v>1073.9380000000001</c:v>
                </c:pt>
                <c:pt idx="2">
                  <c:v>973.15200000000004</c:v>
                </c:pt>
                <c:pt idx="3">
                  <c:v>1017.312</c:v>
                </c:pt>
                <c:pt idx="4">
                  <c:v>1010.601</c:v>
                </c:pt>
                <c:pt idx="5">
                  <c:v>970.10400000000004</c:v>
                </c:pt>
                <c:pt idx="6">
                  <c:v>855.42399999999998</c:v>
                </c:pt>
                <c:pt idx="7">
                  <c:v>635.72699999999998</c:v>
                </c:pt>
                <c:pt idx="8">
                  <c:v>587.62599999999998</c:v>
                </c:pt>
                <c:pt idx="9">
                  <c:v>700.46299999999997</c:v>
                </c:pt>
                <c:pt idx="10">
                  <c:v>732.35500000000002</c:v>
                </c:pt>
                <c:pt idx="11">
                  <c:v>593.46</c:v>
                </c:pt>
                <c:pt idx="12">
                  <c:v>484.78399999999999</c:v>
                </c:pt>
                <c:pt idx="13">
                  <c:v>393.726</c:v>
                </c:pt>
                <c:pt idx="14">
                  <c:v>300.51900000000001</c:v>
                </c:pt>
                <c:pt idx="15">
                  <c:v>227.87299999999999</c:v>
                </c:pt>
                <c:pt idx="16">
                  <c:v>132.654</c:v>
                </c:pt>
                <c:pt idx="17">
                  <c:v>84.447999999999993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411-4214-84A4-B5D07EA0ABB5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женщины2040</c:v>
                </c:pt>
              </c:strCache>
            </c:strRef>
          </c:tx>
          <c:spPr>
            <a:solidFill>
              <a:srgbClr val="007E75"/>
            </a:solidFill>
            <a:ln>
              <a:noFill/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Лист1!$E$2:$E$19</c:f>
              <c:numCache>
                <c:formatCode>\ #;#;0</c:formatCode>
                <c:ptCount val="18"/>
                <c:pt idx="0">
                  <c:v>-1147.924</c:v>
                </c:pt>
                <c:pt idx="1">
                  <c:v>-1013.037</c:v>
                </c:pt>
                <c:pt idx="2">
                  <c:v>-918.27700000000004</c:v>
                </c:pt>
                <c:pt idx="3">
                  <c:v>-959.31200000000001</c:v>
                </c:pt>
                <c:pt idx="4">
                  <c:v>-953.31600000000003</c:v>
                </c:pt>
                <c:pt idx="5">
                  <c:v>-922.36800000000005</c:v>
                </c:pt>
                <c:pt idx="6">
                  <c:v>-811.79399999999998</c:v>
                </c:pt>
                <c:pt idx="7">
                  <c:v>-606.13900000000001</c:v>
                </c:pt>
                <c:pt idx="8">
                  <c:v>-565.59799999999996</c:v>
                </c:pt>
                <c:pt idx="9">
                  <c:v>-693.73099999999999</c:v>
                </c:pt>
                <c:pt idx="10">
                  <c:v>-754.52599999999995</c:v>
                </c:pt>
                <c:pt idx="11">
                  <c:v>-644.077</c:v>
                </c:pt>
                <c:pt idx="12">
                  <c:v>-574.64300000000003</c:v>
                </c:pt>
                <c:pt idx="13">
                  <c:v>-515.803</c:v>
                </c:pt>
                <c:pt idx="14">
                  <c:v>-441.58199999999999</c:v>
                </c:pt>
                <c:pt idx="15">
                  <c:v>-393.33199999999999</c:v>
                </c:pt>
                <c:pt idx="16">
                  <c:v>-273.673</c:v>
                </c:pt>
                <c:pt idx="17">
                  <c:v>-195.827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411-4214-84A4-B5D07EA0ABB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2"/>
        <c:overlap val="100"/>
        <c:axId val="1504478704"/>
        <c:axId val="1504482064"/>
      </c:barChart>
      <c:barChart>
        <c:barDir val="bar"/>
        <c:grouping val="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мужчины</c:v>
                </c:pt>
              </c:strCache>
            </c:strRef>
          </c:tx>
          <c:spPr>
            <a:noFill/>
            <a:ln w="19050">
              <a:solidFill>
                <a:srgbClr val="C00000"/>
              </a:solidFill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Лист1!$B$2:$B$19</c:f>
              <c:numCache>
                <c:formatCode>_-* #\ ##0_-;\-* #\ ##0_-;_-* "-"??_-;_-@_-</c:formatCode>
                <c:ptCount val="18"/>
                <c:pt idx="0">
                  <c:v>1050.5119999999999</c:v>
                </c:pt>
                <c:pt idx="1">
                  <c:v>1010.9640000000001</c:v>
                </c:pt>
                <c:pt idx="2">
                  <c:v>956.48699999999997</c:v>
                </c:pt>
                <c:pt idx="3">
                  <c:v>807.98099999999999</c:v>
                </c:pt>
                <c:pt idx="4">
                  <c:v>600.351</c:v>
                </c:pt>
                <c:pt idx="5">
                  <c:v>612.67100000000005</c:v>
                </c:pt>
                <c:pt idx="6">
                  <c:v>746.38800000000003</c:v>
                </c:pt>
                <c:pt idx="7">
                  <c:v>783.197</c:v>
                </c:pt>
                <c:pt idx="8">
                  <c:v>645.54600000000005</c:v>
                </c:pt>
                <c:pt idx="9">
                  <c:v>572.50099999999998</c:v>
                </c:pt>
                <c:pt idx="10">
                  <c:v>508.37</c:v>
                </c:pt>
                <c:pt idx="11">
                  <c:v>453.065</c:v>
                </c:pt>
                <c:pt idx="12">
                  <c:v>424.82799999999997</c:v>
                </c:pt>
                <c:pt idx="13">
                  <c:v>305.39299999999997</c:v>
                </c:pt>
                <c:pt idx="14">
                  <c:v>192.13300000000001</c:v>
                </c:pt>
                <c:pt idx="15">
                  <c:v>91.512</c:v>
                </c:pt>
                <c:pt idx="16">
                  <c:v>45.838999999999999</c:v>
                </c:pt>
                <c:pt idx="17">
                  <c:v>41.366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B43-49BB-B705-58BFE3F317E8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женщины</c:v>
                </c:pt>
              </c:strCache>
            </c:strRef>
          </c:tx>
          <c:spPr>
            <a:noFill/>
            <a:ln w="19050">
              <a:solidFill>
                <a:srgbClr val="C00000"/>
              </a:solidFill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Лист1!$C$2:$C$19</c:f>
              <c:numCache>
                <c:formatCode>\ #;#;0</c:formatCode>
                <c:ptCount val="18"/>
                <c:pt idx="0">
                  <c:v>-987.93499999999995</c:v>
                </c:pt>
                <c:pt idx="1">
                  <c:v>-952.97900000000004</c:v>
                </c:pt>
                <c:pt idx="2">
                  <c:v>-906.45799999999997</c:v>
                </c:pt>
                <c:pt idx="3">
                  <c:v>-766.64300000000003</c:v>
                </c:pt>
                <c:pt idx="4">
                  <c:v>-575.66899999999998</c:v>
                </c:pt>
                <c:pt idx="5">
                  <c:v>-590.31500000000005</c:v>
                </c:pt>
                <c:pt idx="6">
                  <c:v>-727.322</c:v>
                </c:pt>
                <c:pt idx="7">
                  <c:v>-775.76199999999994</c:v>
                </c:pt>
                <c:pt idx="8">
                  <c:v>-656.74599999999998</c:v>
                </c:pt>
                <c:pt idx="9">
                  <c:v>-611.43499999999995</c:v>
                </c:pt>
                <c:pt idx="10">
                  <c:v>-563.30999999999995</c:v>
                </c:pt>
                <c:pt idx="11">
                  <c:v>-522.66899999999998</c:v>
                </c:pt>
                <c:pt idx="12">
                  <c:v>-531.09100000000001</c:v>
                </c:pt>
                <c:pt idx="13">
                  <c:v>-431.66699999999997</c:v>
                </c:pt>
                <c:pt idx="14">
                  <c:v>-317.60500000000002</c:v>
                </c:pt>
                <c:pt idx="15">
                  <c:v>-177.947</c:v>
                </c:pt>
                <c:pt idx="16">
                  <c:v>-110.627</c:v>
                </c:pt>
                <c:pt idx="17">
                  <c:v>-106.40900000000001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B43-49BB-B705-58BFE3F317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1599279728"/>
        <c:axId val="1599279248"/>
      </c:barChart>
      <c:catAx>
        <c:axId val="150447870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ru-RU"/>
          </a:p>
        </c:txPr>
        <c:crossAx val="1504482064"/>
        <c:crosses val="autoZero"/>
        <c:auto val="1"/>
        <c:lblAlgn val="ctr"/>
        <c:lblOffset val="100"/>
        <c:noMultiLvlLbl val="0"/>
      </c:catAx>
      <c:valAx>
        <c:axId val="1504482064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_-* #\ ##0_-;\-* #\ ##0_-;_-* &quot;-&quot;??_-;_-@_-" sourceLinked="1"/>
        <c:majorTickMark val="none"/>
        <c:minorTickMark val="none"/>
        <c:tickLblPos val="nextTo"/>
        <c:crossAx val="1504478704"/>
        <c:crosses val="autoZero"/>
        <c:crossBetween val="between"/>
      </c:valAx>
      <c:valAx>
        <c:axId val="1599279248"/>
        <c:scaling>
          <c:orientation val="minMax"/>
        </c:scaling>
        <c:delete val="1"/>
        <c:axPos val="t"/>
        <c:numFmt formatCode="_-* #\ ##0_-;\-* #\ ##0_-;_-* &quot;-&quot;??_-;_-@_-" sourceLinked="1"/>
        <c:majorTickMark val="out"/>
        <c:minorTickMark val="none"/>
        <c:tickLblPos val="nextTo"/>
        <c:crossAx val="1599279728"/>
        <c:crosses val="max"/>
        <c:crossBetween val="between"/>
      </c:valAx>
      <c:catAx>
        <c:axId val="1599279728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1599279248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  <c:userShapes r:id="rId4"/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230140230066175E-2"/>
          <c:y val="1.3640873706153959E-2"/>
          <c:w val="0.86271612047349699"/>
          <c:h val="0.85152807458477375"/>
        </c:manualLayout>
      </c:layout>
      <c:barChart>
        <c:barDir val="bar"/>
        <c:grouping val="stacked"/>
        <c:varyColors val="0"/>
        <c:ser>
          <c:idx val="2"/>
          <c:order val="2"/>
          <c:tx>
            <c:strRef>
              <c:f>Лист1!$D$1</c:f>
              <c:strCache>
                <c:ptCount val="1"/>
                <c:pt idx="0">
                  <c:v>мужчины2050</c:v>
                </c:pt>
              </c:strCache>
            </c:strRef>
          </c:tx>
          <c:spPr>
            <a:solidFill>
              <a:srgbClr val="002060"/>
            </a:solidFill>
            <a:ln>
              <a:noFill/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Лист1!$D$2:$D$19</c:f>
              <c:numCache>
                <c:formatCode>_-* #\ ##0_-;\-* #\ ##0_-;_-* "-"??_-;_-@_-</c:formatCode>
                <c:ptCount val="18"/>
                <c:pt idx="0">
                  <c:v>1410.923</c:v>
                </c:pt>
                <c:pt idx="1">
                  <c:v>1336.664</c:v>
                </c:pt>
                <c:pt idx="2">
                  <c:v>1205.5609999999999</c:v>
                </c:pt>
                <c:pt idx="3">
                  <c:v>1065.2270000000001</c:v>
                </c:pt>
                <c:pt idx="4">
                  <c:v>969.61300000000006</c:v>
                </c:pt>
                <c:pt idx="5">
                  <c:v>1017.8339999999999</c:v>
                </c:pt>
                <c:pt idx="6">
                  <c:v>1012.527</c:v>
                </c:pt>
                <c:pt idx="7">
                  <c:v>967.78599999999994</c:v>
                </c:pt>
                <c:pt idx="8">
                  <c:v>843.36199999999997</c:v>
                </c:pt>
                <c:pt idx="9">
                  <c:v>616.05499999999995</c:v>
                </c:pt>
                <c:pt idx="10">
                  <c:v>553.673</c:v>
                </c:pt>
                <c:pt idx="11">
                  <c:v>638.19500000000005</c:v>
                </c:pt>
                <c:pt idx="12">
                  <c:v>637.02499999999998</c:v>
                </c:pt>
                <c:pt idx="13">
                  <c:v>479.548</c:v>
                </c:pt>
                <c:pt idx="14">
                  <c:v>350.15499999999997</c:v>
                </c:pt>
                <c:pt idx="15">
                  <c:v>242.71899999999999</c:v>
                </c:pt>
                <c:pt idx="16">
                  <c:v>150.399</c:v>
                </c:pt>
                <c:pt idx="17">
                  <c:v>139.94200000000001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411-4214-84A4-B5D07EA0ABB5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женщины2050</c:v>
                </c:pt>
              </c:strCache>
            </c:strRef>
          </c:tx>
          <c:spPr>
            <a:solidFill>
              <a:srgbClr val="007E75"/>
            </a:solidFill>
            <a:ln>
              <a:noFill/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Лист1!$E$2:$E$19</c:f>
              <c:numCache>
                <c:formatCode>\ #;#;0</c:formatCode>
                <c:ptCount val="18"/>
                <c:pt idx="0">
                  <c:v>-1329.4390000000001</c:v>
                </c:pt>
                <c:pt idx="1">
                  <c:v>-1260.758</c:v>
                </c:pt>
                <c:pt idx="2">
                  <c:v>-1137.6379999999999</c:v>
                </c:pt>
                <c:pt idx="3">
                  <c:v>-1005.833</c:v>
                </c:pt>
                <c:pt idx="4">
                  <c:v>-916.40700000000004</c:v>
                </c:pt>
                <c:pt idx="5">
                  <c:v>-961.803</c:v>
                </c:pt>
                <c:pt idx="6">
                  <c:v>-956.17499999999995</c:v>
                </c:pt>
                <c:pt idx="7">
                  <c:v>-921.65</c:v>
                </c:pt>
                <c:pt idx="8">
                  <c:v>-805.91700000000003</c:v>
                </c:pt>
                <c:pt idx="9">
                  <c:v>-598.13900000000001</c:v>
                </c:pt>
                <c:pt idx="10">
                  <c:v>-551.72299999999996</c:v>
                </c:pt>
                <c:pt idx="11">
                  <c:v>-668.43200000000002</c:v>
                </c:pt>
                <c:pt idx="12">
                  <c:v>-715.85</c:v>
                </c:pt>
                <c:pt idx="13">
                  <c:v>-594.00599999999997</c:v>
                </c:pt>
                <c:pt idx="14">
                  <c:v>-501.19600000000003</c:v>
                </c:pt>
                <c:pt idx="15">
                  <c:v>-406.90699999999998</c:v>
                </c:pt>
                <c:pt idx="16">
                  <c:v>-290.67</c:v>
                </c:pt>
                <c:pt idx="17">
                  <c:v>-294.59100000000001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411-4214-84A4-B5D07EA0ABB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2"/>
        <c:overlap val="100"/>
        <c:axId val="1504478704"/>
        <c:axId val="1504482064"/>
      </c:barChart>
      <c:barChart>
        <c:barDir val="bar"/>
        <c:grouping val="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мужчины</c:v>
                </c:pt>
              </c:strCache>
            </c:strRef>
          </c:tx>
          <c:spPr>
            <a:noFill/>
            <a:ln w="19050">
              <a:solidFill>
                <a:srgbClr val="C00000"/>
              </a:solidFill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Лист1!$B$2:$B$19</c:f>
              <c:numCache>
                <c:formatCode>_-* #\ ##0_-;\-* #\ ##0_-;_-* "-"??_-;_-@_-</c:formatCode>
                <c:ptCount val="18"/>
                <c:pt idx="0">
                  <c:v>1050.5119999999999</c:v>
                </c:pt>
                <c:pt idx="1">
                  <c:v>1010.9640000000001</c:v>
                </c:pt>
                <c:pt idx="2">
                  <c:v>956.48699999999997</c:v>
                </c:pt>
                <c:pt idx="3">
                  <c:v>807.98099999999999</c:v>
                </c:pt>
                <c:pt idx="4">
                  <c:v>600.351</c:v>
                </c:pt>
                <c:pt idx="5">
                  <c:v>612.67100000000005</c:v>
                </c:pt>
                <c:pt idx="6">
                  <c:v>746.38800000000003</c:v>
                </c:pt>
                <c:pt idx="7">
                  <c:v>783.197</c:v>
                </c:pt>
                <c:pt idx="8">
                  <c:v>645.54600000000005</c:v>
                </c:pt>
                <c:pt idx="9">
                  <c:v>572.50099999999998</c:v>
                </c:pt>
                <c:pt idx="10">
                  <c:v>508.37</c:v>
                </c:pt>
                <c:pt idx="11">
                  <c:v>453.065</c:v>
                </c:pt>
                <c:pt idx="12">
                  <c:v>424.82799999999997</c:v>
                </c:pt>
                <c:pt idx="13">
                  <c:v>305.39299999999997</c:v>
                </c:pt>
                <c:pt idx="14">
                  <c:v>192.13300000000001</c:v>
                </c:pt>
                <c:pt idx="15">
                  <c:v>91.512</c:v>
                </c:pt>
                <c:pt idx="16">
                  <c:v>45.838999999999999</c:v>
                </c:pt>
                <c:pt idx="17">
                  <c:v>41.366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B43-49BB-B705-58BFE3F317E8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женщины</c:v>
                </c:pt>
              </c:strCache>
            </c:strRef>
          </c:tx>
          <c:spPr>
            <a:noFill/>
            <a:ln w="19050">
              <a:solidFill>
                <a:srgbClr val="C00000"/>
              </a:solidFill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Лист1!$C$2:$C$19</c:f>
              <c:numCache>
                <c:formatCode>\ #;#;0</c:formatCode>
                <c:ptCount val="18"/>
                <c:pt idx="0">
                  <c:v>-987.93499999999995</c:v>
                </c:pt>
                <c:pt idx="1">
                  <c:v>-952.97900000000004</c:v>
                </c:pt>
                <c:pt idx="2">
                  <c:v>-906.45799999999997</c:v>
                </c:pt>
                <c:pt idx="3">
                  <c:v>-766.64300000000003</c:v>
                </c:pt>
                <c:pt idx="4">
                  <c:v>-575.66899999999998</c:v>
                </c:pt>
                <c:pt idx="5">
                  <c:v>-590.31500000000005</c:v>
                </c:pt>
                <c:pt idx="6">
                  <c:v>-727.322</c:v>
                </c:pt>
                <c:pt idx="7">
                  <c:v>-775.76199999999994</c:v>
                </c:pt>
                <c:pt idx="8">
                  <c:v>-656.74599999999998</c:v>
                </c:pt>
                <c:pt idx="9">
                  <c:v>-611.43499999999995</c:v>
                </c:pt>
                <c:pt idx="10">
                  <c:v>-563.30999999999995</c:v>
                </c:pt>
                <c:pt idx="11">
                  <c:v>-522.66899999999998</c:v>
                </c:pt>
                <c:pt idx="12">
                  <c:v>-531.09100000000001</c:v>
                </c:pt>
                <c:pt idx="13">
                  <c:v>-431.66699999999997</c:v>
                </c:pt>
                <c:pt idx="14">
                  <c:v>-317.60500000000002</c:v>
                </c:pt>
                <c:pt idx="15">
                  <c:v>-177.947</c:v>
                </c:pt>
                <c:pt idx="16">
                  <c:v>-110.627</c:v>
                </c:pt>
                <c:pt idx="17">
                  <c:v>-106.40900000000001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B43-49BB-B705-58BFE3F317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1599279728"/>
        <c:axId val="1599279248"/>
      </c:barChart>
      <c:catAx>
        <c:axId val="150447870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ru-RU"/>
          </a:p>
        </c:txPr>
        <c:crossAx val="1504482064"/>
        <c:crosses val="autoZero"/>
        <c:auto val="1"/>
        <c:lblAlgn val="ctr"/>
        <c:lblOffset val="100"/>
        <c:noMultiLvlLbl val="0"/>
      </c:catAx>
      <c:valAx>
        <c:axId val="1504482064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_-* #\ ##0_-;\-* #\ ##0_-;_-* &quot;-&quot;??_-;_-@_-" sourceLinked="1"/>
        <c:majorTickMark val="none"/>
        <c:minorTickMark val="none"/>
        <c:tickLblPos val="nextTo"/>
        <c:crossAx val="1504478704"/>
        <c:crosses val="autoZero"/>
        <c:crossBetween val="between"/>
      </c:valAx>
      <c:valAx>
        <c:axId val="1599279248"/>
        <c:scaling>
          <c:orientation val="minMax"/>
        </c:scaling>
        <c:delete val="1"/>
        <c:axPos val="t"/>
        <c:numFmt formatCode="_-* #\ ##0_-;\-* #\ ##0_-;_-* &quot;-&quot;??_-;_-@_-" sourceLinked="1"/>
        <c:majorTickMark val="out"/>
        <c:minorTickMark val="none"/>
        <c:tickLblPos val="nextTo"/>
        <c:crossAx val="1599279728"/>
        <c:crosses val="max"/>
        <c:crossBetween val="between"/>
      </c:valAx>
      <c:catAx>
        <c:axId val="1599279728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1599279248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  <c:userShapes r:id="rId4"/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2"/>
          <c:order val="1"/>
          <c:tx>
            <c:strRef>
              <c:f>Лист1!$D$1</c:f>
              <c:strCache>
                <c:ptCount val="1"/>
                <c:pt idx="0">
                  <c:v>79</c:v>
                </c:pt>
              </c:strCache>
            </c:strRef>
          </c:tx>
          <c:spPr>
            <a:solidFill>
              <a:srgbClr val="8EC6A1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D95F-43BD-A673-8C269EB2EEE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Лист1!$D$2:$D$28</c:f>
              <c:numCache>
                <c:formatCode>General</c:formatCode>
                <c:ptCount val="27"/>
                <c:pt idx="0">
                  <c:v>1236.8330000000001</c:v>
                </c:pt>
                <c:pt idx="1">
                  <c:v>1266.412</c:v>
                </c:pt>
                <c:pt idx="2">
                  <c:v>1296.075</c:v>
                </c:pt>
                <c:pt idx="3">
                  <c:v>1325.8109999999999</c:v>
                </c:pt>
                <c:pt idx="4">
                  <c:v>1355.777</c:v>
                </c:pt>
                <c:pt idx="5">
                  <c:v>1386.0540000000001</c:v>
                </c:pt>
                <c:pt idx="6">
                  <c:v>1416.771</c:v>
                </c:pt>
                <c:pt idx="7">
                  <c:v>1448.02</c:v>
                </c:pt>
                <c:pt idx="8">
                  <c:v>1479.855</c:v>
                </c:pt>
                <c:pt idx="9">
                  <c:v>1512.326</c:v>
                </c:pt>
                <c:pt idx="10">
                  <c:v>1545.4639999999999</c:v>
                </c:pt>
                <c:pt idx="11">
                  <c:v>1579.3150000000001</c:v>
                </c:pt>
                <c:pt idx="12">
                  <c:v>1613.9079999999999</c:v>
                </c:pt>
                <c:pt idx="13">
                  <c:v>1649.31</c:v>
                </c:pt>
                <c:pt idx="14">
                  <c:v>1685.5830000000001</c:v>
                </c:pt>
                <c:pt idx="15">
                  <c:v>1722.867</c:v>
                </c:pt>
                <c:pt idx="16">
                  <c:v>1761.3589999999999</c:v>
                </c:pt>
                <c:pt idx="17">
                  <c:v>1801.163</c:v>
                </c:pt>
                <c:pt idx="18">
                  <c:v>1842.347</c:v>
                </c:pt>
                <c:pt idx="19">
                  <c:v>1884.826</c:v>
                </c:pt>
                <c:pt idx="20">
                  <c:v>1928.4480000000001</c:v>
                </c:pt>
                <c:pt idx="21">
                  <c:v>1972.9490000000001</c:v>
                </c:pt>
                <c:pt idx="22">
                  <c:v>2018.1189999999999</c:v>
                </c:pt>
                <c:pt idx="23">
                  <c:v>2063.8359999999998</c:v>
                </c:pt>
                <c:pt idx="24">
                  <c:v>2110.0439999999999</c:v>
                </c:pt>
                <c:pt idx="25">
                  <c:v>2156.7020000000002</c:v>
                </c:pt>
                <c:pt idx="26">
                  <c:v>2203.7449999999999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9AC-4AE8-8BDD-88C1FA186360}"/>
            </c:ext>
          </c:extLst>
        </c:ser>
        <c:ser>
          <c:idx val="1"/>
          <c:order val="2"/>
          <c:tx>
            <c:strRef>
              <c:f>Лист1!$C$1</c:f>
              <c:strCache>
                <c:ptCount val="1"/>
                <c:pt idx="0">
                  <c:v>75</c:v>
                </c:pt>
              </c:strCache>
            </c:strRef>
          </c:tx>
          <c:spPr>
            <a:solidFill>
              <a:srgbClr val="2868A3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D95F-43BD-A673-8C269EB2EEE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Лист1!$C$2:$C$28</c:f>
              <c:numCache>
                <c:formatCode>General</c:formatCode>
                <c:ptCount val="27"/>
                <c:pt idx="0">
                  <c:v>2261.9360000000001</c:v>
                </c:pt>
                <c:pt idx="1">
                  <c:v>2328.6619999999998</c:v>
                </c:pt>
                <c:pt idx="2">
                  <c:v>2395.654</c:v>
                </c:pt>
                <c:pt idx="3">
                  <c:v>2462.7809999999999</c:v>
                </c:pt>
                <c:pt idx="4">
                  <c:v>2530.0149999999999</c:v>
                </c:pt>
                <c:pt idx="5">
                  <c:v>2597.2910000000002</c:v>
                </c:pt>
                <c:pt idx="6">
                  <c:v>2664.57</c:v>
                </c:pt>
                <c:pt idx="7">
                  <c:v>2731.866</c:v>
                </c:pt>
                <c:pt idx="8">
                  <c:v>2799.248</c:v>
                </c:pt>
                <c:pt idx="9">
                  <c:v>2866.7109999999998</c:v>
                </c:pt>
                <c:pt idx="10">
                  <c:v>2934.2939999999999</c:v>
                </c:pt>
                <c:pt idx="11">
                  <c:v>3001.97</c:v>
                </c:pt>
                <c:pt idx="12">
                  <c:v>3069.8090000000002</c:v>
                </c:pt>
                <c:pt idx="13">
                  <c:v>3137.8330000000001</c:v>
                </c:pt>
                <c:pt idx="14">
                  <c:v>3206.0419999999999</c:v>
                </c:pt>
                <c:pt idx="15">
                  <c:v>3274.5410000000002</c:v>
                </c:pt>
                <c:pt idx="16">
                  <c:v>3343.3710000000001</c:v>
                </c:pt>
                <c:pt idx="17">
                  <c:v>3412.5680000000002</c:v>
                </c:pt>
                <c:pt idx="18">
                  <c:v>3482.1210000000001</c:v>
                </c:pt>
                <c:pt idx="19">
                  <c:v>3552.0509999999999</c:v>
                </c:pt>
                <c:pt idx="20">
                  <c:v>3622.348</c:v>
                </c:pt>
                <c:pt idx="21">
                  <c:v>3692.9079999999999</c:v>
                </c:pt>
                <c:pt idx="22">
                  <c:v>3763.5740000000001</c:v>
                </c:pt>
                <c:pt idx="23">
                  <c:v>3834.1529999999998</c:v>
                </c:pt>
                <c:pt idx="24">
                  <c:v>3904.5210000000002</c:v>
                </c:pt>
                <c:pt idx="25">
                  <c:v>3974.6909999999998</c:v>
                </c:pt>
                <c:pt idx="26">
                  <c:v>4044.5970000000002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9AC-4AE8-8BDD-88C1FA186360}"/>
            </c:ext>
          </c:extLst>
        </c:ser>
        <c:ser>
          <c:idx val="0"/>
          <c:order val="3"/>
          <c:tx>
            <c:strRef>
              <c:f>Лист1!$B$1</c:f>
              <c:strCache>
                <c:ptCount val="1"/>
                <c:pt idx="0">
                  <c:v>71</c:v>
                </c:pt>
              </c:strCache>
            </c:strRef>
          </c:tx>
          <c:spPr>
            <a:solidFill>
              <a:srgbClr val="007E75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D95F-43BD-A673-8C269EB2EEE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Лист1!$B$2:$B$28</c:f>
              <c:numCache>
                <c:formatCode>General</c:formatCode>
                <c:ptCount val="27"/>
                <c:pt idx="0">
                  <c:v>1468.0350000000001</c:v>
                </c:pt>
                <c:pt idx="1">
                  <c:v>1544.0920000000001</c:v>
                </c:pt>
                <c:pt idx="2">
                  <c:v>1620.587</c:v>
                </c:pt>
                <c:pt idx="3">
                  <c:v>1697.4829999999999</c:v>
                </c:pt>
                <c:pt idx="4">
                  <c:v>1774.759</c:v>
                </c:pt>
                <c:pt idx="5">
                  <c:v>1852.462</c:v>
                </c:pt>
                <c:pt idx="6">
                  <c:v>1930.6410000000001</c:v>
                </c:pt>
                <c:pt idx="7">
                  <c:v>2009.3530000000001</c:v>
                </c:pt>
                <c:pt idx="8">
                  <c:v>2088.6149999999998</c:v>
                </c:pt>
                <c:pt idx="9">
                  <c:v>2168.4940000000001</c:v>
                </c:pt>
                <c:pt idx="10">
                  <c:v>2249.0410000000002</c:v>
                </c:pt>
                <c:pt idx="11">
                  <c:v>2330.319</c:v>
                </c:pt>
                <c:pt idx="12">
                  <c:v>2412.384</c:v>
                </c:pt>
                <c:pt idx="13">
                  <c:v>2495.2689999999998</c:v>
                </c:pt>
                <c:pt idx="14">
                  <c:v>2579.0300000000002</c:v>
                </c:pt>
                <c:pt idx="15">
                  <c:v>2663.7440000000001</c:v>
                </c:pt>
                <c:pt idx="16">
                  <c:v>2749.462</c:v>
                </c:pt>
                <c:pt idx="17">
                  <c:v>2836.2310000000002</c:v>
                </c:pt>
                <c:pt idx="18">
                  <c:v>2924.002</c:v>
                </c:pt>
                <c:pt idx="19">
                  <c:v>3012.7539999999999</c:v>
                </c:pt>
                <c:pt idx="20">
                  <c:v>3102.4639999999999</c:v>
                </c:pt>
                <c:pt idx="21">
                  <c:v>3193.0309999999999</c:v>
                </c:pt>
                <c:pt idx="22">
                  <c:v>3284.386</c:v>
                </c:pt>
                <c:pt idx="23">
                  <c:v>3376.3829999999998</c:v>
                </c:pt>
                <c:pt idx="24">
                  <c:v>3468.9760000000001</c:v>
                </c:pt>
                <c:pt idx="25">
                  <c:v>3562.1010000000001</c:v>
                </c:pt>
                <c:pt idx="26">
                  <c:v>3655.67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59AC-4AE8-8BDD-88C1FA18636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"/>
        <c:overlap val="100"/>
        <c:axId val="512169552"/>
        <c:axId val="512169912"/>
      </c:barChart>
      <c:lineChart>
        <c:grouping val="standard"/>
        <c:varyColors val="0"/>
        <c:ser>
          <c:idx val="3"/>
          <c:order val="0"/>
          <c:tx>
            <c:strRef>
              <c:f>Лист1!$E$1</c:f>
              <c:strCache>
                <c:ptCount val="1"/>
                <c:pt idx="0">
                  <c:v>всего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none"/>
          </c:marker>
          <c:dLbls>
            <c:dLbl>
              <c:idx val="26"/>
              <c:layout>
                <c:manualLayout>
                  <c:x val="-5.1502138960881488E-3"/>
                  <c:y val="-8.7682121323588214E-2"/>
                </c:manualLayout>
              </c:layout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600" b="0" i="0" u="none" strike="noStrike" kern="1200" baseline="0">
                      <a:solidFill>
                        <a:srgbClr val="00B050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95F-43BD-A673-8C269EB2EEE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t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Лист1!$E$2:$E$28</c:f>
              <c:numCache>
                <c:formatCode>General</c:formatCode>
                <c:ptCount val="27"/>
                <c:pt idx="0">
                  <c:v>4966.8040000000001</c:v>
                </c:pt>
                <c:pt idx="1">
                  <c:v>5139.1660000000002</c:v>
                </c:pt>
                <c:pt idx="2">
                  <c:v>5312.3159999999998</c:v>
                </c:pt>
                <c:pt idx="3">
                  <c:v>5486.0749999999998</c:v>
                </c:pt>
                <c:pt idx="4">
                  <c:v>5660.5510000000004</c:v>
                </c:pt>
                <c:pt idx="5">
                  <c:v>5835.8069999999998</c:v>
                </c:pt>
                <c:pt idx="6">
                  <c:v>6011.982</c:v>
                </c:pt>
                <c:pt idx="7">
                  <c:v>6189.2389999999996</c:v>
                </c:pt>
                <c:pt idx="8">
                  <c:v>6367.7179999999998</c:v>
                </c:pt>
                <c:pt idx="9">
                  <c:v>6547.5309999999999</c:v>
                </c:pt>
                <c:pt idx="10">
                  <c:v>6728.799</c:v>
                </c:pt>
                <c:pt idx="11">
                  <c:v>6911.6040000000003</c:v>
                </c:pt>
                <c:pt idx="12">
                  <c:v>7096.1009999999997</c:v>
                </c:pt>
                <c:pt idx="13">
                  <c:v>7282.4120000000003</c:v>
                </c:pt>
                <c:pt idx="14">
                  <c:v>7470.6549999999997</c:v>
                </c:pt>
                <c:pt idx="15">
                  <c:v>7661.152</c:v>
                </c:pt>
                <c:pt idx="16">
                  <c:v>7854.192</c:v>
                </c:pt>
                <c:pt idx="17">
                  <c:v>8049.9620000000004</c:v>
                </c:pt>
                <c:pt idx="18">
                  <c:v>8248.4699999999993</c:v>
                </c:pt>
                <c:pt idx="19">
                  <c:v>8449.6309999999994</c:v>
                </c:pt>
                <c:pt idx="20">
                  <c:v>8653.26</c:v>
                </c:pt>
                <c:pt idx="21">
                  <c:v>8858.8880000000008</c:v>
                </c:pt>
                <c:pt idx="22">
                  <c:v>9066.0789999999997</c:v>
                </c:pt>
                <c:pt idx="23">
                  <c:v>9274.3719999999994</c:v>
                </c:pt>
                <c:pt idx="24">
                  <c:v>9483.5409999999993</c:v>
                </c:pt>
                <c:pt idx="25">
                  <c:v>9693.4940000000006</c:v>
                </c:pt>
                <c:pt idx="26">
                  <c:v>9904.0120000000006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B-59AC-4AE8-8BDD-88C1FA18636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512169552"/>
        <c:axId val="512169912"/>
      </c:line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  <c:min val="0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1100" dirty="0" err="1"/>
                  <a:t>мың</a:t>
                </a:r>
                <a:r>
                  <a:rPr lang="ru-RU" sz="1100" dirty="0"/>
                  <a:t> адам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5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  <c:userShapes r:id="rId4"/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4"/>
          <c:order val="1"/>
          <c:tx>
            <c:strRef>
              <c:f>Лист1!$F$1</c:f>
              <c:strCache>
                <c:ptCount val="1"/>
                <c:pt idx="0">
                  <c:v>61</c:v>
                </c:pt>
              </c:strCache>
            </c:strRef>
          </c:tx>
          <c:spPr>
            <a:solidFill>
              <a:srgbClr val="4BACC6"/>
            </a:solidFill>
            <a:ln w="9525"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EC73-43BA-8858-E9054F9A8FC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val>
            <c:numRef>
              <c:f>Лист1!$F$2:$F$28</c:f>
              <c:numCache>
                <c:formatCode>General</c:formatCode>
                <c:ptCount val="27"/>
                <c:pt idx="0">
                  <c:v>2152.9160000000002</c:v>
                </c:pt>
                <c:pt idx="1">
                  <c:v>2174.2910000000002</c:v>
                </c:pt>
                <c:pt idx="2">
                  <c:v>2195.6019999999999</c:v>
                </c:pt>
                <c:pt idx="3">
                  <c:v>2217.2399999999998</c:v>
                </c:pt>
                <c:pt idx="4">
                  <c:v>2239.596</c:v>
                </c:pt>
                <c:pt idx="5">
                  <c:v>2263.0250000000001</c:v>
                </c:pt>
                <c:pt idx="6">
                  <c:v>2287.7919999999999</c:v>
                </c:pt>
                <c:pt idx="7">
                  <c:v>2313.9830000000002</c:v>
                </c:pt>
                <c:pt idx="8">
                  <c:v>2341.6529999999998</c:v>
                </c:pt>
                <c:pt idx="9">
                  <c:v>2370.7359999999999</c:v>
                </c:pt>
                <c:pt idx="10">
                  <c:v>2401.194</c:v>
                </c:pt>
                <c:pt idx="11">
                  <c:v>2432.9140000000002</c:v>
                </c:pt>
                <c:pt idx="12">
                  <c:v>2465.7779999999998</c:v>
                </c:pt>
                <c:pt idx="13">
                  <c:v>2499.6289999999999</c:v>
                </c:pt>
                <c:pt idx="14">
                  <c:v>2534.2779999999998</c:v>
                </c:pt>
                <c:pt idx="15">
                  <c:v>2569.5610000000001</c:v>
                </c:pt>
                <c:pt idx="16">
                  <c:v>2605.3209999999999</c:v>
                </c:pt>
                <c:pt idx="17">
                  <c:v>2641.54</c:v>
                </c:pt>
                <c:pt idx="18">
                  <c:v>2678.1570000000002</c:v>
                </c:pt>
                <c:pt idx="19">
                  <c:v>2715.2060000000001</c:v>
                </c:pt>
                <c:pt idx="20">
                  <c:v>2752.7</c:v>
                </c:pt>
                <c:pt idx="21">
                  <c:v>2790.5010000000002</c:v>
                </c:pt>
                <c:pt idx="22">
                  <c:v>2828.4180000000001</c:v>
                </c:pt>
                <c:pt idx="23">
                  <c:v>2866.3470000000002</c:v>
                </c:pt>
                <c:pt idx="24">
                  <c:v>2904.3029999999999</c:v>
                </c:pt>
                <c:pt idx="25">
                  <c:v>2942.4389999999999</c:v>
                </c:pt>
                <c:pt idx="26">
                  <c:v>2980.9290000000001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A06B-40D4-BB07-3675503788D8}"/>
            </c:ext>
          </c:extLst>
        </c:ser>
        <c:ser>
          <c:idx val="3"/>
          <c:order val="2"/>
          <c:tx>
            <c:strRef>
              <c:f>Лист1!$E$1</c:f>
              <c:strCache>
                <c:ptCount val="1"/>
                <c:pt idx="0">
                  <c:v>43</c:v>
                </c:pt>
              </c:strCache>
            </c:strRef>
          </c:tx>
          <c:spPr>
            <a:solidFill>
              <a:srgbClr val="2868A3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solidFill>
                  <a:srgbClr val="2868A3"/>
                </a:solidFill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2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EC73-43BA-8858-E9054F9A8FC7}"/>
                </c:ext>
              </c:extLst>
            </c:dLbl>
            <c:numFmt formatCode="#,##0" sourceLinked="0"/>
            <c:spPr>
              <a:solidFill>
                <a:srgbClr val="2868A3"/>
              </a:solidFill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Лист1!$E$2:$E$28</c:f>
              <c:numCache>
                <c:formatCode>General</c:formatCode>
                <c:ptCount val="27"/>
                <c:pt idx="0">
                  <c:v>845.601</c:v>
                </c:pt>
                <c:pt idx="1">
                  <c:v>852.74800000000005</c:v>
                </c:pt>
                <c:pt idx="2">
                  <c:v>859.59</c:v>
                </c:pt>
                <c:pt idx="3">
                  <c:v>866.11599999999999</c:v>
                </c:pt>
                <c:pt idx="4">
                  <c:v>872.553</c:v>
                </c:pt>
                <c:pt idx="5">
                  <c:v>878.98800000000006</c:v>
                </c:pt>
                <c:pt idx="6">
                  <c:v>885.51599999999996</c:v>
                </c:pt>
                <c:pt idx="7">
                  <c:v>892.24300000000005</c:v>
                </c:pt>
                <c:pt idx="8">
                  <c:v>899.21100000000001</c:v>
                </c:pt>
                <c:pt idx="9">
                  <c:v>906.51</c:v>
                </c:pt>
                <c:pt idx="10">
                  <c:v>914.14</c:v>
                </c:pt>
                <c:pt idx="11">
                  <c:v>922.09900000000005</c:v>
                </c:pt>
                <c:pt idx="12">
                  <c:v>930.40599999999995</c:v>
                </c:pt>
                <c:pt idx="13">
                  <c:v>939.02200000000005</c:v>
                </c:pt>
                <c:pt idx="14">
                  <c:v>947.92</c:v>
                </c:pt>
                <c:pt idx="15">
                  <c:v>957.13800000000003</c:v>
                </c:pt>
                <c:pt idx="16">
                  <c:v>966.64400000000001</c:v>
                </c:pt>
                <c:pt idx="17">
                  <c:v>976.51099999999997</c:v>
                </c:pt>
                <c:pt idx="18">
                  <c:v>986.71500000000003</c:v>
                </c:pt>
                <c:pt idx="19">
                  <c:v>997.23800000000006</c:v>
                </c:pt>
                <c:pt idx="20">
                  <c:v>1008.072</c:v>
                </c:pt>
                <c:pt idx="21">
                  <c:v>1019.115</c:v>
                </c:pt>
                <c:pt idx="22">
                  <c:v>1030.183</c:v>
                </c:pt>
                <c:pt idx="23">
                  <c:v>1041.2360000000001</c:v>
                </c:pt>
                <c:pt idx="24">
                  <c:v>1052.172</c:v>
                </c:pt>
                <c:pt idx="25">
                  <c:v>1062.9870000000001</c:v>
                </c:pt>
                <c:pt idx="26">
                  <c:v>1073.643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A06B-40D4-BB07-3675503788D8}"/>
            </c:ext>
          </c:extLst>
        </c:ser>
        <c:ser>
          <c:idx val="1"/>
          <c:order val="3"/>
          <c:tx>
            <c:strRef>
              <c:f>Лист1!$C$1</c:f>
              <c:strCache>
                <c:ptCount val="1"/>
                <c:pt idx="0">
                  <c:v>31</c:v>
                </c:pt>
              </c:strCache>
            </c:strRef>
          </c:tx>
          <c:spPr>
            <a:solidFill>
              <a:srgbClr val="F79646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EC73-43BA-8858-E9054F9A8FC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Лист1!$C$2:$C$28</c:f>
              <c:numCache>
                <c:formatCode>General</c:formatCode>
                <c:ptCount val="27"/>
                <c:pt idx="0">
                  <c:v>1224.335</c:v>
                </c:pt>
                <c:pt idx="1">
                  <c:v>1227.5930000000001</c:v>
                </c:pt>
                <c:pt idx="2">
                  <c:v>1230.5329999999999</c:v>
                </c:pt>
                <c:pt idx="3">
                  <c:v>1233.2560000000001</c:v>
                </c:pt>
                <c:pt idx="4">
                  <c:v>1235.8879999999999</c:v>
                </c:pt>
                <c:pt idx="5">
                  <c:v>1238.6030000000001</c:v>
                </c:pt>
                <c:pt idx="6">
                  <c:v>1241.549</c:v>
                </c:pt>
                <c:pt idx="7">
                  <c:v>1244.7570000000001</c:v>
                </c:pt>
                <c:pt idx="8">
                  <c:v>1248.3209999999999</c:v>
                </c:pt>
                <c:pt idx="9">
                  <c:v>1252.229</c:v>
                </c:pt>
                <c:pt idx="10">
                  <c:v>1256.498</c:v>
                </c:pt>
                <c:pt idx="11">
                  <c:v>1261.114</c:v>
                </c:pt>
                <c:pt idx="12">
                  <c:v>1265.9459999999999</c:v>
                </c:pt>
                <c:pt idx="13">
                  <c:v>1270.9849999999999</c:v>
                </c:pt>
                <c:pt idx="14">
                  <c:v>1276.153</c:v>
                </c:pt>
                <c:pt idx="15">
                  <c:v>1281.43</c:v>
                </c:pt>
                <c:pt idx="16">
                  <c:v>1286.825</c:v>
                </c:pt>
                <c:pt idx="17">
                  <c:v>1292.3050000000001</c:v>
                </c:pt>
                <c:pt idx="18">
                  <c:v>1297.8900000000001</c:v>
                </c:pt>
                <c:pt idx="19">
                  <c:v>1303.4960000000001</c:v>
                </c:pt>
                <c:pt idx="20">
                  <c:v>1309.066</c:v>
                </c:pt>
                <c:pt idx="21">
                  <c:v>1314.4649999999999</c:v>
                </c:pt>
                <c:pt idx="22">
                  <c:v>1319.5540000000001</c:v>
                </c:pt>
                <c:pt idx="23">
                  <c:v>1324.2719999999999</c:v>
                </c:pt>
                <c:pt idx="24">
                  <c:v>1328.576</c:v>
                </c:pt>
                <c:pt idx="25">
                  <c:v>1332.4639999999999</c:v>
                </c:pt>
                <c:pt idx="26">
                  <c:v>1336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06B-40D4-BB07-3675503788D8}"/>
            </c:ext>
          </c:extLst>
        </c:ser>
        <c:ser>
          <c:idx val="0"/>
          <c:order val="4"/>
          <c:tx>
            <c:strRef>
              <c:f>Лист1!$B$1</c:f>
              <c:strCache>
                <c:ptCount val="1"/>
                <c:pt idx="0">
                  <c:v>19</c:v>
                </c:pt>
              </c:strCache>
            </c:strRef>
          </c:tx>
          <c:spPr>
            <a:solidFill>
              <a:srgbClr val="007E76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EC73-43BA-8858-E9054F9A8FC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Лист1!$B$2:$B$28</c:f>
              <c:numCache>
                <c:formatCode>General</c:formatCode>
                <c:ptCount val="27"/>
                <c:pt idx="0">
                  <c:v>1543.153</c:v>
                </c:pt>
                <c:pt idx="1">
                  <c:v>1566.884</c:v>
                </c:pt>
                <c:pt idx="2">
                  <c:v>1590.143</c:v>
                </c:pt>
                <c:pt idx="3">
                  <c:v>1613.1469999999999</c:v>
                </c:pt>
                <c:pt idx="4">
                  <c:v>1636.107</c:v>
                </c:pt>
                <c:pt idx="5">
                  <c:v>1659.2349999999999</c:v>
                </c:pt>
                <c:pt idx="6">
                  <c:v>1682.809</c:v>
                </c:pt>
                <c:pt idx="7">
                  <c:v>1706.943</c:v>
                </c:pt>
                <c:pt idx="8">
                  <c:v>1731.732</c:v>
                </c:pt>
                <c:pt idx="9">
                  <c:v>1757.317</c:v>
                </c:pt>
                <c:pt idx="10">
                  <c:v>1783.7239999999999</c:v>
                </c:pt>
                <c:pt idx="11">
                  <c:v>1811.0239999999999</c:v>
                </c:pt>
                <c:pt idx="12">
                  <c:v>1839.164</c:v>
                </c:pt>
                <c:pt idx="13">
                  <c:v>1868.175</c:v>
                </c:pt>
                <c:pt idx="14">
                  <c:v>1897.9970000000001</c:v>
                </c:pt>
                <c:pt idx="15">
                  <c:v>1928.5889999999999</c:v>
                </c:pt>
                <c:pt idx="16">
                  <c:v>1959.8219999999999</c:v>
                </c:pt>
                <c:pt idx="17">
                  <c:v>1991.634</c:v>
                </c:pt>
                <c:pt idx="18">
                  <c:v>2023.9739999999999</c:v>
                </c:pt>
                <c:pt idx="19">
                  <c:v>2056.873</c:v>
                </c:pt>
                <c:pt idx="20">
                  <c:v>2090.1860000000001</c:v>
                </c:pt>
                <c:pt idx="21">
                  <c:v>2123.7620000000002</c:v>
                </c:pt>
                <c:pt idx="22">
                  <c:v>2157.4780000000001</c:v>
                </c:pt>
                <c:pt idx="23">
                  <c:v>2191.2170000000001</c:v>
                </c:pt>
                <c:pt idx="24">
                  <c:v>2224.9589999999998</c:v>
                </c:pt>
                <c:pt idx="25">
                  <c:v>2258.62</c:v>
                </c:pt>
                <c:pt idx="26">
                  <c:v>2292.2550000000001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06B-40D4-BB07-3675503788D8}"/>
            </c:ext>
          </c:extLst>
        </c:ser>
        <c:ser>
          <c:idx val="2"/>
          <c:order val="5"/>
          <c:tx>
            <c:strRef>
              <c:f>Лист1!$D$1</c:f>
              <c:strCache>
                <c:ptCount val="1"/>
                <c:pt idx="0">
                  <c:v>33</c:v>
                </c:pt>
              </c:strCache>
            </c:strRef>
          </c:tx>
          <c:spPr>
            <a:solidFill>
              <a:schemeClr val="accent3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numFmt formatCode="#,##0" sourceLinked="0"/>
            <c:spPr>
              <a:solidFill>
                <a:srgbClr val="8EC6A1"/>
              </a:solidFill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Лист1!$D$2:$D$28</c:f>
              <c:numCache>
                <c:formatCode>General</c:formatCode>
                <c:ptCount val="27"/>
                <c:pt idx="0">
                  <c:v>697.25199999999995</c:v>
                </c:pt>
                <c:pt idx="1">
                  <c:v>695.60799999999995</c:v>
                </c:pt>
                <c:pt idx="2">
                  <c:v>693.62199999999996</c:v>
                </c:pt>
                <c:pt idx="3">
                  <c:v>691.39</c:v>
                </c:pt>
                <c:pt idx="4">
                  <c:v>688.96600000000001</c:v>
                </c:pt>
                <c:pt idx="5">
                  <c:v>686.48</c:v>
                </c:pt>
                <c:pt idx="6">
                  <c:v>684.01099999999997</c:v>
                </c:pt>
                <c:pt idx="7">
                  <c:v>681.62</c:v>
                </c:pt>
                <c:pt idx="8">
                  <c:v>679.35299999999995</c:v>
                </c:pt>
                <c:pt idx="9">
                  <c:v>677.23500000000001</c:v>
                </c:pt>
                <c:pt idx="10">
                  <c:v>675.28499999999997</c:v>
                </c:pt>
                <c:pt idx="11">
                  <c:v>673.48800000000006</c:v>
                </c:pt>
                <c:pt idx="12">
                  <c:v>671.87</c:v>
                </c:pt>
                <c:pt idx="13">
                  <c:v>670.42</c:v>
                </c:pt>
                <c:pt idx="14">
                  <c:v>669.10599999999999</c:v>
                </c:pt>
                <c:pt idx="15">
                  <c:v>667.96199999999999</c:v>
                </c:pt>
                <c:pt idx="16">
                  <c:v>666.97400000000005</c:v>
                </c:pt>
                <c:pt idx="17">
                  <c:v>666.12300000000005</c:v>
                </c:pt>
                <c:pt idx="18">
                  <c:v>665.35500000000002</c:v>
                </c:pt>
                <c:pt idx="19">
                  <c:v>664.64400000000001</c:v>
                </c:pt>
                <c:pt idx="20">
                  <c:v>663.91600000000005</c:v>
                </c:pt>
                <c:pt idx="21">
                  <c:v>663.05600000000004</c:v>
                </c:pt>
                <c:pt idx="22">
                  <c:v>661.99900000000002</c:v>
                </c:pt>
                <c:pt idx="23">
                  <c:v>660.69100000000003</c:v>
                </c:pt>
                <c:pt idx="24">
                  <c:v>659.08799999999997</c:v>
                </c:pt>
                <c:pt idx="25">
                  <c:v>657.18499999999995</c:v>
                </c:pt>
                <c:pt idx="26">
                  <c:v>655.02300000000002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A06B-40D4-BB07-3675503788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"/>
        <c:overlap val="100"/>
        <c:axId val="512169552"/>
        <c:axId val="512169912"/>
      </c:barChart>
      <c:lineChart>
        <c:grouping val="standard"/>
        <c:varyColors val="0"/>
        <c:ser>
          <c:idx val="5"/>
          <c:order val="0"/>
          <c:tx>
            <c:strRef>
              <c:f>Лист1!$G$1</c:f>
              <c:strCache>
                <c:ptCount val="1"/>
                <c:pt idx="0">
                  <c:v>всего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none"/>
          </c:marker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4C07-43E1-A73F-353625D0D8B0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A06B-40D4-BB07-3675503788D8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A06B-40D4-BB07-3675503788D8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A06B-40D4-BB07-3675503788D8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A06B-40D4-BB07-3675503788D8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A06B-40D4-BB07-3675503788D8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A06B-40D4-BB07-3675503788D8}"/>
                </c:ext>
              </c:extLst>
            </c:dLbl>
            <c:dLbl>
              <c:idx val="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A06B-40D4-BB07-3675503788D8}"/>
                </c:ext>
              </c:extLst>
            </c:dLbl>
            <c:dLbl>
              <c:idx val="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A06B-40D4-BB07-3675503788D8}"/>
                </c:ext>
              </c:extLst>
            </c:dLbl>
            <c:dLbl>
              <c:idx val="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A06B-40D4-BB07-3675503788D8}"/>
                </c:ext>
              </c:extLst>
            </c:dLbl>
            <c:dLbl>
              <c:idx val="1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A06B-40D4-BB07-3675503788D8}"/>
                </c:ext>
              </c:extLst>
            </c:dLbl>
            <c:dLbl>
              <c:idx val="1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A06B-40D4-BB07-3675503788D8}"/>
                </c:ext>
              </c:extLst>
            </c:dLbl>
            <c:dLbl>
              <c:idx val="1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A06B-40D4-BB07-3675503788D8}"/>
                </c:ext>
              </c:extLst>
            </c:dLbl>
            <c:dLbl>
              <c:idx val="1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A06B-40D4-BB07-3675503788D8}"/>
                </c:ext>
              </c:extLst>
            </c:dLbl>
            <c:dLbl>
              <c:idx val="1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A06B-40D4-BB07-3675503788D8}"/>
                </c:ext>
              </c:extLst>
            </c:dLbl>
            <c:dLbl>
              <c:idx val="1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A06B-40D4-BB07-3675503788D8}"/>
                </c:ext>
              </c:extLst>
            </c:dLbl>
            <c:dLbl>
              <c:idx val="1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A06B-40D4-BB07-3675503788D8}"/>
                </c:ext>
              </c:extLst>
            </c:dLbl>
            <c:dLbl>
              <c:idx val="1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A06B-40D4-BB07-3675503788D8}"/>
                </c:ext>
              </c:extLst>
            </c:dLbl>
            <c:dLbl>
              <c:idx val="1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A06B-40D4-BB07-3675503788D8}"/>
                </c:ext>
              </c:extLst>
            </c:dLbl>
            <c:dLbl>
              <c:idx val="1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A06B-40D4-BB07-3675503788D8}"/>
                </c:ext>
              </c:extLst>
            </c:dLbl>
            <c:dLbl>
              <c:idx val="2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A06B-40D4-BB07-3675503788D8}"/>
                </c:ext>
              </c:extLst>
            </c:dLbl>
            <c:dLbl>
              <c:idx val="2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A06B-40D4-BB07-3675503788D8}"/>
                </c:ext>
              </c:extLst>
            </c:dLbl>
            <c:dLbl>
              <c:idx val="2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A06B-40D4-BB07-3675503788D8}"/>
                </c:ext>
              </c:extLst>
            </c:dLbl>
            <c:dLbl>
              <c:idx val="2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A06B-40D4-BB07-3675503788D8}"/>
                </c:ext>
              </c:extLst>
            </c:dLbl>
            <c:dLbl>
              <c:idx val="2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A06B-40D4-BB07-3675503788D8}"/>
                </c:ext>
              </c:extLst>
            </c:dLbl>
            <c:dLbl>
              <c:idx val="2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A06B-40D4-BB07-3675503788D8}"/>
                </c:ext>
              </c:extLst>
            </c:dLbl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600" b="0" i="0" u="none" strike="noStrike" kern="1200" baseline="0">
                      <a:solidFill>
                        <a:srgbClr val="00B050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29-A06B-40D4-BB07-3675503788D8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val>
            <c:numRef>
              <c:f>Лист1!$G$2:$G$28</c:f>
              <c:numCache>
                <c:formatCode>General</c:formatCode>
                <c:ptCount val="27"/>
                <c:pt idx="0">
                  <c:v>6463.2569999999996</c:v>
                </c:pt>
                <c:pt idx="1">
                  <c:v>6517.1239999999998</c:v>
                </c:pt>
                <c:pt idx="2">
                  <c:v>6569.49</c:v>
                </c:pt>
                <c:pt idx="3">
                  <c:v>6621.1490000000003</c:v>
                </c:pt>
                <c:pt idx="4">
                  <c:v>6673.11</c:v>
                </c:pt>
                <c:pt idx="5">
                  <c:v>6726.3310000000001</c:v>
                </c:pt>
                <c:pt idx="6">
                  <c:v>6781.6769999999997</c:v>
                </c:pt>
                <c:pt idx="7">
                  <c:v>6839.5460000000003</c:v>
                </c:pt>
                <c:pt idx="8">
                  <c:v>6900.27</c:v>
                </c:pt>
                <c:pt idx="9">
                  <c:v>6964.027</c:v>
                </c:pt>
                <c:pt idx="10">
                  <c:v>7030.8410000000003</c:v>
                </c:pt>
                <c:pt idx="11">
                  <c:v>7100.6390000000001</c:v>
                </c:pt>
                <c:pt idx="12">
                  <c:v>7173.1639999999998</c:v>
                </c:pt>
                <c:pt idx="13">
                  <c:v>7248.2309999999998</c:v>
                </c:pt>
                <c:pt idx="14">
                  <c:v>7325.4539999999997</c:v>
                </c:pt>
                <c:pt idx="15">
                  <c:v>7404.68</c:v>
                </c:pt>
                <c:pt idx="16">
                  <c:v>7485.5860000000002</c:v>
                </c:pt>
                <c:pt idx="17">
                  <c:v>7568.1130000000003</c:v>
                </c:pt>
                <c:pt idx="18">
                  <c:v>7652.0910000000003</c:v>
                </c:pt>
                <c:pt idx="19">
                  <c:v>7737.4570000000003</c:v>
                </c:pt>
                <c:pt idx="20">
                  <c:v>7823.94</c:v>
                </c:pt>
                <c:pt idx="21">
                  <c:v>7910.8990000000003</c:v>
                </c:pt>
                <c:pt idx="22">
                  <c:v>7997.6319999999996</c:v>
                </c:pt>
                <c:pt idx="23">
                  <c:v>8083.7629999999999</c:v>
                </c:pt>
                <c:pt idx="24">
                  <c:v>8169.098</c:v>
                </c:pt>
                <c:pt idx="25">
                  <c:v>8253.6949999999997</c:v>
                </c:pt>
                <c:pt idx="26">
                  <c:v>8337.85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D-A06B-40D4-BB07-3675503788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512169552"/>
        <c:axId val="512169912"/>
      </c:line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1100" b="0" i="0" u="none" strike="noStrike" kern="1200" baseline="0" dirty="0" err="1">
                    <a:solidFill>
                      <a:prstClr val="black">
                        <a:lumMod val="65000"/>
                        <a:lumOff val="35000"/>
                      </a:prstClr>
                    </a:solidFill>
                  </a:rPr>
                  <a:t>мың</a:t>
                </a:r>
                <a:r>
                  <a:rPr lang="ru-RU" sz="1100" b="0" i="0" u="none" strike="noStrike" kern="1200" baseline="0" dirty="0">
                    <a:solidFill>
                      <a:prstClr val="black">
                        <a:lumMod val="65000"/>
                        <a:lumOff val="35000"/>
                      </a:prstClr>
                    </a:solidFill>
                  </a:rPr>
                  <a:t> адам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5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4"/>
          <c:order val="1"/>
          <c:tx>
            <c:strRef>
              <c:f>Лист1!$E$1</c:f>
              <c:strCache>
                <c:ptCount val="1"/>
                <c:pt idx="0">
                  <c:v>47</c:v>
                </c:pt>
              </c:strCache>
            </c:strRef>
          </c:tx>
          <c:spPr>
            <a:solidFill>
              <a:srgbClr val="2868A3"/>
            </a:solidFill>
            <a:ln>
              <a:noFill/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DC00-4F91-BC23-4329C54DF831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val>
            <c:numRef>
              <c:f>Лист1!$E$2:$E$28</c:f>
              <c:numCache>
                <c:formatCode>General</c:formatCode>
                <c:ptCount val="27"/>
                <c:pt idx="0">
                  <c:v>796.48900000000003</c:v>
                </c:pt>
                <c:pt idx="1">
                  <c:v>815.86400000000003</c:v>
                </c:pt>
                <c:pt idx="2">
                  <c:v>835.28700000000003</c:v>
                </c:pt>
                <c:pt idx="3">
                  <c:v>854.73599999999999</c:v>
                </c:pt>
                <c:pt idx="4">
                  <c:v>874.33600000000001</c:v>
                </c:pt>
                <c:pt idx="5">
                  <c:v>894.17600000000004</c:v>
                </c:pt>
                <c:pt idx="6">
                  <c:v>914.36099999999999</c:v>
                </c:pt>
                <c:pt idx="7">
                  <c:v>934.94100000000003</c:v>
                </c:pt>
                <c:pt idx="8">
                  <c:v>956.03099999999995</c:v>
                </c:pt>
                <c:pt idx="9">
                  <c:v>977.66200000000003</c:v>
                </c:pt>
                <c:pt idx="10">
                  <c:v>999.92100000000005</c:v>
                </c:pt>
                <c:pt idx="11">
                  <c:v>1022.823</c:v>
                </c:pt>
                <c:pt idx="12">
                  <c:v>1046.4739999999999</c:v>
                </c:pt>
                <c:pt idx="13">
                  <c:v>1070.8330000000001</c:v>
                </c:pt>
                <c:pt idx="14">
                  <c:v>1095.914</c:v>
                </c:pt>
                <c:pt idx="15">
                  <c:v>1121.7339999999999</c:v>
                </c:pt>
                <c:pt idx="16">
                  <c:v>1148.2750000000001</c:v>
                </c:pt>
                <c:pt idx="17">
                  <c:v>1175.5719999999999</c:v>
                </c:pt>
                <c:pt idx="18">
                  <c:v>1203.606</c:v>
                </c:pt>
                <c:pt idx="19">
                  <c:v>1232.297</c:v>
                </c:pt>
                <c:pt idx="20">
                  <c:v>1261.615</c:v>
                </c:pt>
                <c:pt idx="21">
                  <c:v>1291.4269999999999</c:v>
                </c:pt>
                <c:pt idx="22">
                  <c:v>1321.6790000000001</c:v>
                </c:pt>
                <c:pt idx="23">
                  <c:v>1352.252</c:v>
                </c:pt>
                <c:pt idx="24">
                  <c:v>1383.127</c:v>
                </c:pt>
                <c:pt idx="25">
                  <c:v>1414.31</c:v>
                </c:pt>
                <c:pt idx="26">
                  <c:v>1445.7380000000001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57C0-4A59-B7F4-A4DBC0637720}"/>
            </c:ext>
          </c:extLst>
        </c:ser>
        <c:ser>
          <c:idx val="1"/>
          <c:order val="2"/>
          <c:tx>
            <c:strRef>
              <c:f>Лист1!$C$1</c:f>
              <c:strCache>
                <c:ptCount val="1"/>
                <c:pt idx="0">
                  <c:v>23</c:v>
                </c:pt>
              </c:strCache>
            </c:strRef>
          </c:tx>
          <c:spPr>
            <a:solidFill>
              <a:srgbClr val="007F76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solidFill>
                  <a:srgbClr val="007F76"/>
                </a:solidFill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DC00-4F91-BC23-4329C54DF831}"/>
                </c:ext>
              </c:extLst>
            </c:dLbl>
            <c:numFmt formatCode="#,##0" sourceLinked="0"/>
            <c:spPr>
              <a:solidFill>
                <a:srgbClr val="007F76"/>
              </a:solidFill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Лист1!$C$2:$C$28</c:f>
              <c:numCache>
                <c:formatCode>General</c:formatCode>
                <c:ptCount val="27"/>
                <c:pt idx="0">
                  <c:v>709.27499999999998</c:v>
                </c:pt>
                <c:pt idx="1">
                  <c:v>719.59699999999998</c:v>
                </c:pt>
                <c:pt idx="2">
                  <c:v>729.74800000000005</c:v>
                </c:pt>
                <c:pt idx="3">
                  <c:v>739.70899999999995</c:v>
                </c:pt>
                <c:pt idx="4">
                  <c:v>749.57899999999995</c:v>
                </c:pt>
                <c:pt idx="5">
                  <c:v>759.42399999999998</c:v>
                </c:pt>
                <c:pt idx="6">
                  <c:v>769.31799999999998</c:v>
                </c:pt>
                <c:pt idx="7">
                  <c:v>779.34</c:v>
                </c:pt>
                <c:pt idx="8">
                  <c:v>789.56100000000004</c:v>
                </c:pt>
                <c:pt idx="9">
                  <c:v>800.05700000000002</c:v>
                </c:pt>
                <c:pt idx="10">
                  <c:v>810.84500000000003</c:v>
                </c:pt>
                <c:pt idx="11">
                  <c:v>821.98699999999997</c:v>
                </c:pt>
                <c:pt idx="12">
                  <c:v>833.52700000000004</c:v>
                </c:pt>
                <c:pt idx="13">
                  <c:v>845.42899999999997</c:v>
                </c:pt>
                <c:pt idx="14">
                  <c:v>857.68299999999999</c:v>
                </c:pt>
                <c:pt idx="15">
                  <c:v>870.33799999999997</c:v>
                </c:pt>
                <c:pt idx="16">
                  <c:v>883.38499999999999</c:v>
                </c:pt>
                <c:pt idx="17">
                  <c:v>896.803</c:v>
                </c:pt>
                <c:pt idx="18">
                  <c:v>910.59100000000001</c:v>
                </c:pt>
                <c:pt idx="19">
                  <c:v>924.67700000000002</c:v>
                </c:pt>
                <c:pt idx="20">
                  <c:v>938.98699999999997</c:v>
                </c:pt>
                <c:pt idx="21">
                  <c:v>953.51</c:v>
                </c:pt>
                <c:pt idx="22">
                  <c:v>968.13599999999997</c:v>
                </c:pt>
                <c:pt idx="23">
                  <c:v>982.846</c:v>
                </c:pt>
                <c:pt idx="24">
                  <c:v>997.57500000000005</c:v>
                </c:pt>
                <c:pt idx="25">
                  <c:v>1012.274</c:v>
                </c:pt>
                <c:pt idx="26">
                  <c:v>1026.9179999999999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7C0-4A59-B7F4-A4DBC0637720}"/>
            </c:ext>
          </c:extLst>
        </c:ser>
        <c:ser>
          <c:idx val="0"/>
          <c:order val="3"/>
          <c:tx>
            <c:strRef>
              <c:f>Лист1!$B$1</c:f>
              <c:strCache>
                <c:ptCount val="1"/>
                <c:pt idx="0">
                  <c:v>15</c:v>
                </c:pt>
              </c:strCache>
            </c:strRef>
          </c:tx>
          <c:spPr>
            <a:solidFill>
              <a:srgbClr val="8EC6A1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DC00-4F91-BC23-4329C54DF831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Лист1!$B$2:$B$28</c:f>
              <c:numCache>
                <c:formatCode>General</c:formatCode>
                <c:ptCount val="27"/>
                <c:pt idx="0">
                  <c:v>944.58699999999999</c:v>
                </c:pt>
                <c:pt idx="1">
                  <c:v>954.72799999999995</c:v>
                </c:pt>
                <c:pt idx="2">
                  <c:v>964.45299999999997</c:v>
                </c:pt>
                <c:pt idx="3">
                  <c:v>973.77300000000002</c:v>
                </c:pt>
                <c:pt idx="4">
                  <c:v>982.798</c:v>
                </c:pt>
                <c:pt idx="5">
                  <c:v>991.61800000000005</c:v>
                </c:pt>
                <c:pt idx="6">
                  <c:v>1000.384</c:v>
                </c:pt>
                <c:pt idx="7">
                  <c:v>1009.127</c:v>
                </c:pt>
                <c:pt idx="8">
                  <c:v>1017.987</c:v>
                </c:pt>
                <c:pt idx="9">
                  <c:v>1027.0050000000001</c:v>
                </c:pt>
                <c:pt idx="10">
                  <c:v>1036.1949999999999</c:v>
                </c:pt>
                <c:pt idx="11">
                  <c:v>1045.6300000000001</c:v>
                </c:pt>
                <c:pt idx="12">
                  <c:v>1055.3820000000001</c:v>
                </c:pt>
                <c:pt idx="13">
                  <c:v>1065.45</c:v>
                </c:pt>
                <c:pt idx="14">
                  <c:v>1075.896</c:v>
                </c:pt>
                <c:pt idx="15">
                  <c:v>1086.7329999999999</c:v>
                </c:pt>
                <c:pt idx="16">
                  <c:v>1097.99</c:v>
                </c:pt>
                <c:pt idx="17">
                  <c:v>1109.663</c:v>
                </c:pt>
                <c:pt idx="18">
                  <c:v>1121.7059999999999</c:v>
                </c:pt>
                <c:pt idx="19">
                  <c:v>1134.0730000000001</c:v>
                </c:pt>
                <c:pt idx="20">
                  <c:v>1146.7049999999999</c:v>
                </c:pt>
                <c:pt idx="21">
                  <c:v>1159.4970000000001</c:v>
                </c:pt>
                <c:pt idx="22">
                  <c:v>1172.393</c:v>
                </c:pt>
                <c:pt idx="23">
                  <c:v>1185.204</c:v>
                </c:pt>
                <c:pt idx="24">
                  <c:v>1197.9010000000001</c:v>
                </c:pt>
                <c:pt idx="25">
                  <c:v>1210.4559999999999</c:v>
                </c:pt>
                <c:pt idx="26">
                  <c:v>1222.828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57C0-4A59-B7F4-A4DBC0637720}"/>
            </c:ext>
          </c:extLst>
        </c:ser>
        <c:ser>
          <c:idx val="2"/>
          <c:order val="4"/>
          <c:tx>
            <c:strRef>
              <c:f>Лист1!$D$1</c:f>
              <c:strCache>
                <c:ptCount val="1"/>
                <c:pt idx="0">
                  <c:v>27</c:v>
                </c:pt>
              </c:strCache>
            </c:strRef>
          </c:tx>
          <c:spPr>
            <a:solidFill>
              <a:schemeClr val="accent2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DC00-4F91-BC23-4329C54DF831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Лист1!$D$2:$D$28</c:f>
              <c:numCache>
                <c:formatCode>General</c:formatCode>
                <c:ptCount val="27"/>
                <c:pt idx="0">
                  <c:v>695.49199999999996</c:v>
                </c:pt>
                <c:pt idx="1">
                  <c:v>699.83900000000006</c:v>
                </c:pt>
                <c:pt idx="2">
                  <c:v>703.90599999999995</c:v>
                </c:pt>
                <c:pt idx="3">
                  <c:v>707.65899999999999</c:v>
                </c:pt>
                <c:pt idx="4">
                  <c:v>711.16800000000001</c:v>
                </c:pt>
                <c:pt idx="5">
                  <c:v>714.45899999999995</c:v>
                </c:pt>
                <c:pt idx="6">
                  <c:v>717.63499999999999</c:v>
                </c:pt>
                <c:pt idx="7">
                  <c:v>720.70600000000002</c:v>
                </c:pt>
                <c:pt idx="8">
                  <c:v>723.73599999999999</c:v>
                </c:pt>
                <c:pt idx="9">
                  <c:v>726.76</c:v>
                </c:pt>
                <c:pt idx="10">
                  <c:v>729.822</c:v>
                </c:pt>
                <c:pt idx="11">
                  <c:v>732.98099999999999</c:v>
                </c:pt>
                <c:pt idx="12">
                  <c:v>736.20399999999995</c:v>
                </c:pt>
                <c:pt idx="13">
                  <c:v>739.52200000000005</c:v>
                </c:pt>
                <c:pt idx="14">
                  <c:v>742.98099999999999</c:v>
                </c:pt>
                <c:pt idx="15">
                  <c:v>746.53700000000003</c:v>
                </c:pt>
                <c:pt idx="16">
                  <c:v>750.255</c:v>
                </c:pt>
                <c:pt idx="17">
                  <c:v>754.13199999999995</c:v>
                </c:pt>
                <c:pt idx="18">
                  <c:v>758.10599999999999</c:v>
                </c:pt>
                <c:pt idx="19">
                  <c:v>762.19899999999996</c:v>
                </c:pt>
                <c:pt idx="20">
                  <c:v>766.33399999999995</c:v>
                </c:pt>
                <c:pt idx="21">
                  <c:v>770.47500000000002</c:v>
                </c:pt>
                <c:pt idx="22">
                  <c:v>774.54399999999998</c:v>
                </c:pt>
                <c:pt idx="23">
                  <c:v>778.50699999999995</c:v>
                </c:pt>
                <c:pt idx="24">
                  <c:v>782.30899999999997</c:v>
                </c:pt>
                <c:pt idx="25">
                  <c:v>785.96699999999998</c:v>
                </c:pt>
                <c:pt idx="26">
                  <c:v>789.47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7C0-4A59-B7F4-A4DBC063772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"/>
        <c:overlap val="100"/>
        <c:axId val="512169552"/>
        <c:axId val="512169912"/>
      </c:barChart>
      <c:lineChart>
        <c:grouping val="standard"/>
        <c:varyColors val="0"/>
        <c:ser>
          <c:idx val="5"/>
          <c:order val="0"/>
          <c:tx>
            <c:strRef>
              <c:f>Лист1!$F$1</c:f>
              <c:strCache>
                <c:ptCount val="1"/>
                <c:pt idx="0">
                  <c:v>всего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none"/>
          </c:marker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542-4B71-96A8-65409C9A2674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57C0-4A59-B7F4-A4DBC0637720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57C0-4A59-B7F4-A4DBC0637720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57C0-4A59-B7F4-A4DBC0637720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57C0-4A59-B7F4-A4DBC0637720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57C0-4A59-B7F4-A4DBC0637720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57C0-4A59-B7F4-A4DBC0637720}"/>
                </c:ext>
              </c:extLst>
            </c:dLbl>
            <c:dLbl>
              <c:idx val="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57C0-4A59-B7F4-A4DBC0637720}"/>
                </c:ext>
              </c:extLst>
            </c:dLbl>
            <c:dLbl>
              <c:idx val="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57C0-4A59-B7F4-A4DBC0637720}"/>
                </c:ext>
              </c:extLst>
            </c:dLbl>
            <c:dLbl>
              <c:idx val="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57C0-4A59-B7F4-A4DBC0637720}"/>
                </c:ext>
              </c:extLst>
            </c:dLbl>
            <c:dLbl>
              <c:idx val="1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57C0-4A59-B7F4-A4DBC0637720}"/>
                </c:ext>
              </c:extLst>
            </c:dLbl>
            <c:dLbl>
              <c:idx val="1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57C0-4A59-B7F4-A4DBC0637720}"/>
                </c:ext>
              </c:extLst>
            </c:dLbl>
            <c:dLbl>
              <c:idx val="1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57C0-4A59-B7F4-A4DBC0637720}"/>
                </c:ext>
              </c:extLst>
            </c:dLbl>
            <c:dLbl>
              <c:idx val="1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57C0-4A59-B7F4-A4DBC0637720}"/>
                </c:ext>
              </c:extLst>
            </c:dLbl>
            <c:dLbl>
              <c:idx val="1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57C0-4A59-B7F4-A4DBC0637720}"/>
                </c:ext>
              </c:extLst>
            </c:dLbl>
            <c:dLbl>
              <c:idx val="1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57C0-4A59-B7F4-A4DBC0637720}"/>
                </c:ext>
              </c:extLst>
            </c:dLbl>
            <c:dLbl>
              <c:idx val="1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57C0-4A59-B7F4-A4DBC0637720}"/>
                </c:ext>
              </c:extLst>
            </c:dLbl>
            <c:dLbl>
              <c:idx val="1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57C0-4A59-B7F4-A4DBC0637720}"/>
                </c:ext>
              </c:extLst>
            </c:dLbl>
            <c:dLbl>
              <c:idx val="1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57C0-4A59-B7F4-A4DBC0637720}"/>
                </c:ext>
              </c:extLst>
            </c:dLbl>
            <c:dLbl>
              <c:idx val="1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57C0-4A59-B7F4-A4DBC0637720}"/>
                </c:ext>
              </c:extLst>
            </c:dLbl>
            <c:dLbl>
              <c:idx val="2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57C0-4A59-B7F4-A4DBC0637720}"/>
                </c:ext>
              </c:extLst>
            </c:dLbl>
            <c:dLbl>
              <c:idx val="2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57C0-4A59-B7F4-A4DBC0637720}"/>
                </c:ext>
              </c:extLst>
            </c:dLbl>
            <c:dLbl>
              <c:idx val="2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57C0-4A59-B7F4-A4DBC0637720}"/>
                </c:ext>
              </c:extLst>
            </c:dLbl>
            <c:dLbl>
              <c:idx val="2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57C0-4A59-B7F4-A4DBC0637720}"/>
                </c:ext>
              </c:extLst>
            </c:dLbl>
            <c:dLbl>
              <c:idx val="2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57C0-4A59-B7F4-A4DBC0637720}"/>
                </c:ext>
              </c:extLst>
            </c:dLbl>
            <c:dLbl>
              <c:idx val="2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57C0-4A59-B7F4-A4DBC0637720}"/>
                </c:ext>
              </c:extLst>
            </c:dLbl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600" b="0" i="0" u="none" strike="noStrike" kern="1200" baseline="0">
                      <a:solidFill>
                        <a:srgbClr val="00B050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26-57C0-4A59-B7F4-A4DBC0637720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val>
            <c:numRef>
              <c:f>Лист1!$F$2:$F$28</c:f>
              <c:numCache>
                <c:formatCode>General</c:formatCode>
                <c:ptCount val="27"/>
                <c:pt idx="0">
                  <c:v>3145.8429999999998</c:v>
                </c:pt>
                <c:pt idx="1">
                  <c:v>3190.0279999999998</c:v>
                </c:pt>
                <c:pt idx="2">
                  <c:v>3233.3939999999998</c:v>
                </c:pt>
                <c:pt idx="3">
                  <c:v>3275.877</c:v>
                </c:pt>
                <c:pt idx="4">
                  <c:v>3317.8809999999999</c:v>
                </c:pt>
                <c:pt idx="5">
                  <c:v>3359.6770000000001</c:v>
                </c:pt>
                <c:pt idx="6">
                  <c:v>3401.6979999999999</c:v>
                </c:pt>
                <c:pt idx="7">
                  <c:v>3444.114</c:v>
                </c:pt>
                <c:pt idx="8">
                  <c:v>3487.3150000000001</c:v>
                </c:pt>
                <c:pt idx="9">
                  <c:v>3531.4839999999999</c:v>
                </c:pt>
                <c:pt idx="10">
                  <c:v>3576.7829999999999</c:v>
                </c:pt>
                <c:pt idx="11">
                  <c:v>3623.4209999999998</c:v>
                </c:pt>
                <c:pt idx="12">
                  <c:v>3671.587</c:v>
                </c:pt>
                <c:pt idx="13">
                  <c:v>3721.2339999999999</c:v>
                </c:pt>
                <c:pt idx="14">
                  <c:v>3772.4740000000002</c:v>
                </c:pt>
                <c:pt idx="15">
                  <c:v>3825.3420000000001</c:v>
                </c:pt>
                <c:pt idx="16">
                  <c:v>3879.9050000000002</c:v>
                </c:pt>
                <c:pt idx="17">
                  <c:v>3936.17</c:v>
                </c:pt>
                <c:pt idx="18">
                  <c:v>3994.009</c:v>
                </c:pt>
                <c:pt idx="19">
                  <c:v>4053.2460000000001</c:v>
                </c:pt>
                <c:pt idx="20">
                  <c:v>4113.6409999999996</c:v>
                </c:pt>
                <c:pt idx="21">
                  <c:v>4174.9089999999997</c:v>
                </c:pt>
                <c:pt idx="22">
                  <c:v>4236.7520000000004</c:v>
                </c:pt>
                <c:pt idx="23">
                  <c:v>4298.8090000000002</c:v>
                </c:pt>
                <c:pt idx="24">
                  <c:v>4360.9120000000003</c:v>
                </c:pt>
                <c:pt idx="25">
                  <c:v>4423.0069999999996</c:v>
                </c:pt>
                <c:pt idx="26">
                  <c:v>4484.9539999999997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29-57C0-4A59-B7F4-A4DBC063772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512169552"/>
        <c:axId val="512169912"/>
      </c:line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1100" b="0" i="0" u="none" strike="noStrike" kern="1200" baseline="0" dirty="0" err="1">
                    <a:solidFill>
                      <a:prstClr val="black">
                        <a:lumMod val="65000"/>
                        <a:lumOff val="35000"/>
                      </a:prstClr>
                    </a:solidFill>
                  </a:rPr>
                  <a:t>мың</a:t>
                </a:r>
                <a:r>
                  <a:rPr lang="ru-RU" sz="1100" b="0" i="0" u="none" strike="noStrike" kern="1200" baseline="0" dirty="0">
                    <a:solidFill>
                      <a:prstClr val="black">
                        <a:lumMod val="65000"/>
                        <a:lumOff val="35000"/>
                      </a:prstClr>
                    </a:solidFill>
                  </a:rPr>
                  <a:t> адам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5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3"/>
          <c:order val="1"/>
          <c:tx>
            <c:strRef>
              <c:f>Лист1!$E$1</c:f>
              <c:strCache>
                <c:ptCount val="1"/>
                <c:pt idx="0">
                  <c:v>62</c:v>
                </c:pt>
              </c:strCache>
            </c:strRef>
          </c:tx>
          <c:spPr>
            <a:solidFill>
              <a:srgbClr val="4BABC5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layout>
                <c:manualLayout>
                  <c:x val="1.7167379653625905E-3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F67D-453E-B1A7-4743414403C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Лист1!$E$2:$E$28</c:f>
              <c:numCache>
                <c:formatCode>General</c:formatCode>
                <c:ptCount val="27"/>
                <c:pt idx="0">
                  <c:v>221.54</c:v>
                </c:pt>
                <c:pt idx="1">
                  <c:v>221.446</c:v>
                </c:pt>
                <c:pt idx="2">
                  <c:v>221.309</c:v>
                </c:pt>
                <c:pt idx="3">
                  <c:v>221.11500000000001</c:v>
                </c:pt>
                <c:pt idx="4">
                  <c:v>220.88</c:v>
                </c:pt>
                <c:pt idx="5">
                  <c:v>220.62899999999999</c:v>
                </c:pt>
                <c:pt idx="6">
                  <c:v>220.393</c:v>
                </c:pt>
                <c:pt idx="7">
                  <c:v>220.15299999999999</c:v>
                </c:pt>
                <c:pt idx="8">
                  <c:v>219.93799999999999</c:v>
                </c:pt>
                <c:pt idx="9">
                  <c:v>219.78200000000001</c:v>
                </c:pt>
                <c:pt idx="10">
                  <c:v>219.67699999999999</c:v>
                </c:pt>
                <c:pt idx="11">
                  <c:v>219.61699999999999</c:v>
                </c:pt>
                <c:pt idx="12">
                  <c:v>219.643</c:v>
                </c:pt>
                <c:pt idx="13">
                  <c:v>219.755</c:v>
                </c:pt>
                <c:pt idx="14">
                  <c:v>219.91900000000001</c:v>
                </c:pt>
                <c:pt idx="15">
                  <c:v>220.15799999999999</c:v>
                </c:pt>
                <c:pt idx="16">
                  <c:v>220.494</c:v>
                </c:pt>
                <c:pt idx="17">
                  <c:v>220.86600000000001</c:v>
                </c:pt>
                <c:pt idx="18">
                  <c:v>221.315</c:v>
                </c:pt>
                <c:pt idx="19">
                  <c:v>221.803</c:v>
                </c:pt>
                <c:pt idx="20">
                  <c:v>222.30199999999999</c:v>
                </c:pt>
                <c:pt idx="21">
                  <c:v>222.82900000000001</c:v>
                </c:pt>
                <c:pt idx="22">
                  <c:v>223.34800000000001</c:v>
                </c:pt>
                <c:pt idx="23">
                  <c:v>223.852</c:v>
                </c:pt>
                <c:pt idx="24">
                  <c:v>224.34</c:v>
                </c:pt>
                <c:pt idx="25">
                  <c:v>224.79499999999999</c:v>
                </c:pt>
                <c:pt idx="26">
                  <c:v>225.203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A06B-40D4-BB07-3675503788D8}"/>
            </c:ext>
          </c:extLst>
        </c:ser>
        <c:ser>
          <c:idx val="1"/>
          <c:order val="2"/>
          <c:tx>
            <c:strRef>
              <c:f>Лист1!$C$1</c:f>
              <c:strCache>
                <c:ptCount val="1"/>
                <c:pt idx="0">
                  <c:v>35</c:v>
                </c:pt>
              </c:strCache>
            </c:strRef>
          </c:tx>
          <c:spPr>
            <a:solidFill>
              <a:srgbClr val="2868A3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F67D-453E-B1A7-4743414403C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Лист1!$C$2:$C$28</c:f>
              <c:numCache>
                <c:formatCode>General</c:formatCode>
                <c:ptCount val="27"/>
                <c:pt idx="0">
                  <c:v>1135.203</c:v>
                </c:pt>
                <c:pt idx="1">
                  <c:v>1134.7059999999999</c:v>
                </c:pt>
                <c:pt idx="2">
                  <c:v>1133.7139999999999</c:v>
                </c:pt>
                <c:pt idx="3">
                  <c:v>1132.2429999999999</c:v>
                </c:pt>
                <c:pt idx="4">
                  <c:v>1130.354</c:v>
                </c:pt>
                <c:pt idx="5">
                  <c:v>1128.146</c:v>
                </c:pt>
                <c:pt idx="6">
                  <c:v>1125.7080000000001</c:v>
                </c:pt>
                <c:pt idx="7">
                  <c:v>1123.0899999999999</c:v>
                </c:pt>
                <c:pt idx="8">
                  <c:v>1120.356</c:v>
                </c:pt>
                <c:pt idx="9">
                  <c:v>1117.5519999999999</c:v>
                </c:pt>
                <c:pt idx="10">
                  <c:v>1114.681</c:v>
                </c:pt>
                <c:pt idx="11">
                  <c:v>1111.7660000000001</c:v>
                </c:pt>
                <c:pt idx="12">
                  <c:v>1108.8420000000001</c:v>
                </c:pt>
                <c:pt idx="13">
                  <c:v>1105.8989999999999</c:v>
                </c:pt>
                <c:pt idx="14">
                  <c:v>1102.894</c:v>
                </c:pt>
                <c:pt idx="15">
                  <c:v>1099.9190000000001</c:v>
                </c:pt>
                <c:pt idx="16">
                  <c:v>1096.9000000000001</c:v>
                </c:pt>
                <c:pt idx="17">
                  <c:v>1093.8810000000001</c:v>
                </c:pt>
                <c:pt idx="18">
                  <c:v>1090.8019999999999</c:v>
                </c:pt>
                <c:pt idx="19">
                  <c:v>1087.654</c:v>
                </c:pt>
                <c:pt idx="20">
                  <c:v>1084.414</c:v>
                </c:pt>
                <c:pt idx="21">
                  <c:v>1081.0150000000001</c:v>
                </c:pt>
                <c:pt idx="22">
                  <c:v>1077.393</c:v>
                </c:pt>
                <c:pt idx="23">
                  <c:v>1073.5540000000001</c:v>
                </c:pt>
                <c:pt idx="24">
                  <c:v>1069.404</c:v>
                </c:pt>
                <c:pt idx="25">
                  <c:v>1065.0119999999999</c:v>
                </c:pt>
                <c:pt idx="26">
                  <c:v>1060.3589999999999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06B-40D4-BB07-3675503788D8}"/>
            </c:ext>
          </c:extLst>
        </c:ser>
        <c:ser>
          <c:idx val="4"/>
          <c:order val="3"/>
          <c:tx>
            <c:strRef>
              <c:f>Лист1!$F$1</c:f>
              <c:strCache>
                <c:ptCount val="1"/>
                <c:pt idx="0">
                  <c:v>63</c:v>
                </c:pt>
              </c:strCache>
            </c:strRef>
          </c:tx>
          <c:spPr>
            <a:solidFill>
              <a:srgbClr val="F79646"/>
            </a:solidFill>
            <a:ln w="9525"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F67D-453E-B1A7-4743414403C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val>
            <c:numRef>
              <c:f>Лист1!$F$2:$F$28</c:f>
              <c:numCache>
                <c:formatCode>General</c:formatCode>
                <c:ptCount val="27"/>
                <c:pt idx="0">
                  <c:v>725.13199999999995</c:v>
                </c:pt>
                <c:pt idx="1">
                  <c:v>721.13400000000001</c:v>
                </c:pt>
                <c:pt idx="2">
                  <c:v>716.8</c:v>
                </c:pt>
                <c:pt idx="3">
                  <c:v>712.20100000000002</c:v>
                </c:pt>
                <c:pt idx="4">
                  <c:v>707.31899999999996</c:v>
                </c:pt>
                <c:pt idx="5">
                  <c:v>702.24699999999996</c:v>
                </c:pt>
                <c:pt idx="6">
                  <c:v>697.03499999999997</c:v>
                </c:pt>
                <c:pt idx="7">
                  <c:v>691.71900000000005</c:v>
                </c:pt>
                <c:pt idx="8">
                  <c:v>686.31399999999996</c:v>
                </c:pt>
                <c:pt idx="9">
                  <c:v>680.86199999999997</c:v>
                </c:pt>
                <c:pt idx="10">
                  <c:v>675.351</c:v>
                </c:pt>
                <c:pt idx="11">
                  <c:v>669.84199999999998</c:v>
                </c:pt>
                <c:pt idx="12">
                  <c:v>664.31700000000001</c:v>
                </c:pt>
                <c:pt idx="13">
                  <c:v>658.77800000000002</c:v>
                </c:pt>
                <c:pt idx="14">
                  <c:v>653.27800000000002</c:v>
                </c:pt>
                <c:pt idx="15">
                  <c:v>647.77499999999998</c:v>
                </c:pt>
                <c:pt idx="16">
                  <c:v>642.31899999999996</c:v>
                </c:pt>
                <c:pt idx="17">
                  <c:v>636.85</c:v>
                </c:pt>
                <c:pt idx="18">
                  <c:v>631.40499999999997</c:v>
                </c:pt>
                <c:pt idx="19">
                  <c:v>625.93200000000002</c:v>
                </c:pt>
                <c:pt idx="20">
                  <c:v>620.39599999999996</c:v>
                </c:pt>
                <c:pt idx="21">
                  <c:v>614.79100000000005</c:v>
                </c:pt>
                <c:pt idx="22">
                  <c:v>609.02700000000004</c:v>
                </c:pt>
                <c:pt idx="23">
                  <c:v>603.12699999999995</c:v>
                </c:pt>
                <c:pt idx="24">
                  <c:v>597.029</c:v>
                </c:pt>
                <c:pt idx="25">
                  <c:v>590.77599999999995</c:v>
                </c:pt>
                <c:pt idx="26">
                  <c:v>584.39400000000001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A06B-40D4-BB07-3675503788D8}"/>
            </c:ext>
          </c:extLst>
        </c:ser>
        <c:ser>
          <c:idx val="0"/>
          <c:order val="4"/>
          <c:tx>
            <c:strRef>
              <c:f>Лист1!$B$1</c:f>
              <c:strCache>
                <c:ptCount val="1"/>
                <c:pt idx="0">
                  <c:v>10</c:v>
                </c:pt>
              </c:strCache>
            </c:strRef>
          </c:tx>
          <c:spPr>
            <a:solidFill>
              <a:srgbClr val="007F76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F67D-453E-B1A7-4743414403C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Лист1!$B$2:$B$28</c:f>
              <c:numCache>
                <c:formatCode>General</c:formatCode>
                <c:ptCount val="27"/>
                <c:pt idx="0">
                  <c:v>605.91999999999996</c:v>
                </c:pt>
                <c:pt idx="1">
                  <c:v>602.452</c:v>
                </c:pt>
                <c:pt idx="2">
                  <c:v>598.70899999999995</c:v>
                </c:pt>
                <c:pt idx="3">
                  <c:v>594.73199999999997</c:v>
                </c:pt>
                <c:pt idx="4">
                  <c:v>590.59400000000005</c:v>
                </c:pt>
                <c:pt idx="5">
                  <c:v>586.36400000000003</c:v>
                </c:pt>
                <c:pt idx="6">
                  <c:v>582.06399999999996</c:v>
                </c:pt>
                <c:pt idx="7">
                  <c:v>577.81799999999998</c:v>
                </c:pt>
                <c:pt idx="8">
                  <c:v>573.61900000000003</c:v>
                </c:pt>
                <c:pt idx="9">
                  <c:v>569.43200000000002</c:v>
                </c:pt>
                <c:pt idx="10">
                  <c:v>565.32500000000005</c:v>
                </c:pt>
                <c:pt idx="11">
                  <c:v>561.255</c:v>
                </c:pt>
                <c:pt idx="12">
                  <c:v>557.25199999999995</c:v>
                </c:pt>
                <c:pt idx="13">
                  <c:v>553.36300000000006</c:v>
                </c:pt>
                <c:pt idx="14">
                  <c:v>549.57500000000005</c:v>
                </c:pt>
                <c:pt idx="15">
                  <c:v>545.81299999999999</c:v>
                </c:pt>
                <c:pt idx="16">
                  <c:v>542.11199999999997</c:v>
                </c:pt>
                <c:pt idx="17">
                  <c:v>538.47699999999998</c:v>
                </c:pt>
                <c:pt idx="18">
                  <c:v>534.89200000000005</c:v>
                </c:pt>
                <c:pt idx="19">
                  <c:v>531.31200000000001</c:v>
                </c:pt>
                <c:pt idx="20">
                  <c:v>527.72400000000005</c:v>
                </c:pt>
                <c:pt idx="21">
                  <c:v>524.04399999999998</c:v>
                </c:pt>
                <c:pt idx="22">
                  <c:v>520.27099999999996</c:v>
                </c:pt>
                <c:pt idx="23">
                  <c:v>516.32899999999995</c:v>
                </c:pt>
                <c:pt idx="24">
                  <c:v>512.22699999999998</c:v>
                </c:pt>
                <c:pt idx="25">
                  <c:v>507.91399999999999</c:v>
                </c:pt>
                <c:pt idx="26">
                  <c:v>503.47199999999998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06B-40D4-BB07-3675503788D8}"/>
            </c:ext>
          </c:extLst>
        </c:ser>
        <c:ser>
          <c:idx val="2"/>
          <c:order val="5"/>
          <c:tx>
            <c:strRef>
              <c:f>Лист1!$D$1</c:f>
              <c:strCache>
                <c:ptCount val="1"/>
                <c:pt idx="0">
                  <c:v>55</c:v>
                </c:pt>
              </c:strCache>
            </c:strRef>
          </c:tx>
          <c:spPr>
            <a:solidFill>
              <a:srgbClr val="8EC6A1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4-F67D-453E-B1A7-4743414403C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Лист1!$D$2:$D$28</c:f>
              <c:numCache>
                <c:formatCode>General</c:formatCode>
                <c:ptCount val="27"/>
                <c:pt idx="0">
                  <c:v>753.14099999999996</c:v>
                </c:pt>
                <c:pt idx="1">
                  <c:v>751.40300000000002</c:v>
                </c:pt>
                <c:pt idx="2">
                  <c:v>749.34299999999996</c:v>
                </c:pt>
                <c:pt idx="3">
                  <c:v>746.97299999999996</c:v>
                </c:pt>
                <c:pt idx="4">
                  <c:v>744.38499999999999</c:v>
                </c:pt>
                <c:pt idx="5">
                  <c:v>741.55200000000002</c:v>
                </c:pt>
                <c:pt idx="6">
                  <c:v>738.548</c:v>
                </c:pt>
                <c:pt idx="7">
                  <c:v>735.41600000000005</c:v>
                </c:pt>
                <c:pt idx="8">
                  <c:v>732.18</c:v>
                </c:pt>
                <c:pt idx="9">
                  <c:v>728.86300000000006</c:v>
                </c:pt>
                <c:pt idx="10">
                  <c:v>725.47400000000005</c:v>
                </c:pt>
                <c:pt idx="11">
                  <c:v>722.08600000000001</c:v>
                </c:pt>
                <c:pt idx="12">
                  <c:v>718.64599999999996</c:v>
                </c:pt>
                <c:pt idx="13">
                  <c:v>715.178</c:v>
                </c:pt>
                <c:pt idx="14">
                  <c:v>711.69899999999996</c:v>
                </c:pt>
                <c:pt idx="15">
                  <c:v>708.23699999999997</c:v>
                </c:pt>
                <c:pt idx="16">
                  <c:v>704.76800000000003</c:v>
                </c:pt>
                <c:pt idx="17">
                  <c:v>701.28200000000004</c:v>
                </c:pt>
                <c:pt idx="18">
                  <c:v>697.78300000000002</c:v>
                </c:pt>
                <c:pt idx="19">
                  <c:v>694.23</c:v>
                </c:pt>
                <c:pt idx="20">
                  <c:v>690.58399999999995</c:v>
                </c:pt>
                <c:pt idx="21">
                  <c:v>686.77300000000002</c:v>
                </c:pt>
                <c:pt idx="22">
                  <c:v>682.79200000000003</c:v>
                </c:pt>
                <c:pt idx="23">
                  <c:v>678.58699999999999</c:v>
                </c:pt>
                <c:pt idx="24">
                  <c:v>674.13199999999995</c:v>
                </c:pt>
                <c:pt idx="25">
                  <c:v>669.43200000000002</c:v>
                </c:pt>
                <c:pt idx="26">
                  <c:v>664.548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A06B-40D4-BB07-3675503788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"/>
        <c:overlap val="100"/>
        <c:axId val="512169552"/>
        <c:axId val="512169912"/>
      </c:barChart>
      <c:lineChart>
        <c:grouping val="standard"/>
        <c:varyColors val="0"/>
        <c:ser>
          <c:idx val="5"/>
          <c:order val="0"/>
          <c:tx>
            <c:strRef>
              <c:f>Лист1!$G$1</c:f>
              <c:strCache>
                <c:ptCount val="1"/>
                <c:pt idx="0">
                  <c:v>всего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none"/>
          </c:marker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5A5E-480E-B3E8-D51495E0A9B4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A06B-40D4-BB07-3675503788D8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A06B-40D4-BB07-3675503788D8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A06B-40D4-BB07-3675503788D8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A06B-40D4-BB07-3675503788D8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A06B-40D4-BB07-3675503788D8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A06B-40D4-BB07-3675503788D8}"/>
                </c:ext>
              </c:extLst>
            </c:dLbl>
            <c:dLbl>
              <c:idx val="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A06B-40D4-BB07-3675503788D8}"/>
                </c:ext>
              </c:extLst>
            </c:dLbl>
            <c:dLbl>
              <c:idx val="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A06B-40D4-BB07-3675503788D8}"/>
                </c:ext>
              </c:extLst>
            </c:dLbl>
            <c:dLbl>
              <c:idx val="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A06B-40D4-BB07-3675503788D8}"/>
                </c:ext>
              </c:extLst>
            </c:dLbl>
            <c:dLbl>
              <c:idx val="1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A06B-40D4-BB07-3675503788D8}"/>
                </c:ext>
              </c:extLst>
            </c:dLbl>
            <c:dLbl>
              <c:idx val="1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A06B-40D4-BB07-3675503788D8}"/>
                </c:ext>
              </c:extLst>
            </c:dLbl>
            <c:dLbl>
              <c:idx val="1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A06B-40D4-BB07-3675503788D8}"/>
                </c:ext>
              </c:extLst>
            </c:dLbl>
            <c:dLbl>
              <c:idx val="1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A06B-40D4-BB07-3675503788D8}"/>
                </c:ext>
              </c:extLst>
            </c:dLbl>
            <c:dLbl>
              <c:idx val="1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A06B-40D4-BB07-3675503788D8}"/>
                </c:ext>
              </c:extLst>
            </c:dLbl>
            <c:dLbl>
              <c:idx val="1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A06B-40D4-BB07-3675503788D8}"/>
                </c:ext>
              </c:extLst>
            </c:dLbl>
            <c:dLbl>
              <c:idx val="1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A06B-40D4-BB07-3675503788D8}"/>
                </c:ext>
              </c:extLst>
            </c:dLbl>
            <c:dLbl>
              <c:idx val="1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A06B-40D4-BB07-3675503788D8}"/>
                </c:ext>
              </c:extLst>
            </c:dLbl>
            <c:dLbl>
              <c:idx val="1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A06B-40D4-BB07-3675503788D8}"/>
                </c:ext>
              </c:extLst>
            </c:dLbl>
            <c:dLbl>
              <c:idx val="1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A06B-40D4-BB07-3675503788D8}"/>
                </c:ext>
              </c:extLst>
            </c:dLbl>
            <c:dLbl>
              <c:idx val="2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A06B-40D4-BB07-3675503788D8}"/>
                </c:ext>
              </c:extLst>
            </c:dLbl>
            <c:dLbl>
              <c:idx val="2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A06B-40D4-BB07-3675503788D8}"/>
                </c:ext>
              </c:extLst>
            </c:dLbl>
            <c:dLbl>
              <c:idx val="2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A06B-40D4-BB07-3675503788D8}"/>
                </c:ext>
              </c:extLst>
            </c:dLbl>
            <c:dLbl>
              <c:idx val="2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A06B-40D4-BB07-3675503788D8}"/>
                </c:ext>
              </c:extLst>
            </c:dLbl>
            <c:dLbl>
              <c:idx val="2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A06B-40D4-BB07-3675503788D8}"/>
                </c:ext>
              </c:extLst>
            </c:dLbl>
            <c:dLbl>
              <c:idx val="2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A06B-40D4-BB07-3675503788D8}"/>
                </c:ext>
              </c:extLst>
            </c:dLbl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600" b="0" i="0" u="none" strike="noStrike" kern="1200" baseline="0">
                      <a:solidFill>
                        <a:srgbClr val="C00000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29-A06B-40D4-BB07-3675503788D8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0" i="0" u="none" strike="noStrike" kern="1200" baseline="0">
                    <a:solidFill>
                      <a:srgbClr val="C00000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val>
            <c:numRef>
              <c:f>Лист1!$G$2:$G$28</c:f>
              <c:numCache>
                <c:formatCode>General</c:formatCode>
                <c:ptCount val="27"/>
                <c:pt idx="0">
                  <c:v>3440.9360000000001</c:v>
                </c:pt>
                <c:pt idx="1">
                  <c:v>3431.1410000000001</c:v>
                </c:pt>
                <c:pt idx="2">
                  <c:v>3419.875</c:v>
                </c:pt>
                <c:pt idx="3">
                  <c:v>3407.2640000000001</c:v>
                </c:pt>
                <c:pt idx="4">
                  <c:v>3393.5320000000002</c:v>
                </c:pt>
                <c:pt idx="5">
                  <c:v>3378.9380000000001</c:v>
                </c:pt>
                <c:pt idx="6">
                  <c:v>3363.748</c:v>
                </c:pt>
                <c:pt idx="7">
                  <c:v>3348.1959999999999</c:v>
                </c:pt>
                <c:pt idx="8">
                  <c:v>3332.4070000000002</c:v>
                </c:pt>
                <c:pt idx="9">
                  <c:v>3316.491</c:v>
                </c:pt>
                <c:pt idx="10">
                  <c:v>3300.5079999999998</c:v>
                </c:pt>
                <c:pt idx="11">
                  <c:v>3284.5659999999998</c:v>
                </c:pt>
                <c:pt idx="12">
                  <c:v>3268.7</c:v>
                </c:pt>
                <c:pt idx="13">
                  <c:v>3252.973</c:v>
                </c:pt>
                <c:pt idx="14">
                  <c:v>3237.3649999999998</c:v>
                </c:pt>
                <c:pt idx="15">
                  <c:v>3221.902</c:v>
                </c:pt>
                <c:pt idx="16">
                  <c:v>3206.5929999999998</c:v>
                </c:pt>
                <c:pt idx="17">
                  <c:v>3191.3560000000002</c:v>
                </c:pt>
                <c:pt idx="18">
                  <c:v>3176.1970000000001</c:v>
                </c:pt>
                <c:pt idx="19">
                  <c:v>3160.931</c:v>
                </c:pt>
                <c:pt idx="20">
                  <c:v>3145.42</c:v>
                </c:pt>
                <c:pt idx="21">
                  <c:v>3129.4520000000002</c:v>
                </c:pt>
                <c:pt idx="22">
                  <c:v>3112.8310000000001</c:v>
                </c:pt>
                <c:pt idx="23">
                  <c:v>3095.4490000000001</c:v>
                </c:pt>
                <c:pt idx="24">
                  <c:v>3077.1320000000001</c:v>
                </c:pt>
                <c:pt idx="25">
                  <c:v>3057.9290000000001</c:v>
                </c:pt>
                <c:pt idx="26">
                  <c:v>3037.9760000000001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D-A06B-40D4-BB07-3675503788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512169552"/>
        <c:axId val="512169912"/>
      </c:line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1100" b="0" i="0" u="none" strike="noStrike" kern="1200" baseline="0" dirty="0" err="1">
                    <a:solidFill>
                      <a:prstClr val="black">
                        <a:lumMod val="65000"/>
                        <a:lumOff val="35000"/>
                      </a:prstClr>
                    </a:solidFill>
                  </a:rPr>
                  <a:t>мың</a:t>
                </a:r>
                <a:r>
                  <a:rPr lang="ru-RU" sz="1100" b="0" i="0" u="none" strike="noStrike" kern="1200" baseline="0" dirty="0">
                    <a:solidFill>
                      <a:prstClr val="black">
                        <a:lumMod val="65000"/>
                        <a:lumOff val="35000"/>
                      </a:prstClr>
                    </a:solidFill>
                  </a:rPr>
                  <a:t> адам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5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1"/>
          <c:order val="0"/>
          <c:tx>
            <c:strRef>
              <c:f>Лист1!$C$1</c:f>
              <c:strCache>
                <c:ptCount val="1"/>
                <c:pt idx="0">
                  <c:v>39</c:v>
                </c:pt>
              </c:strCache>
            </c:strRef>
          </c:tx>
          <c:spPr>
            <a:solidFill>
              <a:srgbClr val="2868A3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1BAC-4CD3-93EE-C1EC19536A1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Лист1!$C$2:$C$28</c:f>
              <c:numCache>
                <c:formatCode>General</c:formatCode>
                <c:ptCount val="27"/>
                <c:pt idx="0">
                  <c:v>829.25800000000004</c:v>
                </c:pt>
                <c:pt idx="1">
                  <c:v>826.21600000000001</c:v>
                </c:pt>
                <c:pt idx="2">
                  <c:v>822.81100000000004</c:v>
                </c:pt>
                <c:pt idx="3">
                  <c:v>819.06100000000004</c:v>
                </c:pt>
                <c:pt idx="4">
                  <c:v>814.99099999999999</c:v>
                </c:pt>
                <c:pt idx="5">
                  <c:v>810.62599999999998</c:v>
                </c:pt>
                <c:pt idx="6">
                  <c:v>806.07399999999996</c:v>
                </c:pt>
                <c:pt idx="7">
                  <c:v>801.32</c:v>
                </c:pt>
                <c:pt idx="8">
                  <c:v>796.399</c:v>
                </c:pt>
                <c:pt idx="9">
                  <c:v>791.38499999999999</c:v>
                </c:pt>
                <c:pt idx="10">
                  <c:v>786.27200000000005</c:v>
                </c:pt>
                <c:pt idx="11">
                  <c:v>781.07399999999996</c:v>
                </c:pt>
                <c:pt idx="12">
                  <c:v>775.69200000000001</c:v>
                </c:pt>
                <c:pt idx="13">
                  <c:v>770.21900000000005</c:v>
                </c:pt>
                <c:pt idx="14">
                  <c:v>764.61500000000001</c:v>
                </c:pt>
                <c:pt idx="15">
                  <c:v>758.85900000000004</c:v>
                </c:pt>
                <c:pt idx="16">
                  <c:v>752.99199999999996</c:v>
                </c:pt>
                <c:pt idx="17">
                  <c:v>747.06299999999999</c:v>
                </c:pt>
                <c:pt idx="18">
                  <c:v>741.01599999999996</c:v>
                </c:pt>
                <c:pt idx="19">
                  <c:v>734.86199999999997</c:v>
                </c:pt>
                <c:pt idx="20">
                  <c:v>728.57899999999995</c:v>
                </c:pt>
                <c:pt idx="21">
                  <c:v>722.15800000000002</c:v>
                </c:pt>
                <c:pt idx="22">
                  <c:v>715.49800000000005</c:v>
                </c:pt>
                <c:pt idx="23">
                  <c:v>708.58299999999997</c:v>
                </c:pt>
                <c:pt idx="24">
                  <c:v>701.40899999999999</c:v>
                </c:pt>
                <c:pt idx="25">
                  <c:v>694.02599999999995</c:v>
                </c:pt>
                <c:pt idx="26">
                  <c:v>686.41600000000005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560C-4172-827A-8A1E8C5BEC58}"/>
            </c:ext>
          </c:extLst>
        </c:ser>
        <c:ser>
          <c:idx val="0"/>
          <c:order val="1"/>
          <c:tx>
            <c:strRef>
              <c:f>Лист1!$B$1</c:f>
              <c:strCache>
                <c:ptCount val="1"/>
                <c:pt idx="0">
                  <c:v>11</c:v>
                </c:pt>
              </c:strCache>
            </c:strRef>
          </c:tx>
          <c:spPr>
            <a:solidFill>
              <a:srgbClr val="007F76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1BAC-4CD3-93EE-C1EC19536A1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Лист1!$B$2:$B$28</c:f>
              <c:numCache>
                <c:formatCode>General</c:formatCode>
                <c:ptCount val="27"/>
                <c:pt idx="0">
                  <c:v>787.71</c:v>
                </c:pt>
                <c:pt idx="1">
                  <c:v>786.97500000000002</c:v>
                </c:pt>
                <c:pt idx="2">
                  <c:v>785.95899999999995</c:v>
                </c:pt>
                <c:pt idx="3">
                  <c:v>784.63199999999995</c:v>
                </c:pt>
                <c:pt idx="4">
                  <c:v>783.053</c:v>
                </c:pt>
                <c:pt idx="5">
                  <c:v>781.27099999999996</c:v>
                </c:pt>
                <c:pt idx="6">
                  <c:v>779.327</c:v>
                </c:pt>
                <c:pt idx="7">
                  <c:v>777.303</c:v>
                </c:pt>
                <c:pt idx="8">
                  <c:v>775.18200000000002</c:v>
                </c:pt>
                <c:pt idx="9">
                  <c:v>773.02499999999998</c:v>
                </c:pt>
                <c:pt idx="10">
                  <c:v>770.84699999999998</c:v>
                </c:pt>
                <c:pt idx="11">
                  <c:v>768.68700000000001</c:v>
                </c:pt>
                <c:pt idx="12">
                  <c:v>766.51599999999996</c:v>
                </c:pt>
                <c:pt idx="13">
                  <c:v>764.346</c:v>
                </c:pt>
                <c:pt idx="14">
                  <c:v>762.18</c:v>
                </c:pt>
                <c:pt idx="15">
                  <c:v>760.00199999999995</c:v>
                </c:pt>
                <c:pt idx="16">
                  <c:v>757.82399999999996</c:v>
                </c:pt>
                <c:pt idx="17">
                  <c:v>755.6</c:v>
                </c:pt>
                <c:pt idx="18">
                  <c:v>753.29499999999996</c:v>
                </c:pt>
                <c:pt idx="19">
                  <c:v>750.88400000000001</c:v>
                </c:pt>
                <c:pt idx="20">
                  <c:v>748.33500000000004</c:v>
                </c:pt>
                <c:pt idx="21">
                  <c:v>745.64700000000005</c:v>
                </c:pt>
                <c:pt idx="22">
                  <c:v>742.702</c:v>
                </c:pt>
                <c:pt idx="23">
                  <c:v>739.49300000000005</c:v>
                </c:pt>
                <c:pt idx="24">
                  <c:v>736</c:v>
                </c:pt>
                <c:pt idx="25">
                  <c:v>732.23500000000001</c:v>
                </c:pt>
                <c:pt idx="26">
                  <c:v>728.21299999999997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0C-4172-827A-8A1E8C5BEC58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59</c:v>
                </c:pt>
              </c:strCache>
            </c:strRef>
          </c:tx>
          <c:spPr>
            <a:solidFill>
              <a:srgbClr val="8EC6A1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1BAC-4CD3-93EE-C1EC19536A1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Лист1!$D$2:$D$28</c:f>
              <c:numCache>
                <c:formatCode>General</c:formatCode>
                <c:ptCount val="27"/>
                <c:pt idx="0">
                  <c:v>527.88499999999999</c:v>
                </c:pt>
                <c:pt idx="1">
                  <c:v>523.37699999999995</c:v>
                </c:pt>
                <c:pt idx="2">
                  <c:v>518.72199999999998</c:v>
                </c:pt>
                <c:pt idx="3">
                  <c:v>513.84</c:v>
                </c:pt>
                <c:pt idx="4">
                  <c:v>508.76400000000001</c:v>
                </c:pt>
                <c:pt idx="5">
                  <c:v>503.5</c:v>
                </c:pt>
                <c:pt idx="6">
                  <c:v>498.10399999999998</c:v>
                </c:pt>
                <c:pt idx="7">
                  <c:v>492.62799999999999</c:v>
                </c:pt>
                <c:pt idx="8">
                  <c:v>487.08800000000002</c:v>
                </c:pt>
                <c:pt idx="9">
                  <c:v>481.495</c:v>
                </c:pt>
                <c:pt idx="10">
                  <c:v>475.83300000000003</c:v>
                </c:pt>
                <c:pt idx="11">
                  <c:v>470.108</c:v>
                </c:pt>
                <c:pt idx="12">
                  <c:v>464.29899999999998</c:v>
                </c:pt>
                <c:pt idx="13">
                  <c:v>458.43400000000003</c:v>
                </c:pt>
                <c:pt idx="14">
                  <c:v>452.495</c:v>
                </c:pt>
                <c:pt idx="15">
                  <c:v>446.46800000000002</c:v>
                </c:pt>
                <c:pt idx="16">
                  <c:v>440.39699999999999</c:v>
                </c:pt>
                <c:pt idx="17">
                  <c:v>434.214</c:v>
                </c:pt>
                <c:pt idx="18">
                  <c:v>427.97199999999998</c:v>
                </c:pt>
                <c:pt idx="19">
                  <c:v>421.642</c:v>
                </c:pt>
                <c:pt idx="20">
                  <c:v>415.25700000000001</c:v>
                </c:pt>
                <c:pt idx="21">
                  <c:v>408.78399999999999</c:v>
                </c:pt>
                <c:pt idx="22">
                  <c:v>402.221</c:v>
                </c:pt>
                <c:pt idx="23">
                  <c:v>395.53800000000001</c:v>
                </c:pt>
                <c:pt idx="24">
                  <c:v>388.74799999999999</c:v>
                </c:pt>
                <c:pt idx="25">
                  <c:v>381.87900000000002</c:v>
                </c:pt>
                <c:pt idx="26">
                  <c:v>374.92099999999999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60C-4172-827A-8A1E8C5BEC5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"/>
        <c:overlap val="100"/>
        <c:axId val="512169552"/>
        <c:axId val="512169912"/>
      </c:barChart>
      <c:lineChart>
        <c:grouping val="standard"/>
        <c:varyColors val="0"/>
        <c:ser>
          <c:idx val="3"/>
          <c:order val="3"/>
          <c:tx>
            <c:strRef>
              <c:f>Лист1!$E$1</c:f>
              <c:strCache>
                <c:ptCount val="1"/>
                <c:pt idx="0">
                  <c:v>всего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none"/>
          </c:marker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600" b="0" i="0" u="none" strike="noStrike" kern="1200" baseline="0">
                      <a:solidFill>
                        <a:srgbClr val="C00000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BAC-4CD3-93EE-C1EC19536A1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t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Лист1!$E$2:$E$28</c:f>
              <c:numCache>
                <c:formatCode>General</c:formatCode>
                <c:ptCount val="27"/>
                <c:pt idx="0">
                  <c:v>2144.8530000000001</c:v>
                </c:pt>
                <c:pt idx="1">
                  <c:v>2136.5680000000002</c:v>
                </c:pt>
                <c:pt idx="2">
                  <c:v>2127.4920000000002</c:v>
                </c:pt>
                <c:pt idx="3">
                  <c:v>2117.5329999999999</c:v>
                </c:pt>
                <c:pt idx="4">
                  <c:v>2106.808</c:v>
                </c:pt>
                <c:pt idx="5">
                  <c:v>2095.3969999999999</c:v>
                </c:pt>
                <c:pt idx="6">
                  <c:v>2083.5050000000001</c:v>
                </c:pt>
                <c:pt idx="7">
                  <c:v>2071.2510000000002</c:v>
                </c:pt>
                <c:pt idx="8">
                  <c:v>2058.6689999999999</c:v>
                </c:pt>
                <c:pt idx="9">
                  <c:v>2045.905</c:v>
                </c:pt>
                <c:pt idx="10">
                  <c:v>2032.952</c:v>
                </c:pt>
                <c:pt idx="11">
                  <c:v>2019.8689999999999</c:v>
                </c:pt>
                <c:pt idx="12">
                  <c:v>2006.5070000000001</c:v>
                </c:pt>
                <c:pt idx="13">
                  <c:v>1992.999</c:v>
                </c:pt>
                <c:pt idx="14">
                  <c:v>1979.29</c:v>
                </c:pt>
                <c:pt idx="15">
                  <c:v>1965.329</c:v>
                </c:pt>
                <c:pt idx="16">
                  <c:v>1951.213</c:v>
                </c:pt>
                <c:pt idx="17">
                  <c:v>1936.877</c:v>
                </c:pt>
                <c:pt idx="18">
                  <c:v>1922.2829999999999</c:v>
                </c:pt>
                <c:pt idx="19">
                  <c:v>1907.3879999999999</c:v>
                </c:pt>
                <c:pt idx="20">
                  <c:v>1892.171</c:v>
                </c:pt>
                <c:pt idx="21">
                  <c:v>1876.5889999999999</c:v>
                </c:pt>
                <c:pt idx="22">
                  <c:v>1860.421</c:v>
                </c:pt>
                <c:pt idx="23">
                  <c:v>1843.614</c:v>
                </c:pt>
                <c:pt idx="24">
                  <c:v>1826.1569999999999</c:v>
                </c:pt>
                <c:pt idx="25">
                  <c:v>1808.14</c:v>
                </c:pt>
                <c:pt idx="26">
                  <c:v>1789.55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9-560C-4172-827A-8A1E8C5BEC5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512169552"/>
        <c:axId val="512169912"/>
      </c:line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1100" b="0" i="0" u="none" strike="noStrike" kern="1200" baseline="0" dirty="0" err="1">
                    <a:solidFill>
                      <a:prstClr val="black">
                        <a:lumMod val="65000"/>
                        <a:lumOff val="35000"/>
                      </a:prstClr>
                    </a:solidFill>
                  </a:rPr>
                  <a:t>мың</a:t>
                </a:r>
                <a:r>
                  <a:rPr lang="ru-RU" sz="1100" b="0" i="0" u="none" strike="noStrike" kern="1200" baseline="0" dirty="0">
                    <a:solidFill>
                      <a:prstClr val="black">
                        <a:lumMod val="65000"/>
                        <a:lumOff val="35000"/>
                      </a:prstClr>
                    </a:solidFill>
                  </a:rPr>
                  <a:t> адам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552"/>
        <c:crosses val="autoZero"/>
        <c:crossBetween val="between"/>
        <c:majorUnit val="200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  <c:userShapes r:id="rId4"/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2165185517007984E-2"/>
          <c:y val="3.2762531709260155E-2"/>
          <c:w val="0.93566962896598405"/>
          <c:h val="0.77961760204616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1 base</c:v>
                </c:pt>
              </c:strCache>
            </c:strRef>
          </c:tx>
          <c:spPr>
            <a:solidFill>
              <a:srgbClr val="D9D9D9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Лист1!$A$2:$A$36</c:f>
              <c:strCache>
                <c:ptCount val="35"/>
                <c:pt idx="0">
                  <c:v>2030</c:v>
                </c:pt>
                <c:pt idx="1">
                  <c:v>2035</c:v>
                </c:pt>
                <c:pt idx="2">
                  <c:v>2040</c:v>
                </c:pt>
                <c:pt idx="3">
                  <c:v>2045</c:v>
                </c:pt>
                <c:pt idx="4">
                  <c:v>2050</c:v>
                </c:pt>
                <c:pt idx="5">
                  <c:v>2030</c:v>
                </c:pt>
                <c:pt idx="6">
                  <c:v>2035</c:v>
                </c:pt>
                <c:pt idx="7">
                  <c:v>2040</c:v>
                </c:pt>
                <c:pt idx="8">
                  <c:v>2045</c:v>
                </c:pt>
                <c:pt idx="9">
                  <c:v>2050</c:v>
                </c:pt>
                <c:pt idx="10">
                  <c:v>2030</c:v>
                </c:pt>
                <c:pt idx="11">
                  <c:v>2035</c:v>
                </c:pt>
                <c:pt idx="12">
                  <c:v>2040</c:v>
                </c:pt>
                <c:pt idx="13">
                  <c:v>2045</c:v>
                </c:pt>
                <c:pt idx="14">
                  <c:v>2050</c:v>
                </c:pt>
                <c:pt idx="15">
                  <c:v>2030</c:v>
                </c:pt>
                <c:pt idx="16">
                  <c:v>2035</c:v>
                </c:pt>
                <c:pt idx="17">
                  <c:v>2040</c:v>
                </c:pt>
                <c:pt idx="18">
                  <c:v>2045</c:v>
                </c:pt>
                <c:pt idx="19">
                  <c:v>2050</c:v>
                </c:pt>
                <c:pt idx="20">
                  <c:v>2030</c:v>
                </c:pt>
                <c:pt idx="21">
                  <c:v>2035</c:v>
                </c:pt>
                <c:pt idx="22">
                  <c:v>2040</c:v>
                </c:pt>
                <c:pt idx="23">
                  <c:v>2045</c:v>
                </c:pt>
                <c:pt idx="24">
                  <c:v>2050</c:v>
                </c:pt>
                <c:pt idx="25">
                  <c:v>2030</c:v>
                </c:pt>
                <c:pt idx="26">
                  <c:v>2035</c:v>
                </c:pt>
                <c:pt idx="27">
                  <c:v>2040</c:v>
                </c:pt>
                <c:pt idx="28">
                  <c:v>2045</c:v>
                </c:pt>
                <c:pt idx="29">
                  <c:v>2050</c:v>
                </c:pt>
                <c:pt idx="30">
                  <c:v>2030</c:v>
                </c:pt>
                <c:pt idx="31">
                  <c:v>2035</c:v>
                </c:pt>
                <c:pt idx="32">
                  <c:v>2040</c:v>
                </c:pt>
                <c:pt idx="33">
                  <c:v>2045</c:v>
                </c:pt>
                <c:pt idx="34">
                  <c:v>2050</c:v>
                </c:pt>
              </c:strCache>
            </c:strRef>
          </c:cat>
          <c:val>
            <c:numRef>
              <c:f>Лист1!$B$2:$B$36</c:f>
              <c:numCache>
                <c:formatCode>0.0</c:formatCode>
                <c:ptCount val="35"/>
                <c:pt idx="0">
                  <c:v>21.642610000000001</c:v>
                </c:pt>
                <c:pt idx="1">
                  <c:v>22.940099000000004</c:v>
                </c:pt>
                <c:pt idx="2">
                  <c:v>24.377489000000001</c:v>
                </c:pt>
                <c:pt idx="3">
                  <c:v>25.950737</c:v>
                </c:pt>
                <c:pt idx="4">
                  <c:v>27.554342000000002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305-494D-8D61-58D516489473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2 low_weak</c:v>
                </c:pt>
              </c:strCache>
            </c:strRef>
          </c:tx>
          <c:spPr>
            <a:solidFill>
              <a:srgbClr val="F2DCDB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Лист1!$A$2:$A$36</c:f>
              <c:strCache>
                <c:ptCount val="35"/>
                <c:pt idx="0">
                  <c:v>2030</c:v>
                </c:pt>
                <c:pt idx="1">
                  <c:v>2035</c:v>
                </c:pt>
                <c:pt idx="2">
                  <c:v>2040</c:v>
                </c:pt>
                <c:pt idx="3">
                  <c:v>2045</c:v>
                </c:pt>
                <c:pt idx="4">
                  <c:v>2050</c:v>
                </c:pt>
                <c:pt idx="5">
                  <c:v>2030</c:v>
                </c:pt>
                <c:pt idx="6">
                  <c:v>2035</c:v>
                </c:pt>
                <c:pt idx="7">
                  <c:v>2040</c:v>
                </c:pt>
                <c:pt idx="8">
                  <c:v>2045</c:v>
                </c:pt>
                <c:pt idx="9">
                  <c:v>2050</c:v>
                </c:pt>
                <c:pt idx="10">
                  <c:v>2030</c:v>
                </c:pt>
                <c:pt idx="11">
                  <c:v>2035</c:v>
                </c:pt>
                <c:pt idx="12">
                  <c:v>2040</c:v>
                </c:pt>
                <c:pt idx="13">
                  <c:v>2045</c:v>
                </c:pt>
                <c:pt idx="14">
                  <c:v>2050</c:v>
                </c:pt>
                <c:pt idx="15">
                  <c:v>2030</c:v>
                </c:pt>
                <c:pt idx="16">
                  <c:v>2035</c:v>
                </c:pt>
                <c:pt idx="17">
                  <c:v>2040</c:v>
                </c:pt>
                <c:pt idx="18">
                  <c:v>2045</c:v>
                </c:pt>
                <c:pt idx="19">
                  <c:v>2050</c:v>
                </c:pt>
                <c:pt idx="20">
                  <c:v>2030</c:v>
                </c:pt>
                <c:pt idx="21">
                  <c:v>2035</c:v>
                </c:pt>
                <c:pt idx="22">
                  <c:v>2040</c:v>
                </c:pt>
                <c:pt idx="23">
                  <c:v>2045</c:v>
                </c:pt>
                <c:pt idx="24">
                  <c:v>2050</c:v>
                </c:pt>
                <c:pt idx="25">
                  <c:v>2030</c:v>
                </c:pt>
                <c:pt idx="26">
                  <c:v>2035</c:v>
                </c:pt>
                <c:pt idx="27">
                  <c:v>2040</c:v>
                </c:pt>
                <c:pt idx="28">
                  <c:v>2045</c:v>
                </c:pt>
                <c:pt idx="29">
                  <c:v>2050</c:v>
                </c:pt>
                <c:pt idx="30">
                  <c:v>2030</c:v>
                </c:pt>
                <c:pt idx="31">
                  <c:v>2035</c:v>
                </c:pt>
                <c:pt idx="32">
                  <c:v>2040</c:v>
                </c:pt>
                <c:pt idx="33">
                  <c:v>2045</c:v>
                </c:pt>
                <c:pt idx="34">
                  <c:v>2050</c:v>
                </c:pt>
              </c:strCache>
            </c:strRef>
          </c:cat>
          <c:val>
            <c:numRef>
              <c:f>Лист1!$C$2:$C$36</c:f>
              <c:numCache>
                <c:formatCode>General</c:formatCode>
                <c:ptCount val="35"/>
                <c:pt idx="5" formatCode="0.0">
                  <c:v>20.743264</c:v>
                </c:pt>
                <c:pt idx="6" formatCode="0.0">
                  <c:v>21.279840999999998</c:v>
                </c:pt>
                <c:pt idx="7" formatCode="0.0">
                  <c:v>21.902126000000003</c:v>
                </c:pt>
                <c:pt idx="8" formatCode="0.0">
                  <c:v>22.608547999999999</c:v>
                </c:pt>
                <c:pt idx="9" formatCode="0.0">
                  <c:v>23.274858000000002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305-494D-8D61-58D516489473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3 low_medium</c:v>
                </c:pt>
              </c:strCache>
            </c:strRef>
          </c:tx>
          <c:spPr>
            <a:solidFill>
              <a:srgbClr val="E6B9B8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Лист1!$A$2:$A$36</c:f>
              <c:strCache>
                <c:ptCount val="35"/>
                <c:pt idx="0">
                  <c:v>2030</c:v>
                </c:pt>
                <c:pt idx="1">
                  <c:v>2035</c:v>
                </c:pt>
                <c:pt idx="2">
                  <c:v>2040</c:v>
                </c:pt>
                <c:pt idx="3">
                  <c:v>2045</c:v>
                </c:pt>
                <c:pt idx="4">
                  <c:v>2050</c:v>
                </c:pt>
                <c:pt idx="5">
                  <c:v>2030</c:v>
                </c:pt>
                <c:pt idx="6">
                  <c:v>2035</c:v>
                </c:pt>
                <c:pt idx="7">
                  <c:v>2040</c:v>
                </c:pt>
                <c:pt idx="8">
                  <c:v>2045</c:v>
                </c:pt>
                <c:pt idx="9">
                  <c:v>2050</c:v>
                </c:pt>
                <c:pt idx="10">
                  <c:v>2030</c:v>
                </c:pt>
                <c:pt idx="11">
                  <c:v>2035</c:v>
                </c:pt>
                <c:pt idx="12">
                  <c:v>2040</c:v>
                </c:pt>
                <c:pt idx="13">
                  <c:v>2045</c:v>
                </c:pt>
                <c:pt idx="14">
                  <c:v>2050</c:v>
                </c:pt>
                <c:pt idx="15">
                  <c:v>2030</c:v>
                </c:pt>
                <c:pt idx="16">
                  <c:v>2035</c:v>
                </c:pt>
                <c:pt idx="17">
                  <c:v>2040</c:v>
                </c:pt>
                <c:pt idx="18">
                  <c:v>2045</c:v>
                </c:pt>
                <c:pt idx="19">
                  <c:v>2050</c:v>
                </c:pt>
                <c:pt idx="20">
                  <c:v>2030</c:v>
                </c:pt>
                <c:pt idx="21">
                  <c:v>2035</c:v>
                </c:pt>
                <c:pt idx="22">
                  <c:v>2040</c:v>
                </c:pt>
                <c:pt idx="23">
                  <c:v>2045</c:v>
                </c:pt>
                <c:pt idx="24">
                  <c:v>2050</c:v>
                </c:pt>
                <c:pt idx="25">
                  <c:v>2030</c:v>
                </c:pt>
                <c:pt idx="26">
                  <c:v>2035</c:v>
                </c:pt>
                <c:pt idx="27">
                  <c:v>2040</c:v>
                </c:pt>
                <c:pt idx="28">
                  <c:v>2045</c:v>
                </c:pt>
                <c:pt idx="29">
                  <c:v>2050</c:v>
                </c:pt>
                <c:pt idx="30">
                  <c:v>2030</c:v>
                </c:pt>
                <c:pt idx="31">
                  <c:v>2035</c:v>
                </c:pt>
                <c:pt idx="32">
                  <c:v>2040</c:v>
                </c:pt>
                <c:pt idx="33">
                  <c:v>2045</c:v>
                </c:pt>
                <c:pt idx="34">
                  <c:v>2050</c:v>
                </c:pt>
              </c:strCache>
            </c:strRef>
          </c:cat>
          <c:val>
            <c:numRef>
              <c:f>Лист1!$D$2:$D$36</c:f>
              <c:numCache>
                <c:formatCode>General</c:formatCode>
                <c:ptCount val="35"/>
                <c:pt idx="10" formatCode="0.0">
                  <c:v>19.852416000000005</c:v>
                </c:pt>
                <c:pt idx="11" formatCode="0.0">
                  <c:v>19.644626999999996</c:v>
                </c:pt>
                <c:pt idx="12" formatCode="0.0">
                  <c:v>19.477815</c:v>
                </c:pt>
                <c:pt idx="13" formatCode="0.0">
                  <c:v>19.353062999999999</c:v>
                </c:pt>
                <c:pt idx="14" formatCode="0.0">
                  <c:v>19.153815999999999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305-494D-8D61-58D516489473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4 low_strong</c:v>
                </c:pt>
              </c:strCache>
            </c:strRef>
          </c:tx>
          <c:spPr>
            <a:solidFill>
              <a:srgbClr val="943735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Лист1!$A$2:$A$36</c:f>
              <c:strCache>
                <c:ptCount val="35"/>
                <c:pt idx="0">
                  <c:v>2030</c:v>
                </c:pt>
                <c:pt idx="1">
                  <c:v>2035</c:v>
                </c:pt>
                <c:pt idx="2">
                  <c:v>2040</c:v>
                </c:pt>
                <c:pt idx="3">
                  <c:v>2045</c:v>
                </c:pt>
                <c:pt idx="4">
                  <c:v>2050</c:v>
                </c:pt>
                <c:pt idx="5">
                  <c:v>2030</c:v>
                </c:pt>
                <c:pt idx="6">
                  <c:v>2035</c:v>
                </c:pt>
                <c:pt idx="7">
                  <c:v>2040</c:v>
                </c:pt>
                <c:pt idx="8">
                  <c:v>2045</c:v>
                </c:pt>
                <c:pt idx="9">
                  <c:v>2050</c:v>
                </c:pt>
                <c:pt idx="10">
                  <c:v>2030</c:v>
                </c:pt>
                <c:pt idx="11">
                  <c:v>2035</c:v>
                </c:pt>
                <c:pt idx="12">
                  <c:v>2040</c:v>
                </c:pt>
                <c:pt idx="13">
                  <c:v>2045</c:v>
                </c:pt>
                <c:pt idx="14">
                  <c:v>2050</c:v>
                </c:pt>
                <c:pt idx="15">
                  <c:v>2030</c:v>
                </c:pt>
                <c:pt idx="16">
                  <c:v>2035</c:v>
                </c:pt>
                <c:pt idx="17">
                  <c:v>2040</c:v>
                </c:pt>
                <c:pt idx="18">
                  <c:v>2045</c:v>
                </c:pt>
                <c:pt idx="19">
                  <c:v>2050</c:v>
                </c:pt>
                <c:pt idx="20">
                  <c:v>2030</c:v>
                </c:pt>
                <c:pt idx="21">
                  <c:v>2035</c:v>
                </c:pt>
                <c:pt idx="22">
                  <c:v>2040</c:v>
                </c:pt>
                <c:pt idx="23">
                  <c:v>2045</c:v>
                </c:pt>
                <c:pt idx="24">
                  <c:v>2050</c:v>
                </c:pt>
                <c:pt idx="25">
                  <c:v>2030</c:v>
                </c:pt>
                <c:pt idx="26">
                  <c:v>2035</c:v>
                </c:pt>
                <c:pt idx="27">
                  <c:v>2040</c:v>
                </c:pt>
                <c:pt idx="28">
                  <c:v>2045</c:v>
                </c:pt>
                <c:pt idx="29">
                  <c:v>2050</c:v>
                </c:pt>
                <c:pt idx="30">
                  <c:v>2030</c:v>
                </c:pt>
                <c:pt idx="31">
                  <c:v>2035</c:v>
                </c:pt>
                <c:pt idx="32">
                  <c:v>2040</c:v>
                </c:pt>
                <c:pt idx="33">
                  <c:v>2045</c:v>
                </c:pt>
                <c:pt idx="34">
                  <c:v>2050</c:v>
                </c:pt>
              </c:strCache>
            </c:strRef>
          </c:cat>
          <c:val>
            <c:numRef>
              <c:f>Лист1!$E$2:$E$36</c:f>
              <c:numCache>
                <c:formatCode>General</c:formatCode>
                <c:ptCount val="35"/>
                <c:pt idx="15" formatCode="0.0">
                  <c:v>18.969673</c:v>
                </c:pt>
                <c:pt idx="16" formatCode="0.0">
                  <c:v>18.034486000000001</c:v>
                </c:pt>
                <c:pt idx="17" formatCode="0.0">
                  <c:v>17.105919</c:v>
                </c:pt>
                <c:pt idx="18" formatCode="0.0">
                  <c:v>16.200727000000001</c:v>
                </c:pt>
                <c:pt idx="19" formatCode="0.0">
                  <c:v>15.245298999999999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D305-494D-8D61-58D51648947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512169552"/>
        <c:axId val="512169912"/>
      </c:barChart>
      <c:barChart>
        <c:barDir val="col"/>
        <c:grouping val="clustered"/>
        <c:varyColors val="0"/>
        <c:ser>
          <c:idx val="4"/>
          <c:order val="4"/>
          <c:tx>
            <c:strRef>
              <c:f>Лист1!$F$1</c:f>
              <c:strCache>
                <c:ptCount val="1"/>
                <c:pt idx="0">
                  <c:v>5 high_weak</c:v>
                </c:pt>
              </c:strCache>
            </c:strRef>
          </c:tx>
          <c:spPr>
            <a:solidFill>
              <a:srgbClr val="E8F4EC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Лист1!$A$2:$A$36</c:f>
              <c:strCache>
                <c:ptCount val="35"/>
                <c:pt idx="0">
                  <c:v>2030</c:v>
                </c:pt>
                <c:pt idx="1">
                  <c:v>2035</c:v>
                </c:pt>
                <c:pt idx="2">
                  <c:v>2040</c:v>
                </c:pt>
                <c:pt idx="3">
                  <c:v>2045</c:v>
                </c:pt>
                <c:pt idx="4">
                  <c:v>2050</c:v>
                </c:pt>
                <c:pt idx="5">
                  <c:v>2030</c:v>
                </c:pt>
                <c:pt idx="6">
                  <c:v>2035</c:v>
                </c:pt>
                <c:pt idx="7">
                  <c:v>2040</c:v>
                </c:pt>
                <c:pt idx="8">
                  <c:v>2045</c:v>
                </c:pt>
                <c:pt idx="9">
                  <c:v>2050</c:v>
                </c:pt>
                <c:pt idx="10">
                  <c:v>2030</c:v>
                </c:pt>
                <c:pt idx="11">
                  <c:v>2035</c:v>
                </c:pt>
                <c:pt idx="12">
                  <c:v>2040</c:v>
                </c:pt>
                <c:pt idx="13">
                  <c:v>2045</c:v>
                </c:pt>
                <c:pt idx="14">
                  <c:v>2050</c:v>
                </c:pt>
                <c:pt idx="15">
                  <c:v>2030</c:v>
                </c:pt>
                <c:pt idx="16">
                  <c:v>2035</c:v>
                </c:pt>
                <c:pt idx="17">
                  <c:v>2040</c:v>
                </c:pt>
                <c:pt idx="18">
                  <c:v>2045</c:v>
                </c:pt>
                <c:pt idx="19">
                  <c:v>2050</c:v>
                </c:pt>
                <c:pt idx="20">
                  <c:v>2030</c:v>
                </c:pt>
                <c:pt idx="21">
                  <c:v>2035</c:v>
                </c:pt>
                <c:pt idx="22">
                  <c:v>2040</c:v>
                </c:pt>
                <c:pt idx="23">
                  <c:v>2045</c:v>
                </c:pt>
                <c:pt idx="24">
                  <c:v>2050</c:v>
                </c:pt>
                <c:pt idx="25">
                  <c:v>2030</c:v>
                </c:pt>
                <c:pt idx="26">
                  <c:v>2035</c:v>
                </c:pt>
                <c:pt idx="27">
                  <c:v>2040</c:v>
                </c:pt>
                <c:pt idx="28">
                  <c:v>2045</c:v>
                </c:pt>
                <c:pt idx="29">
                  <c:v>2050</c:v>
                </c:pt>
                <c:pt idx="30">
                  <c:v>2030</c:v>
                </c:pt>
                <c:pt idx="31">
                  <c:v>2035</c:v>
                </c:pt>
                <c:pt idx="32">
                  <c:v>2040</c:v>
                </c:pt>
                <c:pt idx="33">
                  <c:v>2045</c:v>
                </c:pt>
                <c:pt idx="34">
                  <c:v>2050</c:v>
                </c:pt>
              </c:strCache>
            </c:strRef>
          </c:cat>
          <c:val>
            <c:numRef>
              <c:f>Лист1!$F$2:$F$36</c:f>
              <c:numCache>
                <c:formatCode>General</c:formatCode>
                <c:ptCount val="35"/>
                <c:pt idx="20" formatCode="0.0">
                  <c:v>22.550001999999999</c:v>
                </c:pt>
                <c:pt idx="21" formatCode="0.0">
                  <c:v>24.625413000000002</c:v>
                </c:pt>
                <c:pt idx="22" formatCode="0.0">
                  <c:v>26.902611</c:v>
                </c:pt>
                <c:pt idx="23" formatCode="0.0">
                  <c:v>29.37763</c:v>
                </c:pt>
                <c:pt idx="24" formatCode="0.0">
                  <c:v>31.968708000000003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1E2-4AEC-82CC-9D1601D6067B}"/>
            </c:ext>
          </c:extLst>
        </c:ser>
        <c:ser>
          <c:idx val="5"/>
          <c:order val="5"/>
          <c:tx>
            <c:strRef>
              <c:f>Лист1!$G$1</c:f>
              <c:strCache>
                <c:ptCount val="1"/>
                <c:pt idx="0">
                  <c:v>6 high_medium</c:v>
                </c:pt>
              </c:strCache>
            </c:strRef>
          </c:tx>
          <c:spPr>
            <a:solidFill>
              <a:srgbClr val="D2E8D9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Лист1!$A$2:$A$36</c:f>
              <c:strCache>
                <c:ptCount val="35"/>
                <c:pt idx="0">
                  <c:v>2030</c:v>
                </c:pt>
                <c:pt idx="1">
                  <c:v>2035</c:v>
                </c:pt>
                <c:pt idx="2">
                  <c:v>2040</c:v>
                </c:pt>
                <c:pt idx="3">
                  <c:v>2045</c:v>
                </c:pt>
                <c:pt idx="4">
                  <c:v>2050</c:v>
                </c:pt>
                <c:pt idx="5">
                  <c:v>2030</c:v>
                </c:pt>
                <c:pt idx="6">
                  <c:v>2035</c:v>
                </c:pt>
                <c:pt idx="7">
                  <c:v>2040</c:v>
                </c:pt>
                <c:pt idx="8">
                  <c:v>2045</c:v>
                </c:pt>
                <c:pt idx="9">
                  <c:v>2050</c:v>
                </c:pt>
                <c:pt idx="10">
                  <c:v>2030</c:v>
                </c:pt>
                <c:pt idx="11">
                  <c:v>2035</c:v>
                </c:pt>
                <c:pt idx="12">
                  <c:v>2040</c:v>
                </c:pt>
                <c:pt idx="13">
                  <c:v>2045</c:v>
                </c:pt>
                <c:pt idx="14">
                  <c:v>2050</c:v>
                </c:pt>
                <c:pt idx="15">
                  <c:v>2030</c:v>
                </c:pt>
                <c:pt idx="16">
                  <c:v>2035</c:v>
                </c:pt>
                <c:pt idx="17">
                  <c:v>2040</c:v>
                </c:pt>
                <c:pt idx="18">
                  <c:v>2045</c:v>
                </c:pt>
                <c:pt idx="19">
                  <c:v>2050</c:v>
                </c:pt>
                <c:pt idx="20">
                  <c:v>2030</c:v>
                </c:pt>
                <c:pt idx="21">
                  <c:v>2035</c:v>
                </c:pt>
                <c:pt idx="22">
                  <c:v>2040</c:v>
                </c:pt>
                <c:pt idx="23">
                  <c:v>2045</c:v>
                </c:pt>
                <c:pt idx="24">
                  <c:v>2050</c:v>
                </c:pt>
                <c:pt idx="25">
                  <c:v>2030</c:v>
                </c:pt>
                <c:pt idx="26">
                  <c:v>2035</c:v>
                </c:pt>
                <c:pt idx="27">
                  <c:v>2040</c:v>
                </c:pt>
                <c:pt idx="28">
                  <c:v>2045</c:v>
                </c:pt>
                <c:pt idx="29">
                  <c:v>2050</c:v>
                </c:pt>
                <c:pt idx="30">
                  <c:v>2030</c:v>
                </c:pt>
                <c:pt idx="31">
                  <c:v>2035</c:v>
                </c:pt>
                <c:pt idx="32">
                  <c:v>2040</c:v>
                </c:pt>
                <c:pt idx="33">
                  <c:v>2045</c:v>
                </c:pt>
                <c:pt idx="34">
                  <c:v>2050</c:v>
                </c:pt>
              </c:strCache>
            </c:strRef>
          </c:cat>
          <c:val>
            <c:numRef>
              <c:f>Лист1!$G$2:$G$36</c:f>
              <c:numCache>
                <c:formatCode>General</c:formatCode>
                <c:ptCount val="35"/>
                <c:pt idx="25" formatCode="0.0">
                  <c:v>23.465876999999999</c:v>
                </c:pt>
                <c:pt idx="26" formatCode="0.0">
                  <c:v>26.335723000000002</c:v>
                </c:pt>
                <c:pt idx="27" formatCode="0.0">
                  <c:v>29.477992</c:v>
                </c:pt>
                <c:pt idx="28" formatCode="0.0">
                  <c:v>32.888113999999995</c:v>
                </c:pt>
                <c:pt idx="29" formatCode="0.0">
                  <c:v>36.514651000000001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198-4452-9055-960C24D5FC59}"/>
            </c:ext>
          </c:extLst>
        </c:ser>
        <c:ser>
          <c:idx val="6"/>
          <c:order val="6"/>
          <c:tx>
            <c:strRef>
              <c:f>Лист1!$H$1</c:f>
              <c:strCache>
                <c:ptCount val="1"/>
                <c:pt idx="0">
                  <c:v>7 high_strong</c:v>
                </c:pt>
              </c:strCache>
            </c:strRef>
          </c:tx>
          <c:spPr>
            <a:solidFill>
              <a:srgbClr val="56A97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Лист1!$A$2:$A$36</c:f>
              <c:strCache>
                <c:ptCount val="35"/>
                <c:pt idx="0">
                  <c:v>2030</c:v>
                </c:pt>
                <c:pt idx="1">
                  <c:v>2035</c:v>
                </c:pt>
                <c:pt idx="2">
                  <c:v>2040</c:v>
                </c:pt>
                <c:pt idx="3">
                  <c:v>2045</c:v>
                </c:pt>
                <c:pt idx="4">
                  <c:v>2050</c:v>
                </c:pt>
                <c:pt idx="5">
                  <c:v>2030</c:v>
                </c:pt>
                <c:pt idx="6">
                  <c:v>2035</c:v>
                </c:pt>
                <c:pt idx="7">
                  <c:v>2040</c:v>
                </c:pt>
                <c:pt idx="8">
                  <c:v>2045</c:v>
                </c:pt>
                <c:pt idx="9">
                  <c:v>2050</c:v>
                </c:pt>
                <c:pt idx="10">
                  <c:v>2030</c:v>
                </c:pt>
                <c:pt idx="11">
                  <c:v>2035</c:v>
                </c:pt>
                <c:pt idx="12">
                  <c:v>2040</c:v>
                </c:pt>
                <c:pt idx="13">
                  <c:v>2045</c:v>
                </c:pt>
                <c:pt idx="14">
                  <c:v>2050</c:v>
                </c:pt>
                <c:pt idx="15">
                  <c:v>2030</c:v>
                </c:pt>
                <c:pt idx="16">
                  <c:v>2035</c:v>
                </c:pt>
                <c:pt idx="17">
                  <c:v>2040</c:v>
                </c:pt>
                <c:pt idx="18">
                  <c:v>2045</c:v>
                </c:pt>
                <c:pt idx="19">
                  <c:v>2050</c:v>
                </c:pt>
                <c:pt idx="20">
                  <c:v>2030</c:v>
                </c:pt>
                <c:pt idx="21">
                  <c:v>2035</c:v>
                </c:pt>
                <c:pt idx="22">
                  <c:v>2040</c:v>
                </c:pt>
                <c:pt idx="23">
                  <c:v>2045</c:v>
                </c:pt>
                <c:pt idx="24">
                  <c:v>2050</c:v>
                </c:pt>
                <c:pt idx="25">
                  <c:v>2030</c:v>
                </c:pt>
                <c:pt idx="26">
                  <c:v>2035</c:v>
                </c:pt>
                <c:pt idx="27">
                  <c:v>2040</c:v>
                </c:pt>
                <c:pt idx="28">
                  <c:v>2045</c:v>
                </c:pt>
                <c:pt idx="29">
                  <c:v>2050</c:v>
                </c:pt>
                <c:pt idx="30">
                  <c:v>2030</c:v>
                </c:pt>
                <c:pt idx="31">
                  <c:v>2035</c:v>
                </c:pt>
                <c:pt idx="32">
                  <c:v>2040</c:v>
                </c:pt>
                <c:pt idx="33">
                  <c:v>2045</c:v>
                </c:pt>
                <c:pt idx="34">
                  <c:v>2050</c:v>
                </c:pt>
              </c:strCache>
            </c:strRef>
          </c:cat>
          <c:val>
            <c:numRef>
              <c:f>Лист1!$H$2:$H$36</c:f>
              <c:numCache>
                <c:formatCode>General</c:formatCode>
                <c:ptCount val="35"/>
                <c:pt idx="30" formatCode="0.0">
                  <c:v>24.390018000000001</c:v>
                </c:pt>
                <c:pt idx="31" formatCode="0.0">
                  <c:v>28.071176000000001</c:v>
                </c:pt>
                <c:pt idx="32" formatCode="0.0">
                  <c:v>32.103434</c:v>
                </c:pt>
                <c:pt idx="33" formatCode="0.0">
                  <c:v>36.483166999999995</c:v>
                </c:pt>
                <c:pt idx="34" formatCode="0.0">
                  <c:v>41.192702000000004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198-4452-9055-960C24D5FC5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overlap val="100"/>
        <c:axId val="248905272"/>
        <c:axId val="518053848"/>
      </c:bar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1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 Narrow" panose="020B0606020202030204" pitchFamily="34" charset="0"/>
                <a:ea typeface="+mn-ea"/>
                <a:cs typeface="+mn-cs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  <c:max val="45"/>
        </c:scaling>
        <c:delete val="1"/>
        <c:axPos val="r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numFmt formatCode="0" sourceLinked="0"/>
        <c:majorTickMark val="none"/>
        <c:minorTickMark val="none"/>
        <c:tickLblPos val="nextTo"/>
        <c:crossAx val="512169552"/>
        <c:crosses val="max"/>
        <c:crossBetween val="between"/>
      </c:valAx>
      <c:valAx>
        <c:axId val="518053848"/>
        <c:scaling>
          <c:orientation val="minMax"/>
          <c:max val="45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248905272"/>
        <c:crosses val="autoZero"/>
        <c:crossBetween val="between"/>
      </c:valAx>
      <c:catAx>
        <c:axId val="24890527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518053848"/>
        <c:crosses val="autoZero"/>
        <c:auto val="1"/>
        <c:lblAlgn val="ctr"/>
        <c:lblOffset val="100"/>
        <c:noMultiLvlLbl val="0"/>
      </c:catAx>
      <c:spPr>
        <a:noFill/>
        <a:ln w="25400"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b="1"/>
      </a:pPr>
      <a:endParaRPr lang="ru-RU"/>
    </a:p>
  </c:txPr>
  <c:externalData r:id="rId3">
    <c:autoUpdate val="0"/>
  </c:externalData>
  <c:userShapes r:id="rId4"/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dPt>
            <c:idx val="0"/>
            <c:bubble3D val="0"/>
            <c:spPr>
              <a:solidFill>
                <a:srgbClr val="00206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CED5-4E5E-8112-F8E5F8CC7E1D}"/>
              </c:ext>
            </c:extLst>
          </c:dPt>
          <c:dPt>
            <c:idx val="1"/>
            <c:bubble3D val="0"/>
            <c:spPr>
              <a:solidFill>
                <a:srgbClr val="007F76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CED5-4E5E-8112-F8E5F8CC7E1D}"/>
              </c:ext>
            </c:extLst>
          </c:dPt>
          <c:dPt>
            <c:idx val="2"/>
            <c:bubble3D val="0"/>
            <c:spPr>
              <a:solidFill>
                <a:srgbClr val="4BACC6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CED5-4E5E-8112-F8E5F8CC7E1D}"/>
              </c:ext>
            </c:extLst>
          </c:dPt>
          <c:dPt>
            <c:idx val="3"/>
            <c:bubble3D val="0"/>
            <c:spPr>
              <a:solidFill>
                <a:srgbClr val="8EC6A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CED5-4E5E-8112-F8E5F8CC7E1D}"/>
              </c:ext>
            </c:extLst>
          </c:dPt>
          <c:dPt>
            <c:idx val="4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CED5-4E5E-8112-F8E5F8CC7E1D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Лист1!$A$2:$A$6</c:f>
              <c:strCache>
                <c:ptCount val="5"/>
                <c:pt idx="0">
                  <c:v>мега</c:v>
                </c:pt>
                <c:pt idx="1">
                  <c:v>юг</c:v>
                </c:pt>
                <c:pt idx="2">
                  <c:v>запад</c:v>
                </c:pt>
                <c:pt idx="3">
                  <c:v>центр и восток</c:v>
                </c:pt>
                <c:pt idx="4">
                  <c:v>север</c:v>
                </c:pt>
              </c:strCache>
            </c:strRef>
          </c:cat>
          <c:val>
            <c:numRef>
              <c:f>Лист1!$B$2:$B$6</c:f>
              <c:numCache>
                <c:formatCode>0%</c:formatCode>
                <c:ptCount val="5"/>
                <c:pt idx="0">
                  <c:v>0.35943561998323165</c:v>
                </c:pt>
                <c:pt idx="1">
                  <c:v>0.3025965925805813</c:v>
                </c:pt>
                <c:pt idx="2">
                  <c:v>0.16276759575677766</c:v>
                </c:pt>
                <c:pt idx="3">
                  <c:v>0.11025398465330798</c:v>
                </c:pt>
                <c:pt idx="4">
                  <c:v>6.4946207026101363E-2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CED5-4E5E-8112-F8E5F8CC7E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младше </c:v>
                </c:pt>
              </c:strCache>
            </c:strRef>
          </c:tx>
          <c:spPr>
            <a:solidFill>
              <a:srgbClr val="007E75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DF99-42BB-8237-712C7905673D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Лист1!$B$2:$B$28</c:f>
              <c:numCache>
                <c:formatCode>#,##0.00</c:formatCode>
                <c:ptCount val="27"/>
                <c:pt idx="0">
                  <c:v>6043.7214999999997</c:v>
                </c:pt>
                <c:pt idx="1">
                  <c:v>6057.9</c:v>
                </c:pt>
                <c:pt idx="2">
                  <c:v>6066.9584999999997</c:v>
                </c:pt>
                <c:pt idx="3">
                  <c:v>6071.1345000000001</c:v>
                </c:pt>
                <c:pt idx="4">
                  <c:v>6072.5929999999998</c:v>
                </c:pt>
                <c:pt idx="5">
                  <c:v>6071.3980000000001</c:v>
                </c:pt>
                <c:pt idx="6">
                  <c:v>6069.9629999999997</c:v>
                </c:pt>
                <c:pt idx="7">
                  <c:v>6073.6724999999997</c:v>
                </c:pt>
                <c:pt idx="8">
                  <c:v>6088.0375000000004</c:v>
                </c:pt>
                <c:pt idx="9">
                  <c:v>6114.9565000000002</c:v>
                </c:pt>
                <c:pt idx="10">
                  <c:v>6150.12</c:v>
                </c:pt>
                <c:pt idx="11">
                  <c:v>6186.08</c:v>
                </c:pt>
                <c:pt idx="12">
                  <c:v>6215.3850000000002</c:v>
                </c:pt>
                <c:pt idx="13">
                  <c:v>6250.7924999999996</c:v>
                </c:pt>
                <c:pt idx="14">
                  <c:v>6317.4285</c:v>
                </c:pt>
                <c:pt idx="15">
                  <c:v>6415.3254999999999</c:v>
                </c:pt>
                <c:pt idx="16">
                  <c:v>6530.7645000000002</c:v>
                </c:pt>
                <c:pt idx="17">
                  <c:v>6658.1270000000004</c:v>
                </c:pt>
                <c:pt idx="18">
                  <c:v>6795.1729999999998</c:v>
                </c:pt>
                <c:pt idx="19">
                  <c:v>6939.1120000000001</c:v>
                </c:pt>
                <c:pt idx="20">
                  <c:v>7086.9444999999996</c:v>
                </c:pt>
                <c:pt idx="21">
                  <c:v>7235.3149999999996</c:v>
                </c:pt>
                <c:pt idx="22">
                  <c:v>7381.134</c:v>
                </c:pt>
                <c:pt idx="23">
                  <c:v>7521.9115000000002</c:v>
                </c:pt>
                <c:pt idx="24">
                  <c:v>7655.8440000000001</c:v>
                </c:pt>
                <c:pt idx="25">
                  <c:v>7781.5990000000002</c:v>
                </c:pt>
                <c:pt idx="26">
                  <c:v>7898.4840000000004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AF0-4F6A-B8EC-B381CE52075B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в </c:v>
                </c:pt>
              </c:strCache>
            </c:strRef>
          </c:tx>
          <c:spPr>
            <a:solidFill>
              <a:srgbClr val="2868A3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DF99-42BB-8237-712C7905673D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Лист1!$C$2:$C$28</c:f>
              <c:numCache>
                <c:formatCode>#,##0.00</c:formatCode>
                <c:ptCount val="27"/>
                <c:pt idx="0">
                  <c:v>11805.1955</c:v>
                </c:pt>
                <c:pt idx="1">
                  <c:v>11940.5605</c:v>
                </c:pt>
                <c:pt idx="2">
                  <c:v>12082.512500000001</c:v>
                </c:pt>
                <c:pt idx="3">
                  <c:v>12231.940500000001</c:v>
                </c:pt>
                <c:pt idx="4">
                  <c:v>12439.858</c:v>
                </c:pt>
                <c:pt idx="5">
                  <c:v>12656.1675</c:v>
                </c:pt>
                <c:pt idx="6">
                  <c:v>12879.1155</c:v>
                </c:pt>
                <c:pt idx="7">
                  <c:v>13104.1535</c:v>
                </c:pt>
                <c:pt idx="8">
                  <c:v>13276.57</c:v>
                </c:pt>
                <c:pt idx="9">
                  <c:v>13443.753000000001</c:v>
                </c:pt>
                <c:pt idx="10">
                  <c:v>13608.1405</c:v>
                </c:pt>
                <c:pt idx="11">
                  <c:v>13777.803</c:v>
                </c:pt>
                <c:pt idx="12">
                  <c:v>13963.2865</c:v>
                </c:pt>
                <c:pt idx="13">
                  <c:v>14151.147000000001</c:v>
                </c:pt>
                <c:pt idx="14">
                  <c:v>14314.666499999999</c:v>
                </c:pt>
                <c:pt idx="15">
                  <c:v>14453.665999999999</c:v>
                </c:pt>
                <c:pt idx="16">
                  <c:v>14581.937</c:v>
                </c:pt>
                <c:pt idx="17">
                  <c:v>14705.77</c:v>
                </c:pt>
                <c:pt idx="18">
                  <c:v>14827.146500000001</c:v>
                </c:pt>
                <c:pt idx="19">
                  <c:v>14948.905500000001</c:v>
                </c:pt>
                <c:pt idx="20">
                  <c:v>15072.688</c:v>
                </c:pt>
                <c:pt idx="21">
                  <c:v>15196.9645</c:v>
                </c:pt>
                <c:pt idx="22">
                  <c:v>15321.529</c:v>
                </c:pt>
                <c:pt idx="23">
                  <c:v>15445.937</c:v>
                </c:pt>
                <c:pt idx="24">
                  <c:v>15568.973</c:v>
                </c:pt>
                <c:pt idx="25">
                  <c:v>15691.718000000001</c:v>
                </c:pt>
                <c:pt idx="26">
                  <c:v>15814.947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AF0-4F6A-B8EC-B381CE52075B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старше</c:v>
                </c:pt>
              </c:strCache>
            </c:strRef>
          </c:tx>
          <c:spPr>
            <a:solidFill>
              <a:srgbClr val="8EC6A1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DF99-42BB-8237-712C7905673D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Лист1!$D$2:$D$28</c:f>
              <c:numCache>
                <c:formatCode>#,##0.00</c:formatCode>
                <c:ptCount val="27"/>
                <c:pt idx="0">
                  <c:v>2312.7759999999998</c:v>
                </c:pt>
                <c:pt idx="1">
                  <c:v>2415.5664999999999</c:v>
                </c:pt>
                <c:pt idx="2">
                  <c:v>2513.096</c:v>
                </c:pt>
                <c:pt idx="3">
                  <c:v>2604.8229999999999</c:v>
                </c:pt>
                <c:pt idx="4">
                  <c:v>2639.431</c:v>
                </c:pt>
                <c:pt idx="5">
                  <c:v>2668.5844999999999</c:v>
                </c:pt>
                <c:pt idx="6">
                  <c:v>2693.5315000000001</c:v>
                </c:pt>
                <c:pt idx="7">
                  <c:v>2714.52</c:v>
                </c:pt>
                <c:pt idx="8">
                  <c:v>2781.7714999999998</c:v>
                </c:pt>
                <c:pt idx="9">
                  <c:v>2846.7285000000002</c:v>
                </c:pt>
                <c:pt idx="10">
                  <c:v>2911.6224999999999</c:v>
                </c:pt>
                <c:pt idx="11">
                  <c:v>2976.2159999999999</c:v>
                </c:pt>
                <c:pt idx="12">
                  <c:v>3037.3874999999998</c:v>
                </c:pt>
                <c:pt idx="13">
                  <c:v>3095.9095000000002</c:v>
                </c:pt>
                <c:pt idx="14">
                  <c:v>3153.143</c:v>
                </c:pt>
                <c:pt idx="15">
                  <c:v>3209.4135000000001</c:v>
                </c:pt>
                <c:pt idx="16">
                  <c:v>3264.7874999999999</c:v>
                </c:pt>
                <c:pt idx="17">
                  <c:v>3318.5810000000001</c:v>
                </c:pt>
                <c:pt idx="18">
                  <c:v>3370.7305000000001</c:v>
                </c:pt>
                <c:pt idx="19">
                  <c:v>3420.6354999999999</c:v>
                </c:pt>
                <c:pt idx="20">
                  <c:v>3468.7995000000001</c:v>
                </c:pt>
                <c:pt idx="21">
                  <c:v>3518.4575</c:v>
                </c:pt>
                <c:pt idx="22">
                  <c:v>3571.0520000000001</c:v>
                </c:pt>
                <c:pt idx="23">
                  <c:v>3628.1585</c:v>
                </c:pt>
                <c:pt idx="24">
                  <c:v>3692.0230000000001</c:v>
                </c:pt>
                <c:pt idx="25">
                  <c:v>3762.9479999999999</c:v>
                </c:pt>
                <c:pt idx="26">
                  <c:v>3840.9110000000001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FAF0-4F6A-B8EC-B381CE52075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"/>
        <c:overlap val="100"/>
        <c:axId val="512169552"/>
        <c:axId val="512169912"/>
      </c:bar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1100" dirty="0" err="1"/>
                  <a:t>Мың</a:t>
                </a:r>
                <a:r>
                  <a:rPr lang="ru-RU" sz="1100" dirty="0"/>
                  <a:t> адам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5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8.6299867690524376E-2"/>
          <c:y val="3.2958809273953053E-2"/>
          <c:w val="0.80799780059917248"/>
          <c:h val="0.8713105951365348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младше </c:v>
                </c:pt>
              </c:strCache>
            </c:strRef>
          </c:tx>
          <c:spPr>
            <a:ln w="28575" cap="rnd">
              <a:solidFill>
                <a:srgbClr val="007F76"/>
              </a:solidFill>
              <a:round/>
            </a:ln>
            <a:effectLst/>
          </c:spPr>
          <c:marker>
            <c:symbol val="none"/>
          </c:marker>
          <c:dPt>
            <c:idx val="26"/>
            <c:marker>
              <c:symbol val="circle"/>
              <c:size val="10"/>
              <c:spPr>
                <a:solidFill>
                  <a:srgbClr val="007E75"/>
                </a:solidFill>
                <a:ln w="9525">
                  <a:solidFill>
                    <a:srgbClr val="007F76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9397-4AD9-BF40-C54DFE8A92E7}"/>
              </c:ext>
            </c:extLst>
          </c:dPt>
          <c:dLbls>
            <c:dLbl>
              <c:idx val="0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FAF0-4F6A-B8EC-B381CE52075B}"/>
                </c:ext>
              </c:extLst>
            </c:dLbl>
            <c:dLbl>
              <c:idx val="26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9397-4AD9-BF40-C54DFE8A92E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rgbClr val="007F76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t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6">
                  <c:v>2030</c:v>
                </c:pt>
                <c:pt idx="16">
                  <c:v>2040</c:v>
                </c:pt>
                <c:pt idx="26">
                  <c:v>2050</c:v>
                </c:pt>
              </c:strCache>
            </c:strRef>
          </c:cat>
          <c:val>
            <c:numRef>
              <c:f>Лист1!$B$2:$B$28</c:f>
              <c:numCache>
                <c:formatCode>0%</c:formatCode>
                <c:ptCount val="27"/>
                <c:pt idx="0">
                  <c:v>0.29976259930155669</c:v>
                </c:pt>
                <c:pt idx="1">
                  <c:v>0.29675183637211799</c:v>
                </c:pt>
                <c:pt idx="2">
                  <c:v>0.29362075389761588</c:v>
                </c:pt>
                <c:pt idx="3">
                  <c:v>0.29037517305661237</c:v>
                </c:pt>
                <c:pt idx="4">
                  <c:v>0.2870946897302093</c:v>
                </c:pt>
                <c:pt idx="5">
                  <c:v>0.28376123741888143</c:v>
                </c:pt>
                <c:pt idx="6">
                  <c:v>0.28046353928662021</c:v>
                </c:pt>
                <c:pt idx="7">
                  <c:v>0.27743360624758989</c:v>
                </c:pt>
                <c:pt idx="8">
                  <c:v>0.2748999057588602</c:v>
                </c:pt>
                <c:pt idx="9">
                  <c:v>0.27292287256334824</c:v>
                </c:pt>
                <c:pt idx="10">
                  <c:v>0.27129032822974869</c:v>
                </c:pt>
                <c:pt idx="11">
                  <c:v>0.26966230616528725</c:v>
                </c:pt>
                <c:pt idx="12">
                  <c:v>0.26771921108574026</c:v>
                </c:pt>
                <c:pt idx="13">
                  <c:v>0.26601551912262261</c:v>
                </c:pt>
                <c:pt idx="14">
                  <c:v>0.26560291303370603</c:v>
                </c:pt>
                <c:pt idx="15">
                  <c:v>0.26643481991435897</c:v>
                </c:pt>
                <c:pt idx="16">
                  <c:v>0.26790144382795128</c:v>
                </c:pt>
                <c:pt idx="17">
                  <c:v>0.26975115707588193</c:v>
                </c:pt>
                <c:pt idx="18">
                  <c:v>0.27188250333592734</c:v>
                </c:pt>
                <c:pt idx="19">
                  <c:v>0.27417942788183947</c:v>
                </c:pt>
                <c:pt idx="20">
                  <c:v>0.27652665211824118</c:v>
                </c:pt>
                <c:pt idx="21">
                  <c:v>0.27880961531073278</c:v>
                </c:pt>
                <c:pt idx="22">
                  <c:v>0.28093225491712914</c:v>
                </c:pt>
                <c:pt idx="23">
                  <c:v>0.28282108287909535</c:v>
                </c:pt>
                <c:pt idx="24">
                  <c:v>0.2844258092703304</c:v>
                </c:pt>
                <c:pt idx="25">
                  <c:v>0.28570727300531107</c:v>
                </c:pt>
                <c:pt idx="26">
                  <c:v>0.28665115646746347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FAF0-4F6A-B8EC-B381CE52075B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в </c:v>
                </c:pt>
              </c:strCache>
            </c:strRef>
          </c:tx>
          <c:spPr>
            <a:ln w="28575" cap="rnd">
              <a:solidFill>
                <a:srgbClr val="2868A3"/>
              </a:solidFill>
              <a:round/>
            </a:ln>
            <a:effectLst/>
          </c:spPr>
          <c:marker>
            <c:symbol val="none"/>
          </c:marker>
          <c:dPt>
            <c:idx val="26"/>
            <c:marker>
              <c:symbol val="circle"/>
              <c:size val="10"/>
              <c:spPr>
                <a:solidFill>
                  <a:srgbClr val="2868A3"/>
                </a:solidFill>
                <a:ln w="9525">
                  <a:solidFill>
                    <a:srgbClr val="2868A3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1-9397-4AD9-BF40-C54DFE8A92E7}"/>
              </c:ext>
            </c:extLst>
          </c:dPt>
          <c:dLbls>
            <c:dLbl>
              <c:idx val="0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FAF0-4F6A-B8EC-B381CE52075B}"/>
                </c:ext>
              </c:extLst>
            </c:dLbl>
            <c:dLbl>
              <c:idx val="26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9397-4AD9-BF40-C54DFE8A92E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rgbClr val="2868A3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t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6">
                  <c:v>2030</c:v>
                </c:pt>
                <c:pt idx="16">
                  <c:v>2040</c:v>
                </c:pt>
                <c:pt idx="26">
                  <c:v>2050</c:v>
                </c:pt>
              </c:strCache>
            </c:strRef>
          </c:cat>
          <c:val>
            <c:numRef>
              <c:f>Лист1!$C$2:$C$28</c:f>
              <c:numCache>
                <c:formatCode>0%</c:formatCode>
                <c:ptCount val="27"/>
                <c:pt idx="0">
                  <c:v>0.58552600220626316</c:v>
                </c:pt>
                <c:pt idx="1">
                  <c:v>0.58491940370216999</c:v>
                </c:pt>
                <c:pt idx="2">
                  <c:v>0.58475369977021729</c:v>
                </c:pt>
                <c:pt idx="3">
                  <c:v>0.58503922775976813</c:v>
                </c:pt>
                <c:pt idx="4">
                  <c:v>0.5881206220798697</c:v>
                </c:pt>
                <c:pt idx="5">
                  <c:v>0.59151611388030079</c:v>
                </c:pt>
                <c:pt idx="6">
                  <c:v>0.59508143888375753</c:v>
                </c:pt>
                <c:pt idx="7">
                  <c:v>0.5985723731938094</c:v>
                </c:pt>
                <c:pt idx="8">
                  <c:v>0.59949168213909831</c:v>
                </c:pt>
                <c:pt idx="9">
                  <c:v>0.6000218786171464</c:v>
                </c:pt>
                <c:pt idx="10">
                  <c:v>0.60027396259610155</c:v>
                </c:pt>
                <c:pt idx="11">
                  <c:v>0.60059910813811213</c:v>
                </c:pt>
                <c:pt idx="12">
                  <c:v>0.60144947512409408</c:v>
                </c:pt>
                <c:pt idx="13">
                  <c:v>0.60223159149588545</c:v>
                </c:pt>
                <c:pt idx="14">
                  <c:v>0.60182986186642318</c:v>
                </c:pt>
                <c:pt idx="15">
                  <c:v>0.6002750597475206</c:v>
                </c:pt>
                <c:pt idx="16">
                  <c:v>0.5981722317667747</c:v>
                </c:pt>
                <c:pt idx="17">
                  <c:v>0.59579795837354732</c:v>
                </c:pt>
                <c:pt idx="18">
                  <c:v>0.59325078371787354</c:v>
                </c:pt>
                <c:pt idx="19">
                  <c:v>0.59066381367668996</c:v>
                </c:pt>
                <c:pt idx="20">
                  <c:v>0.58812369012665311</c:v>
                </c:pt>
                <c:pt idx="21">
                  <c:v>0.58560820449916318</c:v>
                </c:pt>
                <c:pt idx="22">
                  <c:v>0.58315046045068242</c:v>
                </c:pt>
                <c:pt idx="23">
                  <c:v>0.58076150303314322</c:v>
                </c:pt>
                <c:pt idx="24">
                  <c:v>0.57841013283877307</c:v>
                </c:pt>
                <c:pt idx="25">
                  <c:v>0.57613325468818866</c:v>
                </c:pt>
                <c:pt idx="26">
                  <c:v>0.57395480538058208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FAF0-4F6A-B8EC-B381CE52075B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старше</c:v>
                </c:pt>
              </c:strCache>
            </c:strRef>
          </c:tx>
          <c:spPr>
            <a:ln w="28575" cap="rnd">
              <a:solidFill>
                <a:srgbClr val="8EC6A1"/>
              </a:solidFill>
              <a:round/>
            </a:ln>
            <a:effectLst/>
          </c:spPr>
          <c:marker>
            <c:symbol val="none"/>
          </c:marker>
          <c:dPt>
            <c:idx val="26"/>
            <c:marker>
              <c:symbol val="circle"/>
              <c:size val="10"/>
              <c:spPr>
                <a:solidFill>
                  <a:srgbClr val="8EC6A1"/>
                </a:solidFill>
                <a:ln w="9525">
                  <a:solidFill>
                    <a:srgbClr val="8EC6A1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2-9397-4AD9-BF40-C54DFE8A92E7}"/>
              </c:ext>
            </c:extLst>
          </c:dPt>
          <c:dLbls>
            <c:dLbl>
              <c:idx val="0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FAF0-4F6A-B8EC-B381CE52075B}"/>
                </c:ext>
              </c:extLst>
            </c:dLbl>
            <c:dLbl>
              <c:idx val="26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9397-4AD9-BF40-C54DFE8A92E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rgbClr val="8EC6A1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t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6">
                  <c:v>2030</c:v>
                </c:pt>
                <c:pt idx="16">
                  <c:v>2040</c:v>
                </c:pt>
                <c:pt idx="26">
                  <c:v>2050</c:v>
                </c:pt>
              </c:strCache>
            </c:strRef>
          </c:cat>
          <c:val>
            <c:numRef>
              <c:f>Лист1!$D$2:$D$28</c:f>
              <c:numCache>
                <c:formatCode>0%</c:formatCode>
                <c:ptCount val="27"/>
                <c:pt idx="0">
                  <c:v>0.11471139849218019</c:v>
                </c:pt>
                <c:pt idx="1">
                  <c:v>0.11832875992571185</c:v>
                </c:pt>
                <c:pt idx="2">
                  <c:v>0.12162554633216675</c:v>
                </c:pt>
                <c:pt idx="3">
                  <c:v>0.1245855991836195</c:v>
                </c:pt>
                <c:pt idx="4">
                  <c:v>0.12478468818992088</c:v>
                </c:pt>
                <c:pt idx="5">
                  <c:v>0.12472264870081766</c:v>
                </c:pt>
                <c:pt idx="6">
                  <c:v>0.12445502182962222</c:v>
                </c:pt>
                <c:pt idx="7">
                  <c:v>0.1239940205586007</c:v>
                </c:pt>
                <c:pt idx="8">
                  <c:v>0.1256084121020416</c:v>
                </c:pt>
                <c:pt idx="9">
                  <c:v>0.12705524881950533</c:v>
                </c:pt>
                <c:pt idx="10">
                  <c:v>0.12843570917414968</c:v>
                </c:pt>
                <c:pt idx="11">
                  <c:v>0.12973858569660052</c:v>
                </c:pt>
                <c:pt idx="12">
                  <c:v>0.13083131379016566</c:v>
                </c:pt>
                <c:pt idx="13">
                  <c:v>0.13175288938149191</c:v>
                </c:pt>
                <c:pt idx="14">
                  <c:v>0.13256722509987076</c:v>
                </c:pt>
                <c:pt idx="15">
                  <c:v>0.1332901203381204</c:v>
                </c:pt>
                <c:pt idx="16">
                  <c:v>0.13392632440527408</c:v>
                </c:pt>
                <c:pt idx="17">
                  <c:v>0.13445088455057064</c:v>
                </c:pt>
                <c:pt idx="18">
                  <c:v>0.13486671294619904</c:v>
                </c:pt>
                <c:pt idx="19">
                  <c:v>0.13515675844147057</c:v>
                </c:pt>
                <c:pt idx="20">
                  <c:v>0.13534965775510574</c:v>
                </c:pt>
                <c:pt idx="21">
                  <c:v>0.13558218019010404</c:v>
                </c:pt>
                <c:pt idx="22">
                  <c:v>0.1359172846321885</c:v>
                </c:pt>
                <c:pt idx="23">
                  <c:v>0.13641741408776137</c:v>
                </c:pt>
                <c:pt idx="24">
                  <c:v>0.13716405789089656</c:v>
                </c:pt>
                <c:pt idx="25">
                  <c:v>0.13815947230650016</c:v>
                </c:pt>
                <c:pt idx="26">
                  <c:v>0.13939403815195442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8-FAF0-4F6A-B8EC-B381CE52075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512169552"/>
        <c:axId val="512169912"/>
      </c:line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tickMarkSkip val="1"/>
        <c:noMultiLvlLbl val="0"/>
      </c:catAx>
      <c:valAx>
        <c:axId val="512169912"/>
        <c:scaling>
          <c:orientation val="minMax"/>
        </c:scaling>
        <c:delete val="0"/>
        <c:axPos val="r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552"/>
        <c:crosses val="max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запад</c:v>
                </c:pt>
              </c:strCache>
            </c:strRef>
          </c:tx>
          <c:spPr>
            <a:solidFill>
              <a:srgbClr val="56A972"/>
            </a:solidFill>
            <a:ln w="57150">
              <a:noFill/>
            </a:ln>
            <a:effectLst/>
          </c:spPr>
          <c:invertIfNegative val="1"/>
          <c:dLbls>
            <c:dLbl>
              <c:idx val="9"/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1FA-4E6D-8E38-3EBEAC872B3E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Лист1!$A$2:$A$22</c:f>
              <c:strCache>
                <c:ptCount val="21"/>
                <c:pt idx="0">
                  <c:v>С.-Казахстанская </c:v>
                </c:pt>
                <c:pt idx="1">
                  <c:v>В.-Казахстанская </c:v>
                </c:pt>
                <c:pt idx="2">
                  <c:v> Абай</c:v>
                </c:pt>
                <c:pt idx="3">
                  <c:v>Костанайская </c:v>
                </c:pt>
                <c:pt idx="4">
                  <c:v>Павлодарская </c:v>
                </c:pt>
                <c:pt idx="5">
                  <c:v> Жетісу</c:v>
                </c:pt>
                <c:pt idx="6">
                  <c:v>Акмолинская </c:v>
                </c:pt>
                <c:pt idx="7">
                  <c:v>Карагандинская </c:v>
                </c:pt>
                <c:pt idx="8">
                  <c:v> Ұлытау</c:v>
                </c:pt>
                <c:pt idx="9">
                  <c:v>Жамбылская </c:v>
                </c:pt>
                <c:pt idx="10">
                  <c:v>З.-Казахстанская </c:v>
                </c:pt>
                <c:pt idx="11">
                  <c:v>Кызылординская </c:v>
                </c:pt>
                <c:pt idx="12">
                  <c:v>Актюбинская </c:v>
                </c:pt>
                <c:pt idx="13">
                  <c:v>Казахстан</c:v>
                </c:pt>
                <c:pt idx="14">
                  <c:v>Туркестанская </c:v>
                </c:pt>
                <c:pt idx="15">
                  <c:v>Атырауская </c:v>
                </c:pt>
                <c:pt idx="16">
                  <c:v>Алматинская </c:v>
                </c:pt>
                <c:pt idx="17">
                  <c:v>г.Шымкент</c:v>
                </c:pt>
                <c:pt idx="18">
                  <c:v>Мангистауская </c:v>
                </c:pt>
                <c:pt idx="19">
                  <c:v>г.Алматы</c:v>
                </c:pt>
                <c:pt idx="20">
                  <c:v>г.Астана</c:v>
                </c:pt>
              </c:strCache>
            </c:strRef>
          </c:cat>
          <c:val>
            <c:numRef>
              <c:f>Лист1!$B$2:$B$22</c:f>
              <c:numCache>
                <c:formatCode>0%</c:formatCode>
                <c:ptCount val="21"/>
                <c:pt idx="0">
                  <c:v>-0.35629208761639752</c:v>
                </c:pt>
                <c:pt idx="1">
                  <c:v>-0.23711601929423709</c:v>
                </c:pt>
                <c:pt idx="2">
                  <c:v>-0.23448225035425596</c:v>
                </c:pt>
                <c:pt idx="3">
                  <c:v>-0.19166050651409428</c:v>
                </c:pt>
                <c:pt idx="4">
                  <c:v>-0.16520421706358146</c:v>
                </c:pt>
                <c:pt idx="5">
                  <c:v>-0.15649393723140381</c:v>
                </c:pt>
                <c:pt idx="6">
                  <c:v>-0.10468411873954275</c:v>
                </c:pt>
                <c:pt idx="7">
                  <c:v>-9.4796558956568244E-2</c:v>
                </c:pt>
                <c:pt idx="8">
                  <c:v>-7.5600046380396524E-2</c:v>
                </c:pt>
                <c:pt idx="9">
                  <c:v>5.3164660013415022E-2</c:v>
                </c:pt>
                <c:pt idx="10">
                  <c:v>0.10286413708690323</c:v>
                </c:pt>
                <c:pt idx="11">
                  <c:v>0.22200213977966055</c:v>
                </c:pt>
                <c:pt idx="12">
                  <c:v>0.23600781746354516</c:v>
                </c:pt>
                <c:pt idx="13">
                  <c:v>0.31096820980887796</c:v>
                </c:pt>
                <c:pt idx="14">
                  <c:v>0.32468193929268008</c:v>
                </c:pt>
                <c:pt idx="15">
                  <c:v>0.40931930317775644</c:v>
                </c:pt>
                <c:pt idx="16">
                  <c:v>0.44957324391010056</c:v>
                </c:pt>
                <c:pt idx="17">
                  <c:v>0.73031605781071107</c:v>
                </c:pt>
                <c:pt idx="18" formatCode="General">
                  <c:v>0.78749437420155588</c:v>
                </c:pt>
                <c:pt idx="19">
                  <c:v>0.7999380931820721</c:v>
                </c:pt>
                <c:pt idx="20">
                  <c:v>1.4030089193263175</c:v>
                </c:pt>
              </c:numCache>
            </c:numRef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953735"/>
                  </a:solidFill>
                  <a:ln w="57150">
                    <a:noFill/>
                  </a:ln>
                  <a:effectLst/>
                </c14:spPr>
              </c14:invertSolidFillFmt>
            </c:ext>
            <c:ext xmlns:c16="http://schemas.microsoft.com/office/drawing/2014/chart" uri="{C3380CC4-5D6E-409C-BE32-E72D297353CC}">
              <c16:uniqueId val="{00000000-D1FA-4E6D-8E38-3EBEAC872B3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"/>
        <c:axId val="512169552"/>
        <c:axId val="512169912"/>
      </c:barChart>
      <c:catAx>
        <c:axId val="512169552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  <c:min val="-0.5"/>
        </c:scaling>
        <c:delete val="0"/>
        <c:axPos val="b"/>
        <c:numFmt formatCode="0%" sourceLinked="0"/>
        <c:majorTickMark val="out"/>
        <c:minorTickMark val="none"/>
        <c:tickLblPos val="nextTo"/>
        <c:spPr>
          <a:noFill/>
          <a:ln>
            <a:solidFill>
              <a:schemeClr val="tx1">
                <a:lumMod val="50000"/>
                <a:lumOff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5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Столбец1</c:v>
                </c:pt>
              </c:strCache>
            </c:strRef>
          </c:tx>
          <c:spPr>
            <a:solidFill>
              <a:srgbClr val="143452"/>
            </a:solidFill>
            <a:ln w="5715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anchor="ctr" anchorCtr="1"/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Лист1!$B$2:$B$28</c:f>
              <c:numCache>
                <c:formatCode>#,##0</c:formatCode>
                <c:ptCount val="27"/>
                <c:pt idx="0">
                  <c:v>9555.9349999999995</c:v>
                </c:pt>
                <c:pt idx="1">
                  <c:v>9592.5480000000007</c:v>
                </c:pt>
                <c:pt idx="2">
                  <c:v>9645.9680000000008</c:v>
                </c:pt>
                <c:pt idx="3">
                  <c:v>9716.3970000000008</c:v>
                </c:pt>
                <c:pt idx="4">
                  <c:v>9834.9429999999993</c:v>
                </c:pt>
                <c:pt idx="5">
                  <c:v>9951.8619999999992</c:v>
                </c:pt>
                <c:pt idx="6">
                  <c:v>10085.739</c:v>
                </c:pt>
                <c:pt idx="7">
                  <c:v>10233.86</c:v>
                </c:pt>
                <c:pt idx="8">
                  <c:v>10375.916999999999</c:v>
                </c:pt>
                <c:pt idx="9">
                  <c:v>10490.567999999999</c:v>
                </c:pt>
                <c:pt idx="10">
                  <c:v>10611.397999999999</c:v>
                </c:pt>
                <c:pt idx="11">
                  <c:v>10740.659</c:v>
                </c:pt>
                <c:pt idx="12">
                  <c:v>10879.236000000001</c:v>
                </c:pt>
                <c:pt idx="13">
                  <c:v>11025.552</c:v>
                </c:pt>
                <c:pt idx="14">
                  <c:v>11170.102000000001</c:v>
                </c:pt>
                <c:pt idx="15">
                  <c:v>11308.862999999999</c:v>
                </c:pt>
                <c:pt idx="16">
                  <c:v>11448.081</c:v>
                </c:pt>
                <c:pt idx="17">
                  <c:v>11592.962</c:v>
                </c:pt>
                <c:pt idx="18">
                  <c:v>11733.805</c:v>
                </c:pt>
                <c:pt idx="19">
                  <c:v>11866.179</c:v>
                </c:pt>
                <c:pt idx="20">
                  <c:v>12000.388999999999</c:v>
                </c:pt>
                <c:pt idx="21">
                  <c:v>12122.653</c:v>
                </c:pt>
                <c:pt idx="22">
                  <c:v>12211.526</c:v>
                </c:pt>
                <c:pt idx="23">
                  <c:v>12286.063</c:v>
                </c:pt>
                <c:pt idx="24">
                  <c:v>12367.867</c:v>
                </c:pt>
                <c:pt idx="25">
                  <c:v>12449.275</c:v>
                </c:pt>
                <c:pt idx="26">
                  <c:v>12527.527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50F-4297-A7FE-E806E6BB08F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"/>
        <c:axId val="512169552"/>
        <c:axId val="512169912"/>
      </c:bar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  <c:max val="13000"/>
          <c:min val="8000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ru-RU"/>
          </a:p>
        </c:txPr>
        <c:crossAx val="5121695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>
          <a:latin typeface="Arial" panose="020B0604020202020204" pitchFamily="34" charset="0"/>
          <a:cs typeface="Arial" panose="020B0604020202020204" pitchFamily="34" charset="0"/>
        </a:defRPr>
      </a:pPr>
      <a:endParaRPr lang="ru-RU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0.13159</cdr:x>
      <cdr:y>0.03498</cdr:y>
    </cdr:from>
    <cdr:to>
      <cdr:x>0.26216</cdr:x>
      <cdr:y>0.11384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15BF54D3-FE53-098C-B4F5-C495490899FC}"/>
            </a:ext>
          </a:extLst>
        </cdr:cNvPr>
        <cdr:cNvSpPr txBox="1"/>
      </cdr:nvSpPr>
      <cdr:spPr>
        <a:xfrm xmlns:a="http://schemas.openxmlformats.org/drawingml/2006/main">
          <a:off x="649896" y="101404"/>
          <a:ext cx="644892" cy="22857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>
              <a:latin typeface="Arial" panose="020B0604020202020204" pitchFamily="34" charset="0"/>
              <a:cs typeface="Arial" panose="020B0604020202020204" pitchFamily="34" charset="0"/>
            </a:rPr>
            <a:t>2024</a:t>
          </a:r>
          <a:endParaRPr lang="ru-RU" sz="1600" b="1" kern="1200" dirty="0">
            <a:latin typeface="Arial" panose="020B0604020202020204" pitchFamily="34" charset="0"/>
            <a:cs typeface="Arial" panose="020B0604020202020204" pitchFamily="34" charset="0"/>
          </a:endParaRPr>
        </a:p>
      </cdr:txBody>
    </cdr:sp>
  </cdr:relSizeAnchor>
  <cdr:relSizeAnchor xmlns:cdr="http://schemas.openxmlformats.org/drawingml/2006/chartDrawing">
    <cdr:from>
      <cdr:x>0.56388</cdr:x>
      <cdr:y>0.85983</cdr:y>
    </cdr:from>
    <cdr:to>
      <cdr:x>0.88661</cdr:x>
      <cdr:y>0.97367</cdr:y>
    </cdr:to>
    <cdr:sp macro="" textlink="">
      <cdr:nvSpPr>
        <cdr:cNvPr id="3" name="TextBox 2">
          <a:extLst xmlns:a="http://schemas.openxmlformats.org/drawingml/2006/main">
            <a:ext uri="{FF2B5EF4-FFF2-40B4-BE49-F238E27FC236}">
              <a16:creationId xmlns:a16="http://schemas.microsoft.com/office/drawing/2014/main" id="{5783E734-2ACA-6CB6-7E65-8A85BA7C6392}"/>
            </a:ext>
          </a:extLst>
        </cdr:cNvPr>
        <cdr:cNvSpPr txBox="1"/>
      </cdr:nvSpPr>
      <cdr:spPr>
        <a:xfrm xmlns:a="http://schemas.openxmlformats.org/drawingml/2006/main">
          <a:off x="2993387" y="2492270"/>
          <a:ext cx="1713227" cy="32997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 err="1">
              <a:latin typeface="Arial" panose="020B0604020202020204" pitchFamily="34" charset="0"/>
              <a:cs typeface="Arial" panose="020B0604020202020204" pitchFamily="34" charset="0"/>
            </a:rPr>
            <a:t>Ерлер</a:t>
          </a:r>
          <a:endParaRPr lang="ru-RU" sz="1600" b="1" kern="1200" dirty="0">
            <a:latin typeface="Arial" panose="020B0604020202020204" pitchFamily="34" charset="0"/>
            <a:cs typeface="Arial" panose="020B0604020202020204" pitchFamily="34" charset="0"/>
          </a:endParaRPr>
        </a:p>
      </cdr:txBody>
    </cdr:sp>
  </cdr:relSizeAnchor>
  <cdr:relSizeAnchor xmlns:cdr="http://schemas.openxmlformats.org/drawingml/2006/chartDrawing">
    <cdr:from>
      <cdr:x>0.29724</cdr:x>
      <cdr:y>0.85983</cdr:y>
    </cdr:from>
    <cdr:to>
      <cdr:x>0.55254</cdr:x>
      <cdr:y>0.97367</cdr:y>
    </cdr:to>
    <cdr:sp macro="" textlink="">
      <cdr:nvSpPr>
        <cdr:cNvPr id="4" name="TextBox 3">
          <a:extLst xmlns:a="http://schemas.openxmlformats.org/drawingml/2006/main">
            <a:ext uri="{FF2B5EF4-FFF2-40B4-BE49-F238E27FC236}">
              <a16:creationId xmlns:a16="http://schemas.microsoft.com/office/drawing/2014/main" id="{01536DD1-35C8-8EA6-9069-2440B9568F7B}"/>
            </a:ext>
          </a:extLst>
        </cdr:cNvPr>
        <cdr:cNvSpPr txBox="1"/>
      </cdr:nvSpPr>
      <cdr:spPr>
        <a:xfrm xmlns:a="http://schemas.openxmlformats.org/drawingml/2006/main">
          <a:off x="1577905" y="2492270"/>
          <a:ext cx="1355271" cy="32997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 err="1">
              <a:latin typeface="Arial" panose="020B0604020202020204" pitchFamily="34" charset="0"/>
              <a:cs typeface="Arial" panose="020B0604020202020204" pitchFamily="34" charset="0"/>
            </a:rPr>
            <a:t>Әйелдер</a:t>
          </a:r>
          <a:endParaRPr lang="ru-RU" sz="1600" b="1" kern="1200" dirty="0">
            <a:latin typeface="Arial" panose="020B0604020202020204" pitchFamily="34" charset="0"/>
            <a:cs typeface="Arial" panose="020B0604020202020204" pitchFamily="34" charset="0"/>
          </a:endParaRP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0.15692</cdr:x>
      <cdr:y>0.06039</cdr:y>
    </cdr:from>
    <cdr:to>
      <cdr:x>0.28749</cdr:x>
      <cdr:y>0.13925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15BF54D3-FE53-098C-B4F5-C495490899FC}"/>
            </a:ext>
          </a:extLst>
        </cdr:cNvPr>
        <cdr:cNvSpPr txBox="1"/>
      </cdr:nvSpPr>
      <cdr:spPr>
        <a:xfrm xmlns:a="http://schemas.openxmlformats.org/drawingml/2006/main">
          <a:off x="775034" y="182346"/>
          <a:ext cx="644874" cy="238113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>
              <a:latin typeface="Arial" panose="020B0604020202020204" pitchFamily="34" charset="0"/>
              <a:cs typeface="Arial" panose="020B0604020202020204" pitchFamily="34" charset="0"/>
            </a:rPr>
            <a:t>2030</a:t>
          </a:r>
        </a:p>
      </cdr:txBody>
    </cdr:sp>
  </cdr:relSizeAnchor>
  <cdr:relSizeAnchor xmlns:cdr="http://schemas.openxmlformats.org/drawingml/2006/chartDrawing">
    <cdr:from>
      <cdr:x>0.58954</cdr:x>
      <cdr:y>0.87682</cdr:y>
    </cdr:from>
    <cdr:to>
      <cdr:x>0.91227</cdr:x>
      <cdr:y>0.97602</cdr:y>
    </cdr:to>
    <cdr:sp macro="" textlink="">
      <cdr:nvSpPr>
        <cdr:cNvPr id="3" name="TextBox 2">
          <a:extLst xmlns:a="http://schemas.openxmlformats.org/drawingml/2006/main">
            <a:ext uri="{FF2B5EF4-FFF2-40B4-BE49-F238E27FC236}">
              <a16:creationId xmlns:a16="http://schemas.microsoft.com/office/drawing/2014/main" id="{5783E734-2ACA-6CB6-7E65-8A85BA7C6392}"/>
            </a:ext>
          </a:extLst>
        </cdr:cNvPr>
        <cdr:cNvSpPr txBox="1"/>
      </cdr:nvSpPr>
      <cdr:spPr>
        <a:xfrm xmlns:a="http://schemas.openxmlformats.org/drawingml/2006/main">
          <a:off x="3304927" y="2647517"/>
          <a:ext cx="1809207" cy="299531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 err="1">
              <a:latin typeface="Arial" panose="020B0604020202020204" pitchFamily="34" charset="0"/>
              <a:cs typeface="Arial" panose="020B0604020202020204" pitchFamily="34" charset="0"/>
            </a:rPr>
            <a:t>Ерлер</a:t>
          </a:r>
          <a:endParaRPr lang="ru-RU" sz="1400" b="1" kern="1200" dirty="0">
            <a:latin typeface="Arial" panose="020B0604020202020204" pitchFamily="34" charset="0"/>
            <a:cs typeface="Arial" panose="020B0604020202020204" pitchFamily="34" charset="0"/>
          </a:endParaRPr>
        </a:p>
      </cdr:txBody>
    </cdr:sp>
  </cdr:relSizeAnchor>
  <cdr:relSizeAnchor xmlns:cdr="http://schemas.openxmlformats.org/drawingml/2006/chartDrawing">
    <cdr:from>
      <cdr:x>0.28224</cdr:x>
      <cdr:y>0.87682</cdr:y>
    </cdr:from>
    <cdr:to>
      <cdr:x>0.53754</cdr:x>
      <cdr:y>0.95568</cdr:y>
    </cdr:to>
    <cdr:sp macro="" textlink="">
      <cdr:nvSpPr>
        <cdr:cNvPr id="4" name="TextBox 3">
          <a:extLst xmlns:a="http://schemas.openxmlformats.org/drawingml/2006/main">
            <a:ext uri="{FF2B5EF4-FFF2-40B4-BE49-F238E27FC236}">
              <a16:creationId xmlns:a16="http://schemas.microsoft.com/office/drawing/2014/main" id="{01536DD1-35C8-8EA6-9069-2440B9568F7B}"/>
            </a:ext>
          </a:extLst>
        </cdr:cNvPr>
        <cdr:cNvSpPr txBox="1"/>
      </cdr:nvSpPr>
      <cdr:spPr>
        <a:xfrm xmlns:a="http://schemas.openxmlformats.org/drawingml/2006/main">
          <a:off x="1582212" y="2647517"/>
          <a:ext cx="1431197" cy="238113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 err="1">
              <a:latin typeface="Arial" panose="020B0604020202020204" pitchFamily="34" charset="0"/>
              <a:cs typeface="Arial" panose="020B0604020202020204" pitchFamily="34" charset="0"/>
            </a:rPr>
            <a:t>Әйелдер</a:t>
          </a:r>
          <a:endParaRPr lang="ru-RU" sz="1400" b="1" kern="1200" dirty="0">
            <a:latin typeface="Arial" panose="020B0604020202020204" pitchFamily="34" charset="0"/>
            <a:cs typeface="Arial" panose="020B0604020202020204" pitchFamily="34" charset="0"/>
          </a:endParaRPr>
        </a:p>
      </cdr:txBody>
    </cdr:sp>
  </cdr:relSizeAnchor>
  <cdr:relSizeAnchor xmlns:cdr="http://schemas.openxmlformats.org/drawingml/2006/chartDrawing">
    <cdr:from>
      <cdr:x>0.83833</cdr:x>
      <cdr:y>0.07119</cdr:y>
    </cdr:from>
    <cdr:to>
      <cdr:x>0.9689</cdr:x>
      <cdr:y>0.16773</cdr:y>
    </cdr:to>
    <cdr:sp macro="" textlink="">
      <cdr:nvSpPr>
        <cdr:cNvPr id="5" name="TextBox 4">
          <a:extLst xmlns:a="http://schemas.openxmlformats.org/drawingml/2006/main">
            <a:ext uri="{FF2B5EF4-FFF2-40B4-BE49-F238E27FC236}">
              <a16:creationId xmlns:a16="http://schemas.microsoft.com/office/drawing/2014/main" id="{DCAE943D-BF5F-B4CA-999F-FDE2E9FC4E7E}"/>
            </a:ext>
          </a:extLst>
        </cdr:cNvPr>
        <cdr:cNvSpPr txBox="1"/>
      </cdr:nvSpPr>
      <cdr:spPr>
        <a:xfrm xmlns:a="http://schemas.openxmlformats.org/drawingml/2006/main">
          <a:off x="4140433" y="214955"/>
          <a:ext cx="644874" cy="291484"/>
        </a:xfrm>
        <a:prstGeom xmlns:a="http://schemas.openxmlformats.org/drawingml/2006/main" prst="rect">
          <a:avLst/>
        </a:prstGeom>
        <a:ln xmlns:a="http://schemas.openxmlformats.org/drawingml/2006/main" w="19050">
          <a:solidFill>
            <a:srgbClr val="C00000"/>
          </a:solidFill>
        </a:ln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>
              <a:latin typeface="Arial" panose="020B0604020202020204" pitchFamily="34" charset="0"/>
              <a:cs typeface="Arial" panose="020B0604020202020204" pitchFamily="34" charset="0"/>
            </a:rPr>
            <a:t>2024</a:t>
          </a:r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0.16082</cdr:x>
      <cdr:y>0.02655</cdr:y>
    </cdr:from>
    <cdr:to>
      <cdr:x>0.29139</cdr:x>
      <cdr:y>0.10541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15BF54D3-FE53-098C-B4F5-C495490899FC}"/>
            </a:ext>
          </a:extLst>
        </cdr:cNvPr>
        <cdr:cNvSpPr txBox="1"/>
      </cdr:nvSpPr>
      <cdr:spPr>
        <a:xfrm xmlns:a="http://schemas.openxmlformats.org/drawingml/2006/main">
          <a:off x="794285" y="76312"/>
          <a:ext cx="644874" cy="226673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>
              <a:latin typeface="Arial" panose="020B0604020202020204" pitchFamily="34" charset="0"/>
              <a:cs typeface="Arial" panose="020B0604020202020204" pitchFamily="34" charset="0"/>
            </a:rPr>
            <a:t>2040</a:t>
          </a:r>
        </a:p>
      </cdr:txBody>
    </cdr:sp>
  </cdr:relSizeAnchor>
  <cdr:relSizeAnchor xmlns:cdr="http://schemas.openxmlformats.org/drawingml/2006/chartDrawing">
    <cdr:from>
      <cdr:x>0.56388</cdr:x>
      <cdr:y>0.87895</cdr:y>
    </cdr:from>
    <cdr:to>
      <cdr:x>0.88661</cdr:x>
      <cdr:y>0.97313</cdr:y>
    </cdr:to>
    <cdr:sp macro="" textlink="">
      <cdr:nvSpPr>
        <cdr:cNvPr id="3" name="TextBox 2">
          <a:extLst xmlns:a="http://schemas.openxmlformats.org/drawingml/2006/main">
            <a:ext uri="{FF2B5EF4-FFF2-40B4-BE49-F238E27FC236}">
              <a16:creationId xmlns:a16="http://schemas.microsoft.com/office/drawing/2014/main" id="{5783E734-2ACA-6CB6-7E65-8A85BA7C6392}"/>
            </a:ext>
          </a:extLst>
        </cdr:cNvPr>
        <cdr:cNvSpPr txBox="1"/>
      </cdr:nvSpPr>
      <cdr:spPr>
        <a:xfrm xmlns:a="http://schemas.openxmlformats.org/drawingml/2006/main">
          <a:off x="2939120" y="2526424"/>
          <a:ext cx="1682155" cy="27073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 err="1">
              <a:latin typeface="Arial" panose="020B0604020202020204" pitchFamily="34" charset="0"/>
              <a:cs typeface="Arial" panose="020B0604020202020204" pitchFamily="34" charset="0"/>
            </a:rPr>
            <a:t>Ерлер</a:t>
          </a:r>
          <a:endParaRPr lang="ru-RU" sz="1400" b="1" kern="1200" dirty="0">
            <a:latin typeface="Arial" panose="020B0604020202020204" pitchFamily="34" charset="0"/>
            <a:cs typeface="Arial" panose="020B0604020202020204" pitchFamily="34" charset="0"/>
          </a:endParaRPr>
        </a:p>
      </cdr:txBody>
    </cdr:sp>
  </cdr:relSizeAnchor>
  <cdr:relSizeAnchor xmlns:cdr="http://schemas.openxmlformats.org/drawingml/2006/chartDrawing">
    <cdr:from>
      <cdr:x>0.26245</cdr:x>
      <cdr:y>0.88564</cdr:y>
    </cdr:from>
    <cdr:to>
      <cdr:x>0.51775</cdr:x>
      <cdr:y>0.97313</cdr:y>
    </cdr:to>
    <cdr:sp macro="" textlink="">
      <cdr:nvSpPr>
        <cdr:cNvPr id="4" name="TextBox 3">
          <a:extLst xmlns:a="http://schemas.openxmlformats.org/drawingml/2006/main">
            <a:ext uri="{FF2B5EF4-FFF2-40B4-BE49-F238E27FC236}">
              <a16:creationId xmlns:a16="http://schemas.microsoft.com/office/drawing/2014/main" id="{01536DD1-35C8-8EA6-9069-2440B9568F7B}"/>
            </a:ext>
          </a:extLst>
        </cdr:cNvPr>
        <cdr:cNvSpPr txBox="1"/>
      </cdr:nvSpPr>
      <cdr:spPr>
        <a:xfrm xmlns:a="http://schemas.openxmlformats.org/drawingml/2006/main">
          <a:off x="1367973" y="2545674"/>
          <a:ext cx="1330692" cy="25148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 err="1">
              <a:latin typeface="Arial" panose="020B0604020202020204" pitchFamily="34" charset="0"/>
              <a:cs typeface="Arial" panose="020B0604020202020204" pitchFamily="34" charset="0"/>
            </a:rPr>
            <a:t>Әйелдер</a:t>
          </a:r>
          <a:endParaRPr lang="ru-RU" sz="1400" b="1" kern="1200" dirty="0">
            <a:latin typeface="Arial" panose="020B0604020202020204" pitchFamily="34" charset="0"/>
            <a:cs typeface="Arial" panose="020B0604020202020204" pitchFamily="34" charset="0"/>
          </a:endParaRPr>
        </a:p>
      </cdr:txBody>
    </cdr:sp>
  </cdr:relSizeAnchor>
  <cdr:relSizeAnchor xmlns:cdr="http://schemas.openxmlformats.org/drawingml/2006/chartDrawing">
    <cdr:from>
      <cdr:x>0.77908</cdr:x>
      <cdr:y>0.05358</cdr:y>
    </cdr:from>
    <cdr:to>
      <cdr:x>0.90965</cdr:x>
      <cdr:y>0.15012</cdr:y>
    </cdr:to>
    <cdr:sp macro="" textlink="">
      <cdr:nvSpPr>
        <cdr:cNvPr id="5" name="TextBox 4">
          <a:extLst xmlns:a="http://schemas.openxmlformats.org/drawingml/2006/main">
            <a:ext uri="{FF2B5EF4-FFF2-40B4-BE49-F238E27FC236}">
              <a16:creationId xmlns:a16="http://schemas.microsoft.com/office/drawing/2014/main" id="{DCAE943D-BF5F-B4CA-999F-FDE2E9FC4E7E}"/>
            </a:ext>
          </a:extLst>
        </cdr:cNvPr>
        <cdr:cNvSpPr txBox="1"/>
      </cdr:nvSpPr>
      <cdr:spPr>
        <a:xfrm xmlns:a="http://schemas.openxmlformats.org/drawingml/2006/main">
          <a:off x="3847789" y="154004"/>
          <a:ext cx="644874" cy="277492"/>
        </a:xfrm>
        <a:prstGeom xmlns:a="http://schemas.openxmlformats.org/drawingml/2006/main" prst="rect">
          <a:avLst/>
        </a:prstGeom>
        <a:ln xmlns:a="http://schemas.openxmlformats.org/drawingml/2006/main" w="19050">
          <a:solidFill>
            <a:srgbClr val="C00000"/>
          </a:solidFill>
        </a:ln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>
              <a:latin typeface="Arial" panose="020B0604020202020204" pitchFamily="34" charset="0"/>
              <a:cs typeface="Arial" panose="020B0604020202020204" pitchFamily="34" charset="0"/>
            </a:rPr>
            <a:t>2024</a:t>
          </a:r>
        </a:p>
      </cdr:txBody>
    </cdr: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0.16862</cdr:x>
      <cdr:y>0.00507</cdr:y>
    </cdr:from>
    <cdr:to>
      <cdr:x>0.29919</cdr:x>
      <cdr:y>0.08392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15BF54D3-FE53-098C-B4F5-C495490899FC}"/>
            </a:ext>
          </a:extLst>
        </cdr:cNvPr>
        <cdr:cNvSpPr txBox="1"/>
      </cdr:nvSpPr>
      <cdr:spPr>
        <a:xfrm xmlns:a="http://schemas.openxmlformats.org/drawingml/2006/main">
          <a:off x="832786" y="14559"/>
          <a:ext cx="644874" cy="226673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>
              <a:latin typeface="Arial" panose="020B0604020202020204" pitchFamily="34" charset="0"/>
              <a:cs typeface="Arial" panose="020B0604020202020204" pitchFamily="34" charset="0"/>
            </a:rPr>
            <a:t>2050</a:t>
          </a:r>
        </a:p>
      </cdr:txBody>
    </cdr:sp>
  </cdr:relSizeAnchor>
  <cdr:relSizeAnchor xmlns:cdr="http://schemas.openxmlformats.org/drawingml/2006/chartDrawing">
    <cdr:from>
      <cdr:x>0.5</cdr:x>
      <cdr:y>0.8637</cdr:y>
    </cdr:from>
    <cdr:to>
      <cdr:x>0.82273</cdr:x>
      <cdr:y>0.98918</cdr:y>
    </cdr:to>
    <cdr:sp macro="" textlink="">
      <cdr:nvSpPr>
        <cdr:cNvPr id="3" name="TextBox 2">
          <a:extLst xmlns:a="http://schemas.openxmlformats.org/drawingml/2006/main">
            <a:ext uri="{FF2B5EF4-FFF2-40B4-BE49-F238E27FC236}">
              <a16:creationId xmlns:a16="http://schemas.microsoft.com/office/drawing/2014/main" id="{5783E734-2ACA-6CB6-7E65-8A85BA7C6392}"/>
            </a:ext>
          </a:extLst>
        </cdr:cNvPr>
        <cdr:cNvSpPr txBox="1"/>
      </cdr:nvSpPr>
      <cdr:spPr>
        <a:xfrm xmlns:a="http://schemas.openxmlformats.org/drawingml/2006/main">
          <a:off x="2747948" y="2482599"/>
          <a:ext cx="1773691" cy="36067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 err="1">
              <a:latin typeface="Arial" panose="020B0604020202020204" pitchFamily="34" charset="0"/>
              <a:cs typeface="Arial" panose="020B0604020202020204" pitchFamily="34" charset="0"/>
            </a:rPr>
            <a:t>Ерлер</a:t>
          </a:r>
          <a:endParaRPr lang="ru-RU" sz="1400" b="1" kern="1200" dirty="0">
            <a:latin typeface="Arial" panose="020B0604020202020204" pitchFamily="34" charset="0"/>
            <a:cs typeface="Arial" panose="020B0604020202020204" pitchFamily="34" charset="0"/>
          </a:endParaRPr>
        </a:p>
      </cdr:txBody>
    </cdr:sp>
  </cdr:relSizeAnchor>
  <cdr:relSizeAnchor xmlns:cdr="http://schemas.openxmlformats.org/drawingml/2006/chartDrawing">
    <cdr:from>
      <cdr:x>0.23545</cdr:x>
      <cdr:y>0.87157</cdr:y>
    </cdr:from>
    <cdr:to>
      <cdr:x>0.49075</cdr:x>
      <cdr:y>0.99136</cdr:y>
    </cdr:to>
    <cdr:sp macro="" textlink="">
      <cdr:nvSpPr>
        <cdr:cNvPr id="4" name="TextBox 3">
          <a:extLst xmlns:a="http://schemas.openxmlformats.org/drawingml/2006/main">
            <a:ext uri="{FF2B5EF4-FFF2-40B4-BE49-F238E27FC236}">
              <a16:creationId xmlns:a16="http://schemas.microsoft.com/office/drawing/2014/main" id="{01536DD1-35C8-8EA6-9069-2440B9568F7B}"/>
            </a:ext>
          </a:extLst>
        </cdr:cNvPr>
        <cdr:cNvSpPr txBox="1"/>
      </cdr:nvSpPr>
      <cdr:spPr>
        <a:xfrm xmlns:a="http://schemas.openxmlformats.org/drawingml/2006/main">
          <a:off x="1293991" y="2505233"/>
          <a:ext cx="1403103" cy="34431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 err="1">
              <a:latin typeface="Arial" panose="020B0604020202020204" pitchFamily="34" charset="0"/>
              <a:cs typeface="Arial" panose="020B0604020202020204" pitchFamily="34" charset="0"/>
            </a:rPr>
            <a:t>Әйелдер</a:t>
          </a:r>
          <a:endParaRPr lang="ru-RU" sz="1400" b="1" kern="1200" dirty="0">
            <a:latin typeface="Arial" panose="020B0604020202020204" pitchFamily="34" charset="0"/>
            <a:cs typeface="Arial" panose="020B0604020202020204" pitchFamily="34" charset="0"/>
          </a:endParaRPr>
        </a:p>
      </cdr:txBody>
    </cdr:sp>
  </cdr:relSizeAnchor>
  <cdr:relSizeAnchor xmlns:cdr="http://schemas.openxmlformats.org/drawingml/2006/chartDrawing">
    <cdr:from>
      <cdr:x>0.81901</cdr:x>
      <cdr:y>0.03684</cdr:y>
    </cdr:from>
    <cdr:to>
      <cdr:x>0.94958</cdr:x>
      <cdr:y>0.13338</cdr:y>
    </cdr:to>
    <cdr:sp macro="" textlink="">
      <cdr:nvSpPr>
        <cdr:cNvPr id="5" name="TextBox 4">
          <a:extLst xmlns:a="http://schemas.openxmlformats.org/drawingml/2006/main">
            <a:ext uri="{FF2B5EF4-FFF2-40B4-BE49-F238E27FC236}">
              <a16:creationId xmlns:a16="http://schemas.microsoft.com/office/drawing/2014/main" id="{DCAE943D-BF5F-B4CA-999F-FDE2E9FC4E7E}"/>
            </a:ext>
          </a:extLst>
        </cdr:cNvPr>
        <cdr:cNvSpPr txBox="1"/>
      </cdr:nvSpPr>
      <cdr:spPr>
        <a:xfrm xmlns:a="http://schemas.openxmlformats.org/drawingml/2006/main">
          <a:off x="4045036" y="105878"/>
          <a:ext cx="644874" cy="277492"/>
        </a:xfrm>
        <a:prstGeom xmlns:a="http://schemas.openxmlformats.org/drawingml/2006/main" prst="rect">
          <a:avLst/>
        </a:prstGeom>
        <a:ln xmlns:a="http://schemas.openxmlformats.org/drawingml/2006/main" w="19050">
          <a:solidFill>
            <a:srgbClr val="C00000"/>
          </a:solidFill>
        </a:ln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>
              <a:latin typeface="Arial" panose="020B0604020202020204" pitchFamily="34" charset="0"/>
              <a:cs typeface="Arial" panose="020B0604020202020204" pitchFamily="34" charset="0"/>
            </a:rPr>
            <a:t>2024</a:t>
          </a:r>
        </a:p>
      </cdr:txBody>
    </cdr:sp>
  </cdr:relSizeAnchor>
</c:userShapes>
</file>

<file path=ppt/drawings/drawing5.xml><?xml version="1.0" encoding="utf-8"?>
<c:userShapes xmlns:c="http://schemas.openxmlformats.org/drawingml/2006/chart">
  <cdr:relSizeAnchor xmlns:cdr="http://schemas.openxmlformats.org/drawingml/2006/chartDrawing">
    <cdr:from>
      <cdr:x>0.16395</cdr:x>
      <cdr:y>0.11388</cdr:y>
    </cdr:from>
    <cdr:to>
      <cdr:x>0.92092</cdr:x>
      <cdr:y>0.47502</cdr:y>
    </cdr:to>
    <cdr:cxnSp macro="">
      <cdr:nvCxnSpPr>
        <cdr:cNvPr id="2" name="Прямая со стрелкой 1">
          <a:extLst xmlns:a="http://schemas.openxmlformats.org/drawingml/2006/main">
            <a:ext uri="{FF2B5EF4-FFF2-40B4-BE49-F238E27FC236}">
              <a16:creationId xmlns:a16="http://schemas.microsoft.com/office/drawing/2014/main" id="{65AEEE1B-F012-7FF0-BC6A-E89CB777470F}"/>
            </a:ext>
          </a:extLst>
        </cdr:cNvPr>
        <cdr:cNvCxnSpPr>
          <a:cxnSpLocks xmlns:a="http://schemas.openxmlformats.org/drawingml/2006/main"/>
        </cdr:cNvCxnSpPr>
      </cdr:nvCxnSpPr>
      <cdr:spPr>
        <a:xfrm xmlns:a="http://schemas.openxmlformats.org/drawingml/2006/main" flipV="1">
          <a:off x="1212861" y="441459"/>
          <a:ext cx="5599854" cy="1400039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00B050"/>
          </a:solidFill>
          <a:tailEnd type="triangle" w="lg" len="lg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0.07512</cdr:x>
      <cdr:y>0.46152</cdr:y>
    </cdr:from>
    <cdr:to>
      <cdr:x>0.17401</cdr:x>
      <cdr:y>0.53848</cdr:y>
    </cdr:to>
    <cdr:sp macro="" textlink="">
      <cdr:nvSpPr>
        <cdr:cNvPr id="3" name="TextBox 2">
          <a:extLst xmlns:a="http://schemas.openxmlformats.org/drawingml/2006/main">
            <a:ext uri="{FF2B5EF4-FFF2-40B4-BE49-F238E27FC236}">
              <a16:creationId xmlns:a16="http://schemas.microsoft.com/office/drawing/2014/main" id="{DC674DD8-05F0-6F59-AA29-6E98516EB8DD}"/>
            </a:ext>
          </a:extLst>
        </cdr:cNvPr>
        <cdr:cNvSpPr txBox="1"/>
      </cdr:nvSpPr>
      <cdr:spPr>
        <a:xfrm xmlns:a="http://schemas.openxmlformats.org/drawingml/2006/main">
          <a:off x="555726" y="1789145"/>
          <a:ext cx="731520" cy="298383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600" kern="1200" dirty="0">
              <a:latin typeface="Arial" panose="020B0604020202020204" pitchFamily="34" charset="0"/>
              <a:cs typeface="Arial" panose="020B0604020202020204" pitchFamily="34" charset="0"/>
            </a:rPr>
            <a:t>4967</a:t>
          </a:r>
        </a:p>
      </cdr:txBody>
    </cdr:sp>
  </cdr:relSizeAnchor>
</c:userShapes>
</file>

<file path=ppt/drawings/drawing6.xml><?xml version="1.0" encoding="utf-8"?>
<c:userShapes xmlns:c="http://schemas.openxmlformats.org/drawingml/2006/chart">
  <cdr:relSizeAnchor xmlns:cdr="http://schemas.openxmlformats.org/drawingml/2006/chartDrawing">
    <cdr:from>
      <cdr:x>0.15099</cdr:x>
      <cdr:y>0.08137</cdr:y>
    </cdr:from>
    <cdr:to>
      <cdr:x>0.91824</cdr:x>
      <cdr:y>0.2201</cdr:y>
    </cdr:to>
    <cdr:cxnSp macro="">
      <cdr:nvCxnSpPr>
        <cdr:cNvPr id="3" name="Прямая со стрелкой 2">
          <a:extLst xmlns:a="http://schemas.openxmlformats.org/drawingml/2006/main">
            <a:ext uri="{FF2B5EF4-FFF2-40B4-BE49-F238E27FC236}">
              <a16:creationId xmlns:a16="http://schemas.microsoft.com/office/drawing/2014/main" id="{633D1600-9F4F-9EDB-A133-463140586B89}"/>
            </a:ext>
          </a:extLst>
        </cdr:cNvPr>
        <cdr:cNvCxnSpPr/>
      </cdr:nvCxnSpPr>
      <cdr:spPr>
        <a:xfrm xmlns:a="http://schemas.openxmlformats.org/drawingml/2006/main">
          <a:off x="1116966" y="323982"/>
          <a:ext cx="5675948" cy="552318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C00000"/>
          </a:solidFill>
          <a:tailEnd type="triangle" w="lg" len="lg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7.xml><?xml version="1.0" encoding="utf-8"?>
<c:userShapes xmlns:c="http://schemas.openxmlformats.org/drawingml/2006/chart">
  <cdr:relSizeAnchor xmlns:cdr="http://schemas.openxmlformats.org/drawingml/2006/chartDrawing">
    <cdr:from>
      <cdr:x>0.04669</cdr:x>
      <cdr:y>0.94142</cdr:y>
    </cdr:from>
    <cdr:to>
      <cdr:x>0.14508</cdr:x>
      <cdr:y>1</cdr:y>
    </cdr:to>
    <cdr:sp macro="" textlink="">
      <cdr:nvSpPr>
        <cdr:cNvPr id="5" name="TextBox 4">
          <a:extLst xmlns:a="http://schemas.openxmlformats.org/drawingml/2006/main">
            <a:ext uri="{FF2B5EF4-FFF2-40B4-BE49-F238E27FC236}">
              <a16:creationId xmlns:a16="http://schemas.microsoft.com/office/drawing/2014/main" id="{59252986-3962-2BD1-FE49-F3411AABFB79}"/>
            </a:ext>
          </a:extLst>
        </cdr:cNvPr>
        <cdr:cNvSpPr txBox="1"/>
      </cdr:nvSpPr>
      <cdr:spPr>
        <a:xfrm xmlns:a="http://schemas.openxmlformats.org/drawingml/2006/main">
          <a:off x="548173" y="4490476"/>
          <a:ext cx="1155032" cy="27942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ru-RU" sz="1400" kern="1200" dirty="0" err="1">
              <a:latin typeface="Arial" panose="020B0604020202020204" pitchFamily="34" charset="0"/>
              <a:cs typeface="Arial" panose="020B0604020202020204" pitchFamily="34" charset="0"/>
            </a:rPr>
            <a:t>базалық</a:t>
          </a:r>
          <a:endParaRPr lang="ru-RU" sz="1400" kern="1200" dirty="0">
            <a:latin typeface="Arial" panose="020B0604020202020204" pitchFamily="34" charset="0"/>
            <a:cs typeface="Arial" panose="020B0604020202020204" pitchFamily="34" charset="0"/>
          </a:endParaRPr>
        </a:p>
      </cdr:txBody>
    </cdr:sp>
  </cdr:relSizeAnchor>
  <cdr:relSizeAnchor xmlns:cdr="http://schemas.openxmlformats.org/drawingml/2006/chartDrawing">
    <cdr:from>
      <cdr:x>0.71848</cdr:x>
      <cdr:y>0.94344</cdr:y>
    </cdr:from>
    <cdr:to>
      <cdr:x>0.81686</cdr:x>
      <cdr:y>1</cdr:y>
    </cdr:to>
    <cdr:sp macro="" textlink="">
      <cdr:nvSpPr>
        <cdr:cNvPr id="6" name="TextBox 5">
          <a:extLst xmlns:a="http://schemas.openxmlformats.org/drawingml/2006/main">
            <a:ext uri="{FF2B5EF4-FFF2-40B4-BE49-F238E27FC236}">
              <a16:creationId xmlns:a16="http://schemas.microsoft.com/office/drawing/2014/main" id="{881E41A3-16B7-0ADA-342A-F26B5EAB7160}"/>
            </a:ext>
          </a:extLst>
        </cdr:cNvPr>
        <cdr:cNvSpPr txBox="1"/>
      </cdr:nvSpPr>
      <cdr:spPr>
        <a:xfrm xmlns:a="http://schemas.openxmlformats.org/drawingml/2006/main">
          <a:off x="8434854" y="4500102"/>
          <a:ext cx="1155032" cy="269798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ru-RU" sz="1400" kern="1200" dirty="0" err="1">
              <a:latin typeface="Arial" panose="020B0604020202020204" pitchFamily="34" charset="0"/>
              <a:cs typeface="Arial" panose="020B0604020202020204" pitchFamily="34" charset="0"/>
            </a:rPr>
            <a:t>жоғары</a:t>
          </a:r>
          <a:endParaRPr lang="ru-RU" sz="1400" kern="1200" dirty="0">
            <a:latin typeface="Arial" panose="020B0604020202020204" pitchFamily="34" charset="0"/>
            <a:cs typeface="Arial" panose="020B0604020202020204" pitchFamily="34" charset="0"/>
          </a:endParaRPr>
        </a:p>
      </cdr:txBody>
    </cdr:sp>
  </cdr:relSizeAnchor>
  <cdr:relSizeAnchor xmlns:cdr="http://schemas.openxmlformats.org/drawingml/2006/chartDrawing">
    <cdr:from>
      <cdr:x>0.29611</cdr:x>
      <cdr:y>0.93738</cdr:y>
    </cdr:from>
    <cdr:to>
      <cdr:x>0.39449</cdr:x>
      <cdr:y>1</cdr:y>
    </cdr:to>
    <cdr:sp macro="" textlink="">
      <cdr:nvSpPr>
        <cdr:cNvPr id="7" name="TextBox 6">
          <a:extLst xmlns:a="http://schemas.openxmlformats.org/drawingml/2006/main">
            <a:ext uri="{FF2B5EF4-FFF2-40B4-BE49-F238E27FC236}">
              <a16:creationId xmlns:a16="http://schemas.microsoft.com/office/drawing/2014/main" id="{2F46E7CA-2ED5-A92C-FB03-26F398153EBD}"/>
            </a:ext>
          </a:extLst>
        </cdr:cNvPr>
        <cdr:cNvSpPr txBox="1"/>
      </cdr:nvSpPr>
      <cdr:spPr>
        <a:xfrm xmlns:a="http://schemas.openxmlformats.org/drawingml/2006/main">
          <a:off x="3476250" y="4471226"/>
          <a:ext cx="1155032" cy="29867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ru-RU" sz="1400" kern="1200" dirty="0" err="1">
              <a:latin typeface="Arial" panose="020B0604020202020204" pitchFamily="34" charset="0"/>
              <a:cs typeface="Arial" panose="020B0604020202020204" pitchFamily="34" charset="0"/>
            </a:rPr>
            <a:t>төмен</a:t>
          </a:r>
          <a:endParaRPr lang="ru-RU" sz="1400" kern="1200" dirty="0">
            <a:latin typeface="Arial" panose="020B0604020202020204" pitchFamily="34" charset="0"/>
            <a:cs typeface="Arial" panose="020B0604020202020204" pitchFamily="34" charset="0"/>
          </a:endParaRPr>
        </a:p>
      </cdr:txBody>
    </cdr:sp>
  </cdr:relSizeAnchor>
  <cdr:relSizeAnchor xmlns:cdr="http://schemas.openxmlformats.org/drawingml/2006/chartDrawing">
    <cdr:from>
      <cdr:x>0.16657</cdr:x>
      <cdr:y>0.88498</cdr:y>
    </cdr:from>
    <cdr:to>
      <cdr:x>0.26495</cdr:x>
      <cdr:y>0.96771</cdr:y>
    </cdr:to>
    <cdr:sp macro="" textlink="">
      <cdr:nvSpPr>
        <cdr:cNvPr id="8" name="TextBox 7">
          <a:extLst xmlns:a="http://schemas.openxmlformats.org/drawingml/2006/main">
            <a:ext uri="{FF2B5EF4-FFF2-40B4-BE49-F238E27FC236}">
              <a16:creationId xmlns:a16="http://schemas.microsoft.com/office/drawing/2014/main" id="{9443FB0E-68DD-E834-CA3F-6255C19DF8FB}"/>
            </a:ext>
          </a:extLst>
        </cdr:cNvPr>
        <cdr:cNvSpPr txBox="1"/>
      </cdr:nvSpPr>
      <cdr:spPr>
        <a:xfrm xmlns:a="http://schemas.openxmlformats.org/drawingml/2006/main">
          <a:off x="1955458" y="4221259"/>
          <a:ext cx="1155032" cy="39463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ru-RU" sz="1400" kern="1200" dirty="0" err="1">
              <a:latin typeface="Arial" panose="020B0604020202020204" pitchFamily="34" charset="0"/>
              <a:cs typeface="Arial" panose="020B0604020202020204" pitchFamily="34" charset="0"/>
            </a:rPr>
            <a:t>әлсіз</a:t>
          </a:r>
          <a:endParaRPr lang="ru-RU" sz="1400" kern="1200" dirty="0">
            <a:latin typeface="Arial" panose="020B0604020202020204" pitchFamily="34" charset="0"/>
            <a:cs typeface="Arial" panose="020B0604020202020204" pitchFamily="34" charset="0"/>
          </a:endParaRPr>
        </a:p>
      </cdr:txBody>
    </cdr:sp>
  </cdr:relSizeAnchor>
  <cdr:relSizeAnchor xmlns:cdr="http://schemas.openxmlformats.org/drawingml/2006/chartDrawing">
    <cdr:from>
      <cdr:x>0.30349</cdr:x>
      <cdr:y>0.88296</cdr:y>
    </cdr:from>
    <cdr:to>
      <cdr:x>0.40187</cdr:x>
      <cdr:y>0.9657</cdr:y>
    </cdr:to>
    <cdr:sp macro="" textlink="">
      <cdr:nvSpPr>
        <cdr:cNvPr id="9" name="TextBox 8">
          <a:extLst xmlns:a="http://schemas.openxmlformats.org/drawingml/2006/main">
            <a:ext uri="{FF2B5EF4-FFF2-40B4-BE49-F238E27FC236}">
              <a16:creationId xmlns:a16="http://schemas.microsoft.com/office/drawing/2014/main" id="{5336FA29-5832-53BA-BB19-E760393226CC}"/>
            </a:ext>
          </a:extLst>
        </cdr:cNvPr>
        <cdr:cNvSpPr txBox="1"/>
      </cdr:nvSpPr>
      <cdr:spPr>
        <a:xfrm xmlns:a="http://schemas.openxmlformats.org/drawingml/2006/main">
          <a:off x="3562877" y="4211634"/>
          <a:ext cx="1155032" cy="39463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ru-RU" sz="1400" kern="1200" dirty="0" err="1">
              <a:latin typeface="Arial" panose="020B0604020202020204" pitchFamily="34" charset="0"/>
              <a:cs typeface="Arial" panose="020B0604020202020204" pitchFamily="34" charset="0"/>
            </a:rPr>
            <a:t>орташа</a:t>
          </a:r>
          <a:endParaRPr lang="ru-RU" sz="1400" kern="1200" dirty="0">
            <a:latin typeface="Arial" panose="020B0604020202020204" pitchFamily="34" charset="0"/>
            <a:cs typeface="Arial" panose="020B0604020202020204" pitchFamily="34" charset="0"/>
          </a:endParaRPr>
        </a:p>
      </cdr:txBody>
    </cdr:sp>
  </cdr:relSizeAnchor>
  <cdr:relSizeAnchor xmlns:cdr="http://schemas.openxmlformats.org/drawingml/2006/chartDrawing">
    <cdr:from>
      <cdr:x>0.45387</cdr:x>
      <cdr:y>0.887</cdr:y>
    </cdr:from>
    <cdr:to>
      <cdr:x>0.55226</cdr:x>
      <cdr:y>0.96973</cdr:y>
    </cdr:to>
    <cdr:sp macro="" textlink="">
      <cdr:nvSpPr>
        <cdr:cNvPr id="10" name="TextBox 9">
          <a:extLst xmlns:a="http://schemas.openxmlformats.org/drawingml/2006/main">
            <a:ext uri="{FF2B5EF4-FFF2-40B4-BE49-F238E27FC236}">
              <a16:creationId xmlns:a16="http://schemas.microsoft.com/office/drawing/2014/main" id="{53CCEC39-512B-7609-9C0A-8765F5993086}"/>
            </a:ext>
          </a:extLst>
        </cdr:cNvPr>
        <cdr:cNvSpPr txBox="1"/>
      </cdr:nvSpPr>
      <cdr:spPr>
        <a:xfrm xmlns:a="http://schemas.openxmlformats.org/drawingml/2006/main">
          <a:off x="5328418" y="4230884"/>
          <a:ext cx="1155032" cy="39463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ru-RU" sz="1400" kern="1200" dirty="0" err="1">
              <a:latin typeface="Arial" panose="020B0604020202020204" pitchFamily="34" charset="0"/>
              <a:cs typeface="Arial" panose="020B0604020202020204" pitchFamily="34" charset="0"/>
            </a:rPr>
            <a:t>мықты</a:t>
          </a:r>
          <a:endParaRPr lang="ru-RU" sz="1400" kern="1200" dirty="0">
            <a:latin typeface="Arial" panose="020B0604020202020204" pitchFamily="34" charset="0"/>
            <a:cs typeface="Arial" panose="020B0604020202020204" pitchFamily="34" charset="0"/>
          </a:endParaRPr>
        </a:p>
      </cdr:txBody>
    </cdr:sp>
  </cdr:relSizeAnchor>
  <cdr:relSizeAnchor xmlns:cdr="http://schemas.openxmlformats.org/drawingml/2006/chartDrawing">
    <cdr:from>
      <cdr:x>0.58174</cdr:x>
      <cdr:y>0.89507</cdr:y>
    </cdr:from>
    <cdr:to>
      <cdr:x>0.68013</cdr:x>
      <cdr:y>0.9778</cdr:y>
    </cdr:to>
    <cdr:sp macro="" textlink="">
      <cdr:nvSpPr>
        <cdr:cNvPr id="11" name="TextBox 10">
          <a:extLst xmlns:a="http://schemas.openxmlformats.org/drawingml/2006/main">
            <a:ext uri="{FF2B5EF4-FFF2-40B4-BE49-F238E27FC236}">
              <a16:creationId xmlns:a16="http://schemas.microsoft.com/office/drawing/2014/main" id="{F8D4290F-EC96-315E-D446-2BB434116B25}"/>
            </a:ext>
          </a:extLst>
        </cdr:cNvPr>
        <cdr:cNvSpPr txBox="1"/>
      </cdr:nvSpPr>
      <cdr:spPr>
        <a:xfrm xmlns:a="http://schemas.openxmlformats.org/drawingml/2006/main">
          <a:off x="6829593" y="4269385"/>
          <a:ext cx="1155032" cy="39463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ru-RU" sz="1400" kern="1200" dirty="0" err="1">
              <a:latin typeface="Arial" panose="020B0604020202020204" pitchFamily="34" charset="0"/>
              <a:cs typeface="Arial" panose="020B0604020202020204" pitchFamily="34" charset="0"/>
            </a:rPr>
            <a:t>әлсіз</a:t>
          </a:r>
          <a:endParaRPr lang="ru-RU" sz="1400" kern="1200" dirty="0">
            <a:latin typeface="Arial" panose="020B0604020202020204" pitchFamily="34" charset="0"/>
            <a:cs typeface="Arial" panose="020B0604020202020204" pitchFamily="34" charset="0"/>
          </a:endParaRPr>
        </a:p>
      </cdr:txBody>
    </cdr:sp>
  </cdr:relSizeAnchor>
  <cdr:relSizeAnchor xmlns:cdr="http://schemas.openxmlformats.org/drawingml/2006/chartDrawing">
    <cdr:from>
      <cdr:x>0.71866</cdr:x>
      <cdr:y>0.89305</cdr:y>
    </cdr:from>
    <cdr:to>
      <cdr:x>0.81705</cdr:x>
      <cdr:y>0.97578</cdr:y>
    </cdr:to>
    <cdr:sp macro="" textlink="">
      <cdr:nvSpPr>
        <cdr:cNvPr id="12" name="TextBox 11">
          <a:extLst xmlns:a="http://schemas.openxmlformats.org/drawingml/2006/main">
            <a:ext uri="{FF2B5EF4-FFF2-40B4-BE49-F238E27FC236}">
              <a16:creationId xmlns:a16="http://schemas.microsoft.com/office/drawing/2014/main" id="{9665E048-FD38-12E6-FB62-7CFB14E888AA}"/>
            </a:ext>
          </a:extLst>
        </cdr:cNvPr>
        <cdr:cNvSpPr txBox="1"/>
      </cdr:nvSpPr>
      <cdr:spPr>
        <a:xfrm xmlns:a="http://schemas.openxmlformats.org/drawingml/2006/main">
          <a:off x="8437012" y="4259760"/>
          <a:ext cx="1155032" cy="39463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ru-RU" sz="1400" kern="1200" dirty="0" err="1">
              <a:latin typeface="Arial" panose="020B0604020202020204" pitchFamily="34" charset="0"/>
              <a:cs typeface="Arial" panose="020B0604020202020204" pitchFamily="34" charset="0"/>
            </a:rPr>
            <a:t>орташа</a:t>
          </a:r>
          <a:endParaRPr lang="ru-RU" sz="1400" kern="1200" dirty="0">
            <a:latin typeface="Arial" panose="020B0604020202020204" pitchFamily="34" charset="0"/>
            <a:cs typeface="Arial" panose="020B0604020202020204" pitchFamily="34" charset="0"/>
          </a:endParaRPr>
        </a:p>
      </cdr:txBody>
    </cdr:sp>
  </cdr:relSizeAnchor>
  <cdr:relSizeAnchor xmlns:cdr="http://schemas.openxmlformats.org/drawingml/2006/chartDrawing">
    <cdr:from>
      <cdr:x>0.86905</cdr:x>
      <cdr:y>0.89709</cdr:y>
    </cdr:from>
    <cdr:to>
      <cdr:x>0.96744</cdr:x>
      <cdr:y>0.97982</cdr:y>
    </cdr:to>
    <cdr:sp macro="" textlink="">
      <cdr:nvSpPr>
        <cdr:cNvPr id="13" name="TextBox 12">
          <a:extLst xmlns:a="http://schemas.openxmlformats.org/drawingml/2006/main">
            <a:ext uri="{FF2B5EF4-FFF2-40B4-BE49-F238E27FC236}">
              <a16:creationId xmlns:a16="http://schemas.microsoft.com/office/drawing/2014/main" id="{F2E308EC-EE7E-1D27-47F0-62AC3EBE2C84}"/>
            </a:ext>
          </a:extLst>
        </cdr:cNvPr>
        <cdr:cNvSpPr txBox="1"/>
      </cdr:nvSpPr>
      <cdr:spPr>
        <a:xfrm xmlns:a="http://schemas.openxmlformats.org/drawingml/2006/main">
          <a:off x="10202553" y="4279010"/>
          <a:ext cx="1155032" cy="39463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ru-RU" sz="1400" kern="1200" dirty="0" err="1">
              <a:latin typeface="Arial" panose="020B0604020202020204" pitchFamily="34" charset="0"/>
              <a:cs typeface="Arial" panose="020B0604020202020204" pitchFamily="34" charset="0"/>
            </a:rPr>
            <a:t>мықты</a:t>
          </a:r>
          <a:endParaRPr lang="ru-RU" sz="1400" kern="1200" dirty="0">
            <a:latin typeface="Arial" panose="020B0604020202020204" pitchFamily="34" charset="0"/>
            <a:cs typeface="Arial" panose="020B0604020202020204" pitchFamily="34" charset="0"/>
          </a:endParaRPr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9787" cy="49869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KZ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55838" y="0"/>
            <a:ext cx="2949787" cy="49869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962AC74-CDD5-476C-AF84-20435A33B826}" type="datetimeFigureOut">
              <a:rPr lang="ru-KZ" smtClean="0"/>
              <a:t>04/09/2025</a:t>
            </a:fld>
            <a:endParaRPr lang="ru-KZ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422275" y="1243013"/>
            <a:ext cx="5962650" cy="33543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ru-KZ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80720" y="4783307"/>
            <a:ext cx="5445760" cy="3913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ru-KZ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9440647"/>
            <a:ext cx="2949787" cy="49869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KZ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55838" y="9440647"/>
            <a:ext cx="2949787" cy="49869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F6D6F1A-CCFC-4E12-BB00-5F6B6641F93B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267568295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Итак, в продолжение </a:t>
            </a:r>
            <a:endParaRPr lang="ru-KZ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9822738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72DA147-84E7-18A4-9697-50F3F01D76A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  <a:endParaRPr lang="ru-KZ"/>
          </a:p>
        </p:txBody>
      </p:sp>
      <p:sp>
        <p:nvSpPr>
          <p:cNvPr id="3" name="Подзаголовок 2">
            <a:extLst>
              <a:ext uri="{FF2B5EF4-FFF2-40B4-BE49-F238E27FC236}">
                <a16:creationId xmlns:a16="http://schemas.microsoft.com/office/drawing/2014/main" id="{09C46FAE-7EA9-AB63-97B9-3C8D2E02619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  <a:endParaRPr lang="ru-KZ"/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4B0047D-2F3E-8E87-B9F6-5BBFEBD59DE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40F2438-5B5C-4C23-99D6-79FC171C9511}" type="datetime1">
              <a:rPr lang="ru-KZ" smtClean="0"/>
              <a:t>04/09/2025</a:t>
            </a:fld>
            <a:endParaRPr lang="ru-KZ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A2910F83-A4B9-9358-83B0-B28CE23556D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KZ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BD37639F-DBE4-985D-DF27-FE7BBE27A3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267224061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C2095AC-407F-58B3-FEF5-8008117B2C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ru-KZ"/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CC655EF3-6F75-1BF8-CE72-C03F871D227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ru-KZ"/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4CBEE103-4E38-D5C1-7A1D-C0065447CE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42066C-EF41-4A5E-A50E-B6401BFAE28B}" type="datetime1">
              <a:rPr lang="ru-KZ" smtClean="0"/>
              <a:t>04/09/2025</a:t>
            </a:fld>
            <a:endParaRPr lang="ru-KZ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55DD45D9-CD2D-0296-398F-9FE372EEA0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KZ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E6790C8B-EF5C-CA8D-24EA-6FD75CEFD8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159750910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FD4DC0D-059B-06E5-301C-F25F7AED29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  <a:endParaRPr lang="ru-KZ"/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A113EEDF-98BA-6FB0-28AF-6D9F219AB81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529EACAD-9687-670A-2CB7-724C4211FA5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E5D7FD9-7A64-47AF-AEDE-37A7E4C2947E}" type="datetime1">
              <a:rPr lang="ru-KZ" smtClean="0"/>
              <a:t>04/09/2025</a:t>
            </a:fld>
            <a:endParaRPr lang="ru-KZ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61B7BE7D-A10C-0224-D28E-0768D4A263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KZ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9094EC5B-5F2D-84EF-F85E-DA9C21382D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378387662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BEF6FC3-F027-63A1-56CB-C9151ABCD5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ru-KZ"/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3886846D-62F7-3C8A-3D8E-0352A446F9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ru-KZ"/>
          </a:p>
        </p:txBody>
      </p:sp>
      <p:sp>
        <p:nvSpPr>
          <p:cNvPr id="4" name="Объект 3">
            <a:extLst>
              <a:ext uri="{FF2B5EF4-FFF2-40B4-BE49-F238E27FC236}">
                <a16:creationId xmlns:a16="http://schemas.microsoft.com/office/drawing/2014/main" id="{1A52665E-4ACA-1483-5255-27760F72172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ru-KZ"/>
          </a:p>
        </p:txBody>
      </p:sp>
      <p:sp>
        <p:nvSpPr>
          <p:cNvPr id="5" name="Дата 4">
            <a:extLst>
              <a:ext uri="{FF2B5EF4-FFF2-40B4-BE49-F238E27FC236}">
                <a16:creationId xmlns:a16="http://schemas.microsoft.com/office/drawing/2014/main" id="{C4DEAEAD-B30F-8078-F280-E2E1A5A91F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A96F20-1F86-4AB9-AABC-E111D70291C3}" type="datetime1">
              <a:rPr lang="ru-KZ" smtClean="0"/>
              <a:t>04/09/2025</a:t>
            </a:fld>
            <a:endParaRPr lang="ru-KZ"/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3333190A-047B-41F6-D069-643A41CA5B8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KZ"/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EBF2EB5A-5A86-21A5-D6B8-8DA5639AF7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83122691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90FAC05-0409-3EA0-5FF0-E150D29E84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ru-RU"/>
              <a:t>Образец заголовка</a:t>
            </a:r>
            <a:endParaRPr lang="ru-KZ"/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2D18B0A8-93BA-ED18-CA14-5443AE57D18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>
            <a:extLst>
              <a:ext uri="{FF2B5EF4-FFF2-40B4-BE49-F238E27FC236}">
                <a16:creationId xmlns:a16="http://schemas.microsoft.com/office/drawing/2014/main" id="{F58729D3-FEF0-10F1-6FFA-F27AF9833A0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ru-KZ"/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F9E19B79-D81D-629D-983D-63E50F5533F3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>
            <a:extLst>
              <a:ext uri="{FF2B5EF4-FFF2-40B4-BE49-F238E27FC236}">
                <a16:creationId xmlns:a16="http://schemas.microsoft.com/office/drawing/2014/main" id="{9F22F781-E77C-05B0-087C-460349909A2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ru-KZ"/>
          </a:p>
        </p:txBody>
      </p:sp>
      <p:sp>
        <p:nvSpPr>
          <p:cNvPr id="7" name="Дата 6">
            <a:extLst>
              <a:ext uri="{FF2B5EF4-FFF2-40B4-BE49-F238E27FC236}">
                <a16:creationId xmlns:a16="http://schemas.microsoft.com/office/drawing/2014/main" id="{D286E908-9E03-8C57-2159-96A69CAAAAB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4C17E9-B7CC-4B46-A2A3-6DBF964EDA11}" type="datetime1">
              <a:rPr lang="ru-KZ" smtClean="0"/>
              <a:t>04/09/2025</a:t>
            </a:fld>
            <a:endParaRPr lang="ru-KZ"/>
          </a:p>
        </p:txBody>
      </p:sp>
      <p:sp>
        <p:nvSpPr>
          <p:cNvPr id="8" name="Нижний колонтитул 7">
            <a:extLst>
              <a:ext uri="{FF2B5EF4-FFF2-40B4-BE49-F238E27FC236}">
                <a16:creationId xmlns:a16="http://schemas.microsoft.com/office/drawing/2014/main" id="{86F711C4-35DD-F7BB-73FC-5AC2F2C6A3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KZ"/>
          </a:p>
        </p:txBody>
      </p:sp>
      <p:sp>
        <p:nvSpPr>
          <p:cNvPr id="9" name="Номер слайда 8">
            <a:extLst>
              <a:ext uri="{FF2B5EF4-FFF2-40B4-BE49-F238E27FC236}">
                <a16:creationId xmlns:a16="http://schemas.microsoft.com/office/drawing/2014/main" id="{EFF8A244-5E39-7471-0A9C-C8226717C1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340151718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8961CCB-1A80-F8F2-C2E3-906A710D33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ru-KZ"/>
          </a:p>
        </p:txBody>
      </p:sp>
      <p:sp>
        <p:nvSpPr>
          <p:cNvPr id="3" name="Дата 2">
            <a:extLst>
              <a:ext uri="{FF2B5EF4-FFF2-40B4-BE49-F238E27FC236}">
                <a16:creationId xmlns:a16="http://schemas.microsoft.com/office/drawing/2014/main" id="{94B1592D-3C54-6597-4FAD-7616EEEC04C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2796FA-3CDD-4863-A07A-B52FF9CCFDFA}" type="datetime1">
              <a:rPr lang="ru-KZ" smtClean="0"/>
              <a:t>04/09/2025</a:t>
            </a:fld>
            <a:endParaRPr lang="ru-KZ"/>
          </a:p>
        </p:txBody>
      </p:sp>
      <p:sp>
        <p:nvSpPr>
          <p:cNvPr id="4" name="Нижний колонтитул 3">
            <a:extLst>
              <a:ext uri="{FF2B5EF4-FFF2-40B4-BE49-F238E27FC236}">
                <a16:creationId xmlns:a16="http://schemas.microsoft.com/office/drawing/2014/main" id="{3A62337C-6D6B-92AA-D40F-24F13D4A89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KZ"/>
          </a:p>
        </p:txBody>
      </p:sp>
      <p:sp>
        <p:nvSpPr>
          <p:cNvPr id="5" name="Номер слайда 4">
            <a:extLst>
              <a:ext uri="{FF2B5EF4-FFF2-40B4-BE49-F238E27FC236}">
                <a16:creationId xmlns:a16="http://schemas.microsoft.com/office/drawing/2014/main" id="{20C4EA12-73A0-256B-098F-8D1328F564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389571414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>
            <a:extLst>
              <a:ext uri="{FF2B5EF4-FFF2-40B4-BE49-F238E27FC236}">
                <a16:creationId xmlns:a16="http://schemas.microsoft.com/office/drawing/2014/main" id="{BB51DBCB-A78C-0EE8-CBBB-3C84B21D490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205607-A479-46ED-93FE-0AC3DFA84B3B}" type="datetime1">
              <a:rPr lang="ru-KZ" smtClean="0"/>
              <a:t>04/09/2025</a:t>
            </a:fld>
            <a:endParaRPr lang="ru-KZ"/>
          </a:p>
        </p:txBody>
      </p:sp>
      <p:sp>
        <p:nvSpPr>
          <p:cNvPr id="3" name="Нижний колонтитул 2">
            <a:extLst>
              <a:ext uri="{FF2B5EF4-FFF2-40B4-BE49-F238E27FC236}">
                <a16:creationId xmlns:a16="http://schemas.microsoft.com/office/drawing/2014/main" id="{7D494C24-FCAF-EAAF-56F1-59C7E5CF3E6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KZ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E25C0A84-1961-19CB-117C-7A5BBCC2AA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375426451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9F68183-65BD-4356-D6C6-37937768A07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  <a:endParaRPr lang="ru-KZ"/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E2303FA9-6E92-5883-1B30-CE3C2C41644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ru-KZ"/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8F2EE255-7DA0-159A-7260-41532C8588B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>
            <a:extLst>
              <a:ext uri="{FF2B5EF4-FFF2-40B4-BE49-F238E27FC236}">
                <a16:creationId xmlns:a16="http://schemas.microsoft.com/office/drawing/2014/main" id="{AD380416-D52D-F1E7-B764-BAA4DD628AD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4B7363A-362D-4A28-8961-A038D7EA48EB}" type="datetime1">
              <a:rPr lang="ru-KZ" smtClean="0"/>
              <a:t>04/09/2025</a:t>
            </a:fld>
            <a:endParaRPr lang="ru-KZ"/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CCFC460F-A7BD-D8F4-666B-0EBA7925FDC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KZ"/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A1665090-EA0E-7CA9-7A95-EE82C2A1D4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349677737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004042E-324B-336D-5040-AE30010CF4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  <a:endParaRPr lang="ru-KZ"/>
          </a:p>
        </p:txBody>
      </p:sp>
      <p:sp>
        <p:nvSpPr>
          <p:cNvPr id="3" name="Рисунок 2">
            <a:extLst>
              <a:ext uri="{FF2B5EF4-FFF2-40B4-BE49-F238E27FC236}">
                <a16:creationId xmlns:a16="http://schemas.microsoft.com/office/drawing/2014/main" id="{86106F91-48A9-8242-6A8F-A350427B1872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KZ"/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69737AAC-8CE2-AA98-8C54-3B585334E4D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>
            <a:extLst>
              <a:ext uri="{FF2B5EF4-FFF2-40B4-BE49-F238E27FC236}">
                <a16:creationId xmlns:a16="http://schemas.microsoft.com/office/drawing/2014/main" id="{A9475164-86CB-9B9F-2656-8F77D842E52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73282E-E305-48DB-A9F9-B8FDE0123891}" type="datetime1">
              <a:rPr lang="ru-KZ" smtClean="0"/>
              <a:t>04/09/2025</a:t>
            </a:fld>
            <a:endParaRPr lang="ru-KZ"/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4D45233A-E435-9030-0C01-1FBA709B50F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KZ"/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EB68C981-314A-FE51-A319-48B6C67894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57873017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F5CAE8E-4664-CA6D-FEFA-CA4744C892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ru-KZ"/>
          </a:p>
        </p:txBody>
      </p:sp>
      <p:sp>
        <p:nvSpPr>
          <p:cNvPr id="3" name="Вертикальный текст 2">
            <a:extLst>
              <a:ext uri="{FF2B5EF4-FFF2-40B4-BE49-F238E27FC236}">
                <a16:creationId xmlns:a16="http://schemas.microsoft.com/office/drawing/2014/main" id="{6B6AEF97-202A-9BB2-DBFD-C0794611F79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ru-KZ"/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8D3E4AB2-4278-B384-5758-72BF15852CA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116D613-F3BA-431C-B475-E89EFCC44C36}" type="datetime1">
              <a:rPr lang="ru-KZ" smtClean="0"/>
              <a:t>04/09/2025</a:t>
            </a:fld>
            <a:endParaRPr lang="ru-KZ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7D6FEBA0-85CC-D7D1-CF93-207DA53846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KZ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6F657616-9E53-45AD-01E9-92F012B06E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219122970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>
            <a:extLst>
              <a:ext uri="{FF2B5EF4-FFF2-40B4-BE49-F238E27FC236}">
                <a16:creationId xmlns:a16="http://schemas.microsoft.com/office/drawing/2014/main" id="{2E41D0DC-2EC2-FE2E-2A02-0D524DF5D7BA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  <a:endParaRPr lang="ru-KZ"/>
          </a:p>
        </p:txBody>
      </p:sp>
      <p:sp>
        <p:nvSpPr>
          <p:cNvPr id="3" name="Вертикальный текст 2">
            <a:extLst>
              <a:ext uri="{FF2B5EF4-FFF2-40B4-BE49-F238E27FC236}">
                <a16:creationId xmlns:a16="http://schemas.microsoft.com/office/drawing/2014/main" id="{EAC41B27-6A0A-48C7-9B9F-BE1D0EA9164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ru-KZ"/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5C374FE1-40FE-3E3A-AB5F-BDD3D9F00C2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458D66B-E85D-41C7-A63C-D308C41F889B}" type="datetime1">
              <a:rPr lang="ru-KZ" smtClean="0"/>
              <a:t>04/09/2025</a:t>
            </a:fld>
            <a:endParaRPr lang="ru-KZ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49988BB-C47D-6659-C706-6DA9737C898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KZ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03834FDC-A7F1-E64A-57ED-0509516EFB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357730117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EED95EFD-A93F-4801-906A-29829A0DB50C}"/>
              </a:ext>
            </a:extLst>
          </p:cNvPr>
          <p:cNvSpPr/>
          <p:nvPr userDrawn="1"/>
        </p:nvSpPr>
        <p:spPr>
          <a:xfrm>
            <a:off x="0" y="6644640"/>
            <a:ext cx="12189138" cy="213360"/>
          </a:xfrm>
          <a:prstGeom prst="rect">
            <a:avLst/>
          </a:prstGeom>
          <a:solidFill>
            <a:srgbClr val="14345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7087" tIns="43543" rIns="87087" bIns="4354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2767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1AE1CAFC-8FAA-43E4-90CF-F4B268524A3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lvl1pPr>
              <a:defRPr sz="2667" b="1">
                <a:solidFill>
                  <a:srgbClr val="14345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dirty="0"/>
              <a:t>Здесь заголовок</a:t>
            </a:r>
          </a:p>
        </p:txBody>
      </p:sp>
      <p:sp>
        <p:nvSpPr>
          <p:cNvPr id="18" name="Номер слайда 1">
            <a:extLst>
              <a:ext uri="{FF2B5EF4-FFF2-40B4-BE49-F238E27FC236}">
                <a16:creationId xmlns:a16="http://schemas.microsoft.com/office/drawing/2014/main" id="{35E13FE2-8363-4B32-997E-7AD8F8C0C9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  <a:prstGeom prst="rect">
            <a:avLst/>
          </a:prstGeom>
        </p:spPr>
        <p:txBody>
          <a:bodyPr rIns="0" anchor="ctr"/>
          <a:lstStyle>
            <a:lvl1pPr algn="r">
              <a:defRPr sz="10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4060C6F1-8618-4CCA-B45E-7B199C8F5830}" type="slidenum">
              <a:rPr lang="ru-RU" smtClean="0"/>
              <a:pPr/>
              <a:t>‹#›</a:t>
            </a:fld>
            <a:r>
              <a:rPr lang="en-US" dirty="0"/>
              <a:t> </a:t>
            </a:r>
            <a:r>
              <a:rPr lang="ru-RU" dirty="0"/>
              <a:t>из </a:t>
            </a:r>
            <a:r>
              <a:rPr lang="en-US" dirty="0"/>
              <a:t>___</a:t>
            </a:r>
            <a:endParaRPr lang="ru-RU" dirty="0"/>
          </a:p>
        </p:txBody>
      </p:sp>
      <p:sp>
        <p:nvSpPr>
          <p:cNvPr id="19" name="Прямоугольник 18">
            <a:extLst>
              <a:ext uri="{FF2B5EF4-FFF2-40B4-BE49-F238E27FC236}">
                <a16:creationId xmlns:a16="http://schemas.microsoft.com/office/drawing/2014/main" id="{3DB36E7A-75B2-4AC4-B777-A38EEA2D1EF8}"/>
              </a:ext>
            </a:extLst>
          </p:cNvPr>
          <p:cNvSpPr/>
          <p:nvPr userDrawn="1"/>
        </p:nvSpPr>
        <p:spPr>
          <a:xfrm>
            <a:off x="0" y="5"/>
            <a:ext cx="72000" cy="859626"/>
          </a:xfrm>
          <a:prstGeom prst="rect">
            <a:avLst/>
          </a:prstGeom>
          <a:solidFill>
            <a:srgbClr val="14345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1">
              <a:solidFill>
                <a:srgbClr val="143452"/>
              </a:solidFill>
            </a:endParaRPr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2D33F8B8-E73F-4081-A22B-4A24A2AE756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62" y="6668685"/>
            <a:ext cx="2037505" cy="1652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640632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9064243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2119570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EED95EFD-A93F-4801-906A-29829A0DB50C}"/>
              </a:ext>
            </a:extLst>
          </p:cNvPr>
          <p:cNvSpPr/>
          <p:nvPr userDrawn="1"/>
        </p:nvSpPr>
        <p:spPr>
          <a:xfrm>
            <a:off x="0" y="6644640"/>
            <a:ext cx="12189138" cy="213360"/>
          </a:xfrm>
          <a:prstGeom prst="rect">
            <a:avLst/>
          </a:pr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7087" tIns="43543" rIns="87087" bIns="4354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2767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1AE1CAFC-8FAA-43E4-90CF-F4B268524A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lvl1pPr>
              <a:defRPr sz="2667" b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dirty="0"/>
              <a:t>Образец заголовка</a:t>
            </a:r>
          </a:p>
        </p:txBody>
      </p:sp>
      <p:sp>
        <p:nvSpPr>
          <p:cNvPr id="18" name="Номер слайда 1">
            <a:extLst>
              <a:ext uri="{FF2B5EF4-FFF2-40B4-BE49-F238E27FC236}">
                <a16:creationId xmlns:a16="http://schemas.microsoft.com/office/drawing/2014/main" id="{35E13FE2-8363-4B32-997E-7AD8F8C0C9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  <a:prstGeom prst="rect">
            <a:avLst/>
          </a:prstGeom>
        </p:spPr>
        <p:txBody>
          <a:bodyPr rIns="0" anchor="ctr"/>
          <a:lstStyle>
            <a:lvl1pPr algn="r">
              <a:defRPr sz="10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4060C6F1-8618-4CCA-B45E-7B199C8F5830}" type="slidenum">
              <a:rPr lang="ru-RU" smtClean="0"/>
              <a:pPr/>
              <a:t>‹#›</a:t>
            </a:fld>
            <a:r>
              <a:rPr lang="en-US" dirty="0"/>
              <a:t> </a:t>
            </a:r>
            <a:r>
              <a:rPr lang="ru-RU" dirty="0"/>
              <a:t>из 194</a:t>
            </a:r>
          </a:p>
        </p:txBody>
      </p:sp>
      <p:sp>
        <p:nvSpPr>
          <p:cNvPr id="19" name="Прямоугольник 18">
            <a:extLst>
              <a:ext uri="{FF2B5EF4-FFF2-40B4-BE49-F238E27FC236}">
                <a16:creationId xmlns:a16="http://schemas.microsoft.com/office/drawing/2014/main" id="{3DB36E7A-75B2-4AC4-B777-A38EEA2D1EF8}"/>
              </a:ext>
            </a:extLst>
          </p:cNvPr>
          <p:cNvSpPr/>
          <p:nvPr userDrawn="1"/>
        </p:nvSpPr>
        <p:spPr>
          <a:xfrm>
            <a:off x="0" y="5"/>
            <a:ext cx="72000" cy="859626"/>
          </a:xfrm>
          <a:prstGeom prst="rect">
            <a:avLst/>
          </a:pr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1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2D33F8B8-E73F-4081-A22B-4A24A2AE756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62" y="6668685"/>
            <a:ext cx="2037505" cy="1652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2836507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EED95EFD-A93F-4801-906A-29829A0DB50C}"/>
              </a:ext>
            </a:extLst>
          </p:cNvPr>
          <p:cNvSpPr/>
          <p:nvPr userDrawn="1"/>
        </p:nvSpPr>
        <p:spPr>
          <a:xfrm>
            <a:off x="0" y="6644640"/>
            <a:ext cx="12189138" cy="213360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7087" tIns="43543" rIns="87087" bIns="4354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2767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1AE1CAFC-8FAA-43E4-90CF-F4B268524A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  <a:noFill/>
        </p:spPr>
        <p:txBody>
          <a:bodyPr anchor="ctr"/>
          <a:lstStyle>
            <a:lvl1pPr>
              <a:defRPr sz="2667" b="1">
                <a:solidFill>
                  <a:schemeClr val="accent6">
                    <a:lumMod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dirty="0"/>
              <a:t>Образец заголовка</a:t>
            </a:r>
          </a:p>
        </p:txBody>
      </p:sp>
      <p:sp>
        <p:nvSpPr>
          <p:cNvPr id="18" name="Номер слайда 1">
            <a:extLst>
              <a:ext uri="{FF2B5EF4-FFF2-40B4-BE49-F238E27FC236}">
                <a16:creationId xmlns:a16="http://schemas.microsoft.com/office/drawing/2014/main" id="{35E13FE2-8363-4B32-997E-7AD8F8C0C9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txBody>
          <a:bodyPr rIns="0" anchor="ctr"/>
          <a:lstStyle>
            <a:lvl1pPr algn="r">
              <a:defRPr sz="10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4060C6F1-8618-4CCA-B45E-7B199C8F5830}" type="slidenum">
              <a:rPr lang="ru-RU" smtClean="0"/>
              <a:pPr/>
              <a:t>‹#›</a:t>
            </a:fld>
            <a:r>
              <a:rPr lang="en-US" dirty="0"/>
              <a:t> </a:t>
            </a:r>
            <a:r>
              <a:rPr lang="ru-RU" dirty="0"/>
              <a:t>из ___</a:t>
            </a:r>
          </a:p>
        </p:txBody>
      </p:sp>
      <p:sp>
        <p:nvSpPr>
          <p:cNvPr id="19" name="Прямоугольник 18">
            <a:extLst>
              <a:ext uri="{FF2B5EF4-FFF2-40B4-BE49-F238E27FC236}">
                <a16:creationId xmlns:a16="http://schemas.microsoft.com/office/drawing/2014/main" id="{3DB36E7A-75B2-4AC4-B777-A38EEA2D1EF8}"/>
              </a:ext>
            </a:extLst>
          </p:cNvPr>
          <p:cNvSpPr/>
          <p:nvPr userDrawn="1"/>
        </p:nvSpPr>
        <p:spPr>
          <a:xfrm>
            <a:off x="0" y="5"/>
            <a:ext cx="72000" cy="859626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1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2D33F8B8-E73F-4081-A22B-4A24A2AE756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62" y="6668685"/>
            <a:ext cx="2037505" cy="16527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</p:pic>
    </p:spTree>
    <p:extLst>
      <p:ext uri="{BB962C8B-B14F-4D97-AF65-F5344CB8AC3E}">
        <p14:creationId xmlns:p14="http://schemas.microsoft.com/office/powerpoint/2010/main" val="227155303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EED95EFD-A93F-4801-906A-29829A0DB50C}"/>
              </a:ext>
            </a:extLst>
          </p:cNvPr>
          <p:cNvSpPr/>
          <p:nvPr userDrawn="1"/>
        </p:nvSpPr>
        <p:spPr>
          <a:xfrm>
            <a:off x="0" y="6644640"/>
            <a:ext cx="12189138" cy="21336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7087" tIns="43543" rIns="87087" bIns="4354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2767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1AE1CAFC-8FAA-43E4-90CF-F4B268524A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  <a:noFill/>
        </p:spPr>
        <p:txBody>
          <a:bodyPr anchor="ctr"/>
          <a:lstStyle>
            <a:lvl1pPr>
              <a:defRPr sz="2667" b="1">
                <a:solidFill>
                  <a:schemeClr val="accent3">
                    <a:lumMod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dirty="0"/>
              <a:t>Образец заголовка</a:t>
            </a:r>
          </a:p>
        </p:txBody>
      </p:sp>
      <p:sp>
        <p:nvSpPr>
          <p:cNvPr id="18" name="Номер слайда 1">
            <a:extLst>
              <a:ext uri="{FF2B5EF4-FFF2-40B4-BE49-F238E27FC236}">
                <a16:creationId xmlns:a16="http://schemas.microsoft.com/office/drawing/2014/main" id="{35E13FE2-8363-4B32-997E-7AD8F8C0C9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  <a:prstGeom prst="rect">
            <a:avLst/>
          </a:prstGeom>
          <a:solidFill>
            <a:schemeClr val="accent3">
              <a:lumMod val="75000"/>
            </a:schemeClr>
          </a:solidFill>
        </p:spPr>
        <p:txBody>
          <a:bodyPr rIns="0" anchor="ctr"/>
          <a:lstStyle>
            <a:lvl1pPr algn="r">
              <a:defRPr sz="10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4060C6F1-8618-4CCA-B45E-7B199C8F5830}" type="slidenum">
              <a:rPr lang="ru-RU" smtClean="0"/>
              <a:pPr/>
              <a:t>‹#›</a:t>
            </a:fld>
            <a:r>
              <a:rPr lang="en-US" dirty="0"/>
              <a:t> </a:t>
            </a:r>
            <a:r>
              <a:rPr lang="ru-RU" dirty="0"/>
              <a:t>из ____</a:t>
            </a:r>
          </a:p>
        </p:txBody>
      </p:sp>
      <p:sp>
        <p:nvSpPr>
          <p:cNvPr id="19" name="Прямоугольник 18">
            <a:extLst>
              <a:ext uri="{FF2B5EF4-FFF2-40B4-BE49-F238E27FC236}">
                <a16:creationId xmlns:a16="http://schemas.microsoft.com/office/drawing/2014/main" id="{3DB36E7A-75B2-4AC4-B777-A38EEA2D1EF8}"/>
              </a:ext>
            </a:extLst>
          </p:cNvPr>
          <p:cNvSpPr/>
          <p:nvPr userDrawn="1"/>
        </p:nvSpPr>
        <p:spPr>
          <a:xfrm>
            <a:off x="0" y="5"/>
            <a:ext cx="72000" cy="859626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1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2D33F8B8-E73F-4081-A22B-4A24A2AE756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62" y="6668685"/>
            <a:ext cx="2037505" cy="165270"/>
          </a:xfrm>
          <a:prstGeom prst="rect">
            <a:avLst/>
          </a:prstGeom>
          <a:solidFill>
            <a:schemeClr val="accent3">
              <a:lumMod val="75000"/>
            </a:schemeClr>
          </a:solidFill>
        </p:spPr>
      </p:pic>
    </p:spTree>
    <p:extLst>
      <p:ext uri="{BB962C8B-B14F-4D97-AF65-F5344CB8AC3E}">
        <p14:creationId xmlns:p14="http://schemas.microsoft.com/office/powerpoint/2010/main" val="3116518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emf"/><Relationship Id="rId3" Type="http://schemas.openxmlformats.org/officeDocument/2006/relationships/slideLayout" Target="../slideLayouts/slideLayout16.xml"/><Relationship Id="rId7" Type="http://schemas.openxmlformats.org/officeDocument/2006/relationships/oleObject" Target="../embeddings/oleObject1.bin"/><Relationship Id="rId2" Type="http://schemas.openxmlformats.org/officeDocument/2006/relationships/slideLayout" Target="../slideLayouts/slideLayout15.xml"/><Relationship Id="rId1" Type="http://schemas.openxmlformats.org/officeDocument/2006/relationships/slideLayout" Target="../slideLayouts/slideLayout14.xml"/><Relationship Id="rId6" Type="http://schemas.openxmlformats.org/officeDocument/2006/relationships/tags" Target="../tags/tag1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1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94EBB5B-2A00-76F7-40A7-09476519823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  <a:endParaRPr lang="ru-KZ"/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4C304960-313F-4B42-AB32-3F5043F0CF6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ru-KZ"/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035B5F3-D401-70E7-E709-B24EBFF90A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F663F0A-0F8F-4076-AA49-2E7550C302D9}" type="datetime1">
              <a:rPr lang="ru-KZ" smtClean="0"/>
              <a:t>04/09/2025</a:t>
            </a:fld>
            <a:endParaRPr lang="ru-KZ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81ED60F9-80F7-C8E9-23AB-5E23912763D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KZ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B82B111F-6941-7C0A-CF79-C11696E7C2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295554357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6" r:id="rId13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KZ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Объект 1" hidden="1"/>
          <p:cNvGraphicFramePr>
            <a:graphicFrameLocks noChangeAspect="1"/>
          </p:cNvGraphicFramePr>
          <p:nvPr>
            <p:custDataLst>
              <p:tags r:id="rId6"/>
            </p:custDataLst>
          </p:nvPr>
        </p:nvGraphicFramePr>
        <p:xfrm>
          <a:off x="2122" y="2121"/>
          <a:ext cx="2116" cy="211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7" imgW="592" imgH="591" progId="TCLayout.ActiveDocument.1">
                  <p:embed/>
                </p:oleObj>
              </mc:Choice>
              <mc:Fallback>
                <p:oleObj name="think-cell Slide" r:id="rId7" imgW="592" imgH="591" progId="TCLayout.ActiveDocument.1">
                  <p:embed/>
                  <p:pic>
                    <p:nvPicPr>
                      <p:cNvPr id="2" name="Объект 1" hidden="1"/>
                      <p:cNvPicPr/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2122" y="2121"/>
                        <a:ext cx="2116" cy="211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987741833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chemeClr val="bg2"/>
          </a:solidFill>
          <a:latin typeface="Calibri" panose="020F0502020204030204" pitchFamily="34" charset="0"/>
          <a:ea typeface="Calibri" panose="020F0502020204030204" pitchFamily="34" charset="0"/>
          <a:cs typeface="Arial"/>
          <a:sym typeface="Arial"/>
        </a:defRPr>
      </a:lvl1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FontTx/>
        <a:buNone/>
        <a:defRPr sz="1867" b="0" i="0" u="none" strike="noStrike" cap="none">
          <a:solidFill>
            <a:srgbClr val="000000"/>
          </a:solidFill>
          <a:latin typeface="Calibri" panose="020F0502020204030204" pitchFamily="34" charset="0"/>
          <a:ea typeface="MS Mincho" panose="02020609040205080304" pitchFamily="49" charset="-128"/>
          <a:cs typeface="MoolBoran" panose="020B0100010101010101" pitchFamily="34" charset="0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5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5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5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12.xml"/><Relationship Id="rId5" Type="http://schemas.openxmlformats.org/officeDocument/2006/relationships/chart" Target="../charts/chart9.xml"/><Relationship Id="rId4" Type="http://schemas.openxmlformats.org/officeDocument/2006/relationships/chart" Target="../charts/chart8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Relationship Id="rId4" Type="http://schemas.openxmlformats.org/officeDocument/2006/relationships/chart" Target="../charts/chart10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.xml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3.xml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4.xml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5.xml"/><Relationship Id="rId1" Type="http://schemas.openxmlformats.org/officeDocument/2006/relationships/slideLayout" Target="../slideLayouts/slideLayout12.xml"/></Relationships>
</file>

<file path=ppt/slides/_rels/slide2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1.svg"/><Relationship Id="rId18" Type="http://schemas.openxmlformats.org/officeDocument/2006/relationships/image" Target="../media/image26.png"/><Relationship Id="rId26" Type="http://schemas.openxmlformats.org/officeDocument/2006/relationships/image" Target="../media/image34.png"/><Relationship Id="rId3" Type="http://schemas.openxmlformats.org/officeDocument/2006/relationships/image" Target="../media/image11.svg"/><Relationship Id="rId21" Type="http://schemas.openxmlformats.org/officeDocument/2006/relationships/image" Target="../media/image29.svg"/><Relationship Id="rId34" Type="http://schemas.openxmlformats.org/officeDocument/2006/relationships/image" Target="../media/image42.png"/><Relationship Id="rId7" Type="http://schemas.openxmlformats.org/officeDocument/2006/relationships/image" Target="../media/image15.svg"/><Relationship Id="rId12" Type="http://schemas.openxmlformats.org/officeDocument/2006/relationships/image" Target="../media/image20.png"/><Relationship Id="rId17" Type="http://schemas.openxmlformats.org/officeDocument/2006/relationships/image" Target="../media/image25.svg"/><Relationship Id="rId25" Type="http://schemas.openxmlformats.org/officeDocument/2006/relationships/image" Target="../media/image33.svg"/><Relationship Id="rId33" Type="http://schemas.openxmlformats.org/officeDocument/2006/relationships/image" Target="../media/image41.svg"/><Relationship Id="rId2" Type="http://schemas.openxmlformats.org/officeDocument/2006/relationships/image" Target="../media/image10.png"/><Relationship Id="rId16" Type="http://schemas.openxmlformats.org/officeDocument/2006/relationships/image" Target="../media/image24.png"/><Relationship Id="rId20" Type="http://schemas.openxmlformats.org/officeDocument/2006/relationships/image" Target="../media/image28.png"/><Relationship Id="rId29" Type="http://schemas.openxmlformats.org/officeDocument/2006/relationships/image" Target="../media/image37.sv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4.png"/><Relationship Id="rId11" Type="http://schemas.openxmlformats.org/officeDocument/2006/relationships/image" Target="../media/image19.svg"/><Relationship Id="rId24" Type="http://schemas.openxmlformats.org/officeDocument/2006/relationships/image" Target="../media/image32.png"/><Relationship Id="rId32" Type="http://schemas.openxmlformats.org/officeDocument/2006/relationships/image" Target="../media/image40.png"/><Relationship Id="rId5" Type="http://schemas.openxmlformats.org/officeDocument/2006/relationships/image" Target="../media/image13.svg"/><Relationship Id="rId15" Type="http://schemas.openxmlformats.org/officeDocument/2006/relationships/image" Target="../media/image23.svg"/><Relationship Id="rId23" Type="http://schemas.openxmlformats.org/officeDocument/2006/relationships/image" Target="../media/image31.svg"/><Relationship Id="rId28" Type="http://schemas.openxmlformats.org/officeDocument/2006/relationships/image" Target="../media/image36.png"/><Relationship Id="rId36" Type="http://schemas.openxmlformats.org/officeDocument/2006/relationships/chart" Target="../charts/chart16.xml"/><Relationship Id="rId10" Type="http://schemas.openxmlformats.org/officeDocument/2006/relationships/image" Target="../media/image18.png"/><Relationship Id="rId19" Type="http://schemas.openxmlformats.org/officeDocument/2006/relationships/image" Target="../media/image27.svg"/><Relationship Id="rId31" Type="http://schemas.openxmlformats.org/officeDocument/2006/relationships/image" Target="../media/image39.svg"/><Relationship Id="rId4" Type="http://schemas.openxmlformats.org/officeDocument/2006/relationships/image" Target="../media/image12.png"/><Relationship Id="rId9" Type="http://schemas.openxmlformats.org/officeDocument/2006/relationships/image" Target="../media/image17.svg"/><Relationship Id="rId14" Type="http://schemas.openxmlformats.org/officeDocument/2006/relationships/image" Target="../media/image22.png"/><Relationship Id="rId22" Type="http://schemas.openxmlformats.org/officeDocument/2006/relationships/image" Target="../media/image30.png"/><Relationship Id="rId27" Type="http://schemas.openxmlformats.org/officeDocument/2006/relationships/image" Target="../media/image35.svg"/><Relationship Id="rId30" Type="http://schemas.openxmlformats.org/officeDocument/2006/relationships/image" Target="../media/image38.png"/><Relationship Id="rId35" Type="http://schemas.openxmlformats.org/officeDocument/2006/relationships/image" Target="../media/image43.svg"/><Relationship Id="rId8" Type="http://schemas.openxmlformats.org/officeDocument/2006/relationships/image" Target="../media/image16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.xml"/><Relationship Id="rId2" Type="http://schemas.openxmlformats.org/officeDocument/2006/relationships/chart" Target="../charts/chart17.xml"/><Relationship Id="rId1" Type="http://schemas.openxmlformats.org/officeDocument/2006/relationships/slideLayout" Target="../slideLayouts/slideLayout1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0.xml"/><Relationship Id="rId2" Type="http://schemas.openxmlformats.org/officeDocument/2006/relationships/chart" Target="../charts/chart19.xml"/><Relationship Id="rId1" Type="http://schemas.openxmlformats.org/officeDocument/2006/relationships/slideLayout" Target="../slideLayouts/slideLayout1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9BAF4AF2-21B4-E9A4-6A65-1558B4951944}"/>
              </a:ext>
            </a:extLst>
          </p:cNvPr>
          <p:cNvSpPr txBox="1"/>
          <p:nvPr/>
        </p:nvSpPr>
        <p:spPr>
          <a:xfrm>
            <a:off x="2260092" y="2240280"/>
            <a:ext cx="767181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3600" dirty="0">
                <a:solidFill>
                  <a:srgbClr val="143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2050 ЖЫЛҒА ДЕЙІН</a:t>
            </a:r>
          </a:p>
          <a:p>
            <a:pPr algn="ctr"/>
            <a:r>
              <a:rPr lang="ru-RU" sz="3600" dirty="0">
                <a:solidFill>
                  <a:srgbClr val="143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ДЕМОГРАФИЯЛЫ</a:t>
            </a:r>
            <a:r>
              <a:rPr lang="kk-KZ" sz="3600" dirty="0">
                <a:solidFill>
                  <a:srgbClr val="143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Қ БОЛЖАМ</a:t>
            </a:r>
            <a:endParaRPr lang="ru-KZ" sz="3600" dirty="0">
              <a:solidFill>
                <a:srgbClr val="143453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B6546C8-CD68-CD62-D955-12E8953A84E2}"/>
              </a:ext>
            </a:extLst>
          </p:cNvPr>
          <p:cNvSpPr txBox="1"/>
          <p:nvPr/>
        </p:nvSpPr>
        <p:spPr>
          <a:xfrm>
            <a:off x="2260092" y="4041648"/>
            <a:ext cx="767181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800" dirty="0">
                <a:solidFill>
                  <a:srgbClr val="143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2024 ҚАЙТА ҚАРАУ</a:t>
            </a:r>
            <a:endParaRPr lang="ru-KZ" sz="2800" dirty="0">
              <a:solidFill>
                <a:srgbClr val="143453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2973221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2D26D27-A146-19EA-A6CC-4231A74066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2</a:t>
            </a:r>
          </a:p>
        </p:txBody>
      </p:sp>
      <p:sp>
        <p:nvSpPr>
          <p:cNvPr id="9" name="Заголовок 2">
            <a:extLst>
              <a:ext uri="{FF2B5EF4-FFF2-40B4-BE49-F238E27FC236}">
                <a16:creationId xmlns:a16="http://schemas.microsoft.com/office/drawing/2014/main" id="{DDB4EBEF-6845-81E5-EE18-D5EBB1FE3B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 err="1"/>
              <a:t>Мазмұны</a:t>
            </a:r>
            <a:endParaRPr lang="ru-RU" dirty="0"/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31F4259D-5EB1-AE63-B5E2-05B59F106C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6397370"/>
              </p:ext>
            </p:extLst>
          </p:nvPr>
        </p:nvGraphicFramePr>
        <p:xfrm>
          <a:off x="192024" y="859626"/>
          <a:ext cx="6473952" cy="5669195"/>
        </p:xfrm>
        <a:graphic>
          <a:graphicData uri="http://schemas.openxmlformats.org/drawingml/2006/table">
            <a:tbl>
              <a:tblPr/>
              <a:tblGrid>
                <a:gridCol w="5808115">
                  <a:extLst>
                    <a:ext uri="{9D8B030D-6E8A-4147-A177-3AD203B41FA5}">
                      <a16:colId xmlns:a16="http://schemas.microsoft.com/office/drawing/2014/main" val="3628176982"/>
                    </a:ext>
                  </a:extLst>
                </a:gridCol>
                <a:gridCol w="665837">
                  <a:extLst>
                    <a:ext uri="{9D8B030D-6E8A-4147-A177-3AD203B41FA5}">
                      <a16:colId xmlns:a16="http://schemas.microsoft.com/office/drawing/2014/main" val="39067384"/>
                    </a:ext>
                  </a:extLst>
                </a:gridCol>
              </a:tblGrid>
              <a:tr h="283455">
                <a:tc gridSpan="2">
                  <a:txBody>
                    <a:bodyPr/>
                    <a:lstStyle/>
                    <a:p>
                      <a:pPr algn="ctr" fontAlgn="b"/>
                      <a:r>
                        <a:rPr lang="ru-RU" sz="16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Негізгі</a:t>
                      </a:r>
                      <a:r>
                        <a:rPr lang="ru-RU" sz="16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6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бөлім</a:t>
                      </a:r>
                      <a:endParaRPr lang="ru-KZ" sz="16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103" marR="6103" marT="610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ru-KZ" sz="14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103" marR="6103" marT="610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7439102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lvl="0" indent="0" algn="l" rtl="0" fontAlgn="ctr"/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Халық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саны-БҰҰ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болжамы</a:t>
                      </a:r>
                      <a:endParaRPr lang="ru-RU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1310472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Демографиялық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көрсеткіштер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-БҰҰ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болжамы</a:t>
                      </a:r>
                      <a:endParaRPr lang="ru-RU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58010312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Қазақстан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үшін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болжамды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сценарийлер</a:t>
                      </a:r>
                      <a:endParaRPr lang="ru-RU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0823264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Жоғары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сценарийлер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бойынша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жиынтық</a:t>
                      </a:r>
                      <a:endParaRPr lang="ru-RU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1992577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Төменгі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сценарийлер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бойынша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жиынтық</a:t>
                      </a:r>
                      <a:endParaRPr lang="ru-RU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7-8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213998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Халық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саны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7409640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Макроөңірлер</a:t>
                      </a:r>
                      <a:endParaRPr lang="ru-RU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10-11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4282384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Қазақстанның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Өңірлері</a:t>
                      </a:r>
                      <a:endParaRPr lang="ru-RU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394790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БҰҰ-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ның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халық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саны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бойынша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болжамдары</a:t>
                      </a:r>
                      <a:endParaRPr lang="ru-RU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13-15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4798125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ЕРДО </a:t>
                      </a:r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болжамын</a:t>
                      </a:r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қайта</a:t>
                      </a:r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қарау</a:t>
                      </a:r>
                      <a:endParaRPr lang="ru-RU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004362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Өңірлер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бойынша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қайта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қарау</a:t>
                      </a:r>
                      <a:endParaRPr lang="ru-RU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5172103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Халықтың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орташа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жасы</a:t>
                      </a:r>
                      <a:endParaRPr lang="ru-KZ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9706320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2024 </a:t>
                      </a:r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жылы</a:t>
                      </a:r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күтілетін</a:t>
                      </a:r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орташа</a:t>
                      </a:r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жылдық</a:t>
                      </a:r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халық</a:t>
                      </a:r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саны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2141971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Қала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және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ауыл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халқы</a:t>
                      </a:r>
                      <a:endParaRPr lang="ru-RU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7490333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Халықтың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жыныстық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және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жас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құрылымы</a:t>
                      </a:r>
                      <a:endParaRPr lang="ru-RU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1593036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Мегаполистер</a:t>
                      </a:r>
                      <a:endParaRPr lang="ru-RU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030952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Оңтүстік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өңірлер</a:t>
                      </a:r>
                      <a:endParaRPr lang="ru-RU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2146425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Батыс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өңірлері</a:t>
                      </a:r>
                      <a:endParaRPr lang="ru-RU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9911619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Орталық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және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шығыс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өңірлері</a:t>
                      </a:r>
                      <a:endParaRPr lang="ru-RU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9995533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Солтүстік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өңірлер</a:t>
                      </a:r>
                      <a:endParaRPr lang="ru-RU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9472356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Сценарийлер</a:t>
                      </a:r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негізгі</a:t>
                      </a:r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нәтижелер</a:t>
                      </a:r>
                      <a:endParaRPr lang="ru-RU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1708216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2050 </a:t>
                      </a:r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жылы</a:t>
                      </a:r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күтілетін</a:t>
                      </a:r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орташа</a:t>
                      </a:r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жылдық</a:t>
                      </a:r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халық</a:t>
                      </a:r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саны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5405563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Жас</a:t>
                      </a:r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топтары</a:t>
                      </a:r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халық</a:t>
                      </a:r>
                      <a:endParaRPr lang="ru-RU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5222426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күші</a:t>
                      </a:r>
                      <a:endParaRPr lang="ru-RU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1093736"/>
                  </a:ext>
                </a:extLst>
              </a:tr>
              <a:tr h="242036">
                <a:tc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Негізгі</a:t>
                      </a:r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2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қорытындылар</a:t>
                      </a:r>
                      <a:endParaRPr lang="ru-RU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7802397"/>
                  </a:ext>
                </a:extLst>
              </a:tr>
            </a:tbl>
          </a:graphicData>
        </a:graphic>
      </p:graphicFrame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DBB8A70D-2D3A-9AD5-4BFE-863B8D36CF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449166"/>
              </p:ext>
            </p:extLst>
          </p:nvPr>
        </p:nvGraphicFramePr>
        <p:xfrm>
          <a:off x="7004304" y="859626"/>
          <a:ext cx="4535424" cy="5669192"/>
        </p:xfrm>
        <a:graphic>
          <a:graphicData uri="http://schemas.openxmlformats.org/drawingml/2006/table">
            <a:tbl>
              <a:tblPr/>
              <a:tblGrid>
                <a:gridCol w="3875653">
                  <a:extLst>
                    <a:ext uri="{9D8B030D-6E8A-4147-A177-3AD203B41FA5}">
                      <a16:colId xmlns:a16="http://schemas.microsoft.com/office/drawing/2014/main" val="3628176982"/>
                    </a:ext>
                  </a:extLst>
                </a:gridCol>
                <a:gridCol w="659771">
                  <a:extLst>
                    <a:ext uri="{9D8B030D-6E8A-4147-A177-3AD203B41FA5}">
                      <a16:colId xmlns:a16="http://schemas.microsoft.com/office/drawing/2014/main" val="39067384"/>
                    </a:ext>
                  </a:extLst>
                </a:gridCol>
              </a:tblGrid>
              <a:tr h="326046">
                <a:tc gridSpan="2">
                  <a:txBody>
                    <a:bodyPr/>
                    <a:lstStyle/>
                    <a:p>
                      <a:pPr algn="ctr" fontAlgn="b"/>
                      <a:r>
                        <a:rPr lang="ru-RU" sz="16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Қосымшалар</a:t>
                      </a:r>
                      <a:endParaRPr lang="ru-KZ" sz="16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103" marR="6103" marT="610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ru-KZ" sz="14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103" marR="6103" marT="610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7439102"/>
                  </a:ext>
                </a:extLst>
              </a:tr>
              <a:tr h="246523">
                <a:tc gridSpan="2"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1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Қосымша</a:t>
                      </a:r>
                      <a:r>
                        <a:rPr lang="ru-RU" sz="12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1 </a:t>
                      </a:r>
                      <a:endParaRPr lang="ru-KZ" sz="1200" b="1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1310472"/>
                  </a:ext>
                </a:extLst>
              </a:tr>
              <a:tr h="47697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Сценарийлер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мен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өңірлер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бойынша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халықтың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болжамды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орташа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жылдық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саны</a:t>
                      </a:r>
                      <a:endParaRPr lang="ru-KZ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32-39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58010312"/>
                  </a:ext>
                </a:extLst>
              </a:tr>
              <a:tr h="246523">
                <a:tc gridSpan="2"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1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Қосымша</a:t>
                      </a:r>
                      <a:r>
                        <a:rPr lang="ru-RU" sz="1200" b="1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2</a:t>
                      </a:r>
                      <a:endParaRPr lang="ru-KZ" sz="1200" b="1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600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0823264"/>
                  </a:ext>
                </a:extLst>
              </a:tr>
              <a:tr h="47697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Өңірлер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мен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сценарийлер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бойынша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жыл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басындағы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халықтың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болжамды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саны</a:t>
                      </a:r>
                      <a:endParaRPr lang="ru-KZ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40-58</a:t>
                      </a:r>
                      <a:endParaRPr lang="ru-KZ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1992577"/>
                  </a:ext>
                </a:extLst>
              </a:tr>
              <a:tr h="246523">
                <a:tc gridSpan="2"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1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Қосымша</a:t>
                      </a:r>
                      <a:r>
                        <a:rPr lang="ru-RU" sz="1200" b="1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3</a:t>
                      </a:r>
                      <a:endParaRPr lang="ru-RU" sz="1200" b="1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213998"/>
                  </a:ext>
                </a:extLst>
              </a:tr>
              <a:tr h="476974">
                <a:tc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Өңірлер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мен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сценарийлер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бойынша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халықтың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болжамды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орташа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жылдық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саны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59-77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7409640"/>
                  </a:ext>
                </a:extLst>
              </a:tr>
              <a:tr h="246523">
                <a:tc gridSpan="2"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1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Қосымша</a:t>
                      </a:r>
                      <a:r>
                        <a:rPr lang="ru-RU" sz="1200" b="1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4</a:t>
                      </a:r>
                      <a:endParaRPr lang="ru-RU" sz="1200" b="1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394790"/>
                  </a:ext>
                </a:extLst>
              </a:tr>
              <a:tr h="47697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Жас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топтары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бойынша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халықтың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болжамы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және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өңірлер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мен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сценарийлер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бойынша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жұмыс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күші</a:t>
                      </a:r>
                      <a:endParaRPr lang="ru-KZ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78-98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4798125"/>
                  </a:ext>
                </a:extLst>
              </a:tr>
              <a:tr h="246523">
                <a:tc gridSpan="2"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1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Қосымша</a:t>
                      </a:r>
                      <a:r>
                        <a:rPr lang="ru-RU" sz="1200" b="1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5</a:t>
                      </a:r>
                      <a:endParaRPr lang="ru-RU" sz="1200" b="1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004362"/>
                  </a:ext>
                </a:extLst>
              </a:tr>
              <a:tr h="476974">
                <a:tc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2026-2028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жылдар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кезеңіне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халықтың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жекелеген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топтарының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200" b="0" i="0" u="none" strike="noStrike" kern="12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болжамды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саны</a:t>
                      </a:r>
                      <a:endParaRPr lang="ru-KZ" sz="1200" b="0" i="0" u="none" strike="noStrike" kern="1200" noProof="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99-104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5172103"/>
                  </a:ext>
                </a:extLst>
              </a:tr>
              <a:tr h="246523">
                <a:tc>
                  <a:txBody>
                    <a:bodyPr/>
                    <a:lstStyle/>
                    <a:p>
                      <a:pPr marL="36000" algn="l" rtl="0" fontAlgn="ctr"/>
                      <a:endParaRPr lang="ru-RU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9706320"/>
                  </a:ext>
                </a:extLst>
              </a:tr>
              <a:tr h="246523">
                <a:tc>
                  <a:txBody>
                    <a:bodyPr/>
                    <a:lstStyle/>
                    <a:p>
                      <a:pPr marL="36000" algn="l" rtl="0" fontAlgn="ctr"/>
                      <a:endParaRPr lang="ru-RU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2141971"/>
                  </a:ext>
                </a:extLst>
              </a:tr>
              <a:tr h="246523">
                <a:tc>
                  <a:txBody>
                    <a:bodyPr/>
                    <a:lstStyle/>
                    <a:p>
                      <a:pPr marL="36000" algn="l" rtl="0" fontAlgn="ctr"/>
                      <a:endParaRPr lang="ru-RU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7490333"/>
                  </a:ext>
                </a:extLst>
              </a:tr>
              <a:tr h="246523">
                <a:tc gridSpan="2">
                  <a:txBody>
                    <a:bodyPr/>
                    <a:lstStyle/>
                    <a:p>
                      <a:pPr marL="36000" algn="ctr" rtl="0" fontAlgn="ctr"/>
                      <a:endParaRPr lang="ru-RU" sz="1200" b="1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1593036"/>
                  </a:ext>
                </a:extLst>
              </a:tr>
              <a:tr h="246523">
                <a:tc>
                  <a:txBody>
                    <a:bodyPr/>
                    <a:lstStyle/>
                    <a:p>
                      <a:pPr marL="36000" algn="l" rtl="0" fontAlgn="ctr"/>
                      <a:endParaRPr lang="ru-RU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030952"/>
                  </a:ext>
                </a:extLst>
              </a:tr>
              <a:tr h="246523">
                <a:tc>
                  <a:txBody>
                    <a:bodyPr/>
                    <a:lstStyle/>
                    <a:p>
                      <a:pPr marL="36000" algn="l" rtl="0" fontAlgn="ctr"/>
                      <a:endParaRPr lang="ru-RU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2146425"/>
                  </a:ext>
                </a:extLst>
              </a:tr>
              <a:tr h="246523">
                <a:tc>
                  <a:txBody>
                    <a:bodyPr/>
                    <a:lstStyle/>
                    <a:p>
                      <a:pPr marL="36000" algn="l" rtl="0" fontAlgn="ctr"/>
                      <a:endParaRPr lang="ru-RU" sz="1200" b="0" i="0" u="none" strike="noStrike" kern="120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ru-KZ" sz="1200" b="0" i="0" u="none" strike="noStrike" kern="120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71204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464604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BA76BF-851C-E141-57FD-F3E0DD5D08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5">
            <a:extLst>
              <a:ext uri="{FF2B5EF4-FFF2-40B4-BE49-F238E27FC236}">
                <a16:creationId xmlns:a16="http://schemas.microsoft.com/office/drawing/2014/main" id="{6055D5A0-D04C-7515-33B0-71753F4409EC}"/>
              </a:ext>
            </a:extLst>
          </p:cNvPr>
          <p:cNvSpPr/>
          <p:nvPr/>
        </p:nvSpPr>
        <p:spPr>
          <a:xfrm>
            <a:off x="72000" y="1054172"/>
            <a:ext cx="12120000" cy="5499242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t"/>
          <a:lstStyle/>
          <a:p>
            <a:pPr marL="285750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Қалыпты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сценарийде әлемдегі халық саны 2024 жылы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8 млрд. 162 млн. 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адамды құрайды деп күтілуде</a:t>
            </a:r>
            <a:endParaRPr kumimoji="0" lang="ru-RU" sz="1600" b="1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2040 жылға қарай жер халқы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миллиардқа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</a:t>
            </a:r>
            <a:r>
              <a:rPr lang="kk-KZ" sz="12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2024 жылға қарағанда + 12,4%)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9 млрд 177 млн.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адамға дейін, 2050 жылға қарай тағы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487 млн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. адамға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9 млрд. 664 млн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. адамға дейін өседі;  </a:t>
            </a:r>
            <a:endParaRPr lang="ru-RU" sz="1400" kern="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 defTabSz="914273">
              <a:lnSpc>
                <a:spcPct val="90000"/>
              </a:lnSpc>
              <a:spcAft>
                <a:spcPts val="8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Ұзақ кезеңге арналған болжамды бағалаулар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10,3 миллиард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 санын құрап,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ең жоғары көрсеткішке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2080 жылдарға дейін жетеді және одан әрі осы деңгейге жақын тепе-теңдікті сақтайды деп болжайды; 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2024 жылы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халықтың 77%-ы 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(</a:t>
            </a:r>
            <a:r>
              <a:rPr lang="kk-KZ" sz="12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6,3 млрд адам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)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Азияда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 (</a:t>
            </a:r>
            <a:r>
              <a:rPr lang="kk-KZ" sz="12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59% немесе 4,8 млрд адам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) және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Африкада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 (</a:t>
            </a:r>
            <a:r>
              <a:rPr lang="kk-KZ" sz="12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18% немесе 1,5 млрд адам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) тұрады</a:t>
            </a:r>
            <a:endParaRPr kumimoji="0" lang="ru-RU" sz="16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630238" indent="-285750">
              <a:lnSpc>
                <a:spcPct val="90000"/>
              </a:lnSpc>
              <a:spcAft>
                <a:spcPts val="8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2050 жылға қарай бұл елдерде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7,7 млрд адам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тұратын болады </a:t>
            </a:r>
            <a:r>
              <a:rPr lang="kk-KZ" sz="11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(+22%),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бұл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әлем халқының 80%-ын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құрайды</a:t>
            </a:r>
            <a:endParaRPr lang="ru-RU" sz="1400" kern="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28575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Қазіргі уақытта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1,8 миллиард адам 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тұратын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Америка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мен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Еуропада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айтарлықтай өзгерістер күтілмейді</a:t>
            </a:r>
            <a:endParaRPr kumimoji="0" lang="ru-RU" sz="16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Солтүстік Америка мен Еуропада халық саны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1,1 миллиард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 деңгейінде қалады, </a:t>
            </a:r>
            <a:endParaRPr lang="ru-RU" sz="1400" kern="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630238" indent="-285750">
              <a:lnSpc>
                <a:spcPct val="90000"/>
              </a:lnSpc>
              <a:spcAft>
                <a:spcPts val="8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Оңтүстік Америкада халық саны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10%-ға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663-тен 730 миллион адамға дейін өседі деп болжанып отыр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2024 жылғы ең ірі елдер –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Үндістан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kk-KZ" sz="12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(1 450 миллион адам немесе әлем халқының 18%),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Қытай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kk-KZ" sz="12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(1 419 миллион немесе 17%)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АҚШ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</a:t>
            </a:r>
            <a:r>
              <a:rPr lang="kk-KZ" sz="12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345 миллион немесе 4,2%)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Индонезия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kk-KZ" sz="12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(283 миллион немесе 3,5%) 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және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Пәкістан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kk-KZ" sz="12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(251 миллион немесе 3,1%)</a:t>
            </a:r>
            <a:endParaRPr lang="ru-RU" sz="1200" kern="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630238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2050 жылға қарай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Үндістан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1 680 миллион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адамға </a:t>
            </a:r>
            <a:r>
              <a:rPr lang="kk-KZ" sz="11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(+16% немесе 230 миллион адам)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жетіп, көшбасшылығын сақтайды,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Қытай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депопуляцияға қарамастан,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1 260 миллион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адаммен екінші орында қалады </a:t>
            </a:r>
            <a:r>
              <a:rPr lang="kk-KZ" sz="11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(-11% немесе 159 миллион адам),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АҚШ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36 миллион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адамды қосып </a:t>
            </a:r>
            <a:r>
              <a:rPr lang="kk-KZ" sz="11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(+10%),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381 млн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. адам көрсеткішімен үшінші орынды сақтап қалады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>
              <a:lnSpc>
                <a:spcPct val="90000"/>
              </a:lnSpc>
              <a:spcAft>
                <a:spcPts val="8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Алайда,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Пәкістан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АҚШ-қа жақындай түседі, оның халқы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372 млн.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адамға жетеді (+48% немесе 121 миллион адам), ал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Нигерияның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халқы 126 миллион адамға немесе 54%-ға өсіп,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359 миллион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адамды құрайды  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Орталық Азия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халқы </a:t>
            </a:r>
            <a:r>
              <a:rPr lang="kk-KZ" sz="12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(Қазақстан, Қырғызстан, Тәжікстан, Түрікменстан, Өзбекстан)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82-ден 114 млн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.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адамға дейін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(+39% немесе 32 млн. адам)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өседі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деп күтілуде</a:t>
            </a:r>
            <a:endParaRPr kumimoji="0" lang="ru-RU" sz="16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Өсімнің жартысы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Өзбекстанға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келеді </a:t>
            </a:r>
            <a:r>
              <a:rPr lang="kk-KZ" sz="11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(16 млн. адам немесе 2024 жылға қарай +44%),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оның халқы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52 млн.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адамға жетуі мүмкін </a:t>
            </a:r>
            <a:endParaRPr lang="ru-RU" sz="1400" kern="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630238" indent="-285750">
              <a:lnSpc>
                <a:spcPct val="90000"/>
              </a:lnSpc>
              <a:spcAft>
                <a:spcPts val="8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Қазақстан халқы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6 млн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. адамды, Тәжікстан –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5 млн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. адамды, Қырғызстан –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2,5 млн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. адамды, Түрікменстан –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2,1 млн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. адамды қосады</a:t>
            </a:r>
            <a:endParaRPr lang="ru-RU" sz="1400" kern="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630238" marR="0" lvl="0" indent="-285750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A1B3F26-FF41-3566-0E32-A5D6253AB0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 err="1"/>
              <a:t>Халық</a:t>
            </a:r>
            <a:r>
              <a:rPr lang="ru-RU" dirty="0"/>
              <a:t> саны</a:t>
            </a:r>
            <a:endParaRPr lang="ru-KZ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22EC6B0D-C8E2-C782-01C4-B5F43C2187CF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143452"/>
                </a:solidFill>
              </a:rPr>
              <a:t>БҰҰ </a:t>
            </a:r>
            <a:r>
              <a:rPr lang="ru-RU" sz="1600" kern="0" dirty="0" err="1">
                <a:solidFill>
                  <a:srgbClr val="143452"/>
                </a:solidFill>
              </a:rPr>
              <a:t>болжамы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C900AEEC-6876-8F85-D550-4690CFC991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3</a:t>
            </a:r>
          </a:p>
        </p:txBody>
      </p:sp>
    </p:spTree>
    <p:extLst>
      <p:ext uri="{BB962C8B-B14F-4D97-AF65-F5344CB8AC3E}">
        <p14:creationId xmlns:p14="http://schemas.microsoft.com/office/powerpoint/2010/main" val="429403926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A3D81D-7399-6516-B4B0-A5337C9017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E0F63A2-E3F7-4A86-3C97-3DBED06C71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>
            <a:normAutofit/>
          </a:bodyPr>
          <a:lstStyle/>
          <a:p>
            <a:r>
              <a:rPr lang="ru-RU" dirty="0" err="1"/>
              <a:t>Демографиялық</a:t>
            </a:r>
            <a:r>
              <a:rPr lang="ru-RU" dirty="0"/>
              <a:t> </a:t>
            </a:r>
            <a:r>
              <a:rPr lang="ru-RU" dirty="0" err="1"/>
              <a:t>көрсеткіштер</a:t>
            </a:r>
            <a:endParaRPr lang="ru-KZ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01680C1B-E901-C493-BC17-1CBC3B81CCA9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143452"/>
                </a:solidFill>
              </a:rPr>
              <a:t>БҰҰ </a:t>
            </a:r>
            <a:r>
              <a:rPr lang="ru-RU" sz="1600" kern="0" dirty="0" err="1">
                <a:solidFill>
                  <a:srgbClr val="143452"/>
                </a:solidFill>
              </a:rPr>
              <a:t>болжамы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285FA0CC-E038-067E-27CA-B2E816A0B2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4</a:t>
            </a:r>
          </a:p>
        </p:txBody>
      </p:sp>
      <p:sp>
        <p:nvSpPr>
          <p:cNvPr id="5" name="Rectangle 25">
            <a:extLst>
              <a:ext uri="{FF2B5EF4-FFF2-40B4-BE49-F238E27FC236}">
                <a16:creationId xmlns:a16="http://schemas.microsoft.com/office/drawing/2014/main" id="{8DC66996-F558-1962-2DEC-53A6D502C6F9}"/>
              </a:ext>
            </a:extLst>
          </p:cNvPr>
          <p:cNvSpPr/>
          <p:nvPr/>
        </p:nvSpPr>
        <p:spPr>
          <a:xfrm>
            <a:off x="36000" y="822887"/>
            <a:ext cx="12120000" cy="5922701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t"/>
          <a:lstStyle/>
          <a:p>
            <a:pPr marL="285750" indent="-285750" defTabSz="914273">
              <a:lnSpc>
                <a:spcPct val="86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Жер халқының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орташа жасы 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2024 жылғы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30,6 жаспен 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салыстырғанда 2050 жылға қарай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36,1 жасты 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құрайды (+18%)</a:t>
            </a:r>
            <a:endParaRPr lang="ru-RU" sz="1600" kern="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630238" indent="-285750" defTabSz="914273">
              <a:lnSpc>
                <a:spcPct val="86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2024 жылғы ең жас мемлекет –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Орталық Африка Республикасы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онда орташа жасы 50,7 жасқа жеткен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Жапониямен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салыстырғанда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14,4 жасты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құрайды. 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 defTabSz="914273">
              <a:lnSpc>
                <a:spcPct val="86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2050 жылы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ОАР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19,2 жас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орташа жасымен ең жас мемлекет болып қала береді, ал ең үлкені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Оңтүстік Корея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(56,7 жас),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Италия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(52,9 жас),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Жапония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(52,8 жас),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Қытай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(52,1 жас),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Испания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(51,8 жас) сияқты елдер болады; 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 defTabSz="914273">
              <a:lnSpc>
                <a:spcPct val="86000"/>
              </a:lnSpc>
              <a:spcAft>
                <a:spcPts val="8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Қазақстанда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орташа жас 2050 жылға қарай 2024 жылғы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29,6 жаспен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салыстырғанда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31,2 жасқа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жетеді деп күтілуде. </a:t>
            </a:r>
            <a:endParaRPr lang="ru-RU" sz="1400" kern="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285750" indent="-285750">
              <a:lnSpc>
                <a:spcPct val="86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2024 жылы бір әйелге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2,25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бала туу көрсеткіші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 2050 жылға қарай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2,1 балаға 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дейін төмендейді</a:t>
            </a:r>
            <a:endParaRPr lang="ru-RU" sz="1600" kern="0" dirty="0">
              <a:solidFill>
                <a:srgbClr val="2868A3">
                  <a:lumMod val="50000"/>
                </a:srgbClr>
              </a:solidFill>
              <a:latin typeface="Arial"/>
            </a:endParaRPr>
          </a:p>
          <a:p>
            <a:pPr marL="630238" indent="-285750">
              <a:lnSpc>
                <a:spcPct val="86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2024 жылы туудың ең төменгі деңгейі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Оңтүстік Кореяда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(0,73),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Сингапурда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(0,95),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Қытайда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(1,01),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Таиландта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(1,2),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Италияда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(1,21), ең жоғары деңгейі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Чад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Сомалиде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(6 бала),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Конго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(5,98),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Орталық Африка Республикасы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(5,95),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Нигер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(5,94),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Мали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(5,51) елдерінде тіркелді</a:t>
            </a:r>
            <a:endParaRPr lang="ru-RU" sz="1400" kern="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>
              <a:lnSpc>
                <a:spcPct val="86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2050 жылға қарай туудың ең жоғары деңгейі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Чад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(3,85), Конго (3,66),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Сомали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(3,6),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Мали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(3,37),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Орталық Африка Республикасы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(3,36) сияқты елдерде болады, және де 169 (237-ден) ел мен аумақ арасында 2,1 баламен халықтың қарапайым көбеюі үшін талап етілгеннен төмен түседі </a:t>
            </a:r>
            <a:endParaRPr lang="ru-RU" sz="1400" kern="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>
              <a:lnSpc>
                <a:spcPct val="86000"/>
              </a:lnSpc>
              <a:spcAft>
                <a:spcPts val="8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Қазақстанда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туу деңгейі 2024 жылғы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2,98-мен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салыстырғанда 2050 жылға қарай бір әйелге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2,39 баланы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құрайды деп күтілуде </a:t>
            </a:r>
            <a:endParaRPr lang="ru-RU" sz="1400" kern="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285750" indent="-285750">
              <a:lnSpc>
                <a:spcPct val="86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2050 жылға қарай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өлім-жіті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м деңгейі 2024 жылғы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7,6 жағдаймен 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салыстырғанда 1000 тұрғынға шаққанда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9,5 жағдайға 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дейін өседі</a:t>
            </a:r>
            <a:endParaRPr lang="ru-RU" sz="1400" b="1" kern="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>
              <a:lnSpc>
                <a:spcPct val="86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2024 жылы өлім-жітімнің ең жоғары деңгейі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Шығыс Еуропада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: Болгарияда (15,3 жағдай), Латвияда (14,7), Литвада (14,1), Хорватияда (14), Молдовада (13,8) байқалады, ең төмені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араб мемлекеттерінде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: БАӘ-де (1 жағдай), Катарда (1,1), Кувейтте (1,8), Оман (1,9), Бахрейнде (2,2) байқалады және сол мемлекеттер 2050 жылы өлім-жітімнің ең жоғары және төмен деңгейімен ерекшеленетін болады</a:t>
            </a:r>
            <a:endParaRPr lang="ru-RU" sz="1400" kern="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630238" indent="-285750">
              <a:lnSpc>
                <a:spcPct val="86000"/>
              </a:lnSpc>
              <a:spcAft>
                <a:spcPts val="8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Қазақстанда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2050 жылға қарай өлім-жітім деңгейі 2024 жылғы 6,7 жағдаймен салыстырғанда 8,3 жағдайға дейін өседі деп болжануда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indent="-285750">
              <a:lnSpc>
                <a:spcPct val="86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2050 жылға қарай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өмір сүру ұзақтығы 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2024 жылғы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73,3 жаспен 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салыстырғанда </a:t>
            </a:r>
            <a:r>
              <a:rPr lang="kk-KZ" sz="1600" b="1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77 жасты 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құрайтын болады </a:t>
            </a:r>
            <a:r>
              <a:rPr lang="kk-KZ" sz="12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(+5%)</a:t>
            </a:r>
            <a:endParaRPr lang="ru-RU" sz="1400" b="1" kern="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>
              <a:lnSpc>
                <a:spcPct val="86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Туған кездегі ең жоғары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ӨКҰ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Жапония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(84,9 жас),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Оңтүстік Корея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(84,4 жас),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Швейцария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Австралия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және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Италияда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(~84 жас), ең төмені (55-59 жас аралығында) бірқатар Африка елдерінде ерекшеленеді;</a:t>
            </a:r>
            <a:endParaRPr lang="ru-RU" sz="1400" kern="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>
              <a:lnSpc>
                <a:spcPct val="86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2050 жылға қарай Жапония (88,4 жас) және сол Оңтүстік Корея, Швейцария, Австралия және Италия (~87 жас) </a:t>
            </a: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ең жоғары ӨКҰ-ға 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ие болады, ал Африка елдері арасында ӨКҰ 58-63 жасқа дейін өседі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>
              <a:lnSpc>
                <a:spcPct val="86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Қазақстанда</a:t>
            </a:r>
            <a:r>
              <a:rPr lang="kk-KZ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ӨКҰ 2050 жылға қарай 2024 жылғы 74,5 жаспен салыстырғанда 78,3 жасқа жетеді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7954554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>
            <a:extLst>
              <a:ext uri="{FF2B5EF4-FFF2-40B4-BE49-F238E27FC236}">
                <a16:creationId xmlns:a16="http://schemas.microsoft.com/office/drawing/2014/main" id="{B354F134-8218-30C8-08F3-D649EDC43787}"/>
              </a:ext>
            </a:extLst>
          </p:cNvPr>
          <p:cNvSpPr/>
          <p:nvPr/>
        </p:nvSpPr>
        <p:spPr>
          <a:xfrm>
            <a:off x="206438" y="690223"/>
            <a:ext cx="11782076" cy="587454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Демографиялық</a:t>
            </a:r>
            <a:r>
              <a:rPr lang="ru-RU" sz="16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болжам</a:t>
            </a:r>
            <a:r>
              <a:rPr lang="ru-RU" sz="16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2 401 </a:t>
            </a:r>
            <a:r>
              <a:rPr lang="ru-RU" sz="1600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сценарийде</a:t>
            </a:r>
            <a:r>
              <a:rPr lang="ru-RU" sz="16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әзірленген</a:t>
            </a:r>
            <a:r>
              <a:rPr lang="ru-RU" sz="16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sz="1600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оның</a:t>
            </a:r>
            <a:r>
              <a:rPr lang="ru-RU" sz="16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жетеуі</a:t>
            </a:r>
            <a:r>
              <a:rPr lang="ru-RU" sz="16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біртұтас</a:t>
            </a:r>
            <a:r>
              <a:rPr lang="ru-RU" sz="16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және</a:t>
            </a:r>
            <a:r>
              <a:rPr lang="ru-RU" sz="16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екі</a:t>
            </a:r>
            <a:r>
              <a:rPr lang="ru-RU" sz="16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санатқа</a:t>
            </a:r>
            <a:r>
              <a:rPr lang="ru-RU" sz="16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бөлінген</a:t>
            </a:r>
            <a:r>
              <a:rPr lang="ru-RU" sz="16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– </a:t>
            </a:r>
            <a:r>
              <a:rPr lang="ru-RU" sz="1600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негізгі</a:t>
            </a:r>
            <a:r>
              <a:rPr lang="ru-RU" sz="16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және</a:t>
            </a:r>
            <a:r>
              <a:rPr lang="ru-RU" sz="16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аналитикалық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Негізгі</a:t>
            </a:r>
            <a:r>
              <a:rPr lang="ru-RU" sz="14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сценарийлер</a:t>
            </a:r>
            <a:r>
              <a:rPr lang="ru-RU" sz="14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базалық</a:t>
            </a:r>
            <a:r>
              <a:rPr lang="ru-RU" sz="1400" b="1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sz="1400" b="1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жоғары</a:t>
            </a:r>
            <a:r>
              <a:rPr lang="ru-RU" sz="1400" b="1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және</a:t>
            </a:r>
            <a:r>
              <a:rPr lang="ru-RU" sz="14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 err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төмен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;</a:t>
            </a: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Жоғары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және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төмен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сценарийлер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өз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кезегінде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әлсіз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(2023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қатысты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5%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өзгеріс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),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орташа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(10%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өзгеріс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)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және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күшті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(15%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өзгеріс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)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опциялар</a:t>
            </a:r>
            <a:endParaRPr lang="ru-RU" sz="140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2F3B354C-5797-079F-A955-0B25C3BC23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8574089"/>
              </p:ext>
            </p:extLst>
          </p:nvPr>
        </p:nvGraphicFramePr>
        <p:xfrm>
          <a:off x="203486" y="2240280"/>
          <a:ext cx="11893264" cy="4242708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348842">
                  <a:extLst>
                    <a:ext uri="{9D8B030D-6E8A-4147-A177-3AD203B41FA5}">
                      <a16:colId xmlns:a16="http://schemas.microsoft.com/office/drawing/2014/main" val="2009869625"/>
                    </a:ext>
                  </a:extLst>
                </a:gridCol>
                <a:gridCol w="1348842">
                  <a:extLst>
                    <a:ext uri="{9D8B030D-6E8A-4147-A177-3AD203B41FA5}">
                      <a16:colId xmlns:a16="http://schemas.microsoft.com/office/drawing/2014/main" val="212678849"/>
                    </a:ext>
                  </a:extLst>
                </a:gridCol>
                <a:gridCol w="2298895">
                  <a:extLst>
                    <a:ext uri="{9D8B030D-6E8A-4147-A177-3AD203B41FA5}">
                      <a16:colId xmlns:a16="http://schemas.microsoft.com/office/drawing/2014/main" val="3677431708"/>
                    </a:ext>
                  </a:extLst>
                </a:gridCol>
                <a:gridCol w="2298895">
                  <a:extLst>
                    <a:ext uri="{9D8B030D-6E8A-4147-A177-3AD203B41FA5}">
                      <a16:colId xmlns:a16="http://schemas.microsoft.com/office/drawing/2014/main" val="3324969885"/>
                    </a:ext>
                  </a:extLst>
                </a:gridCol>
                <a:gridCol w="2298895">
                  <a:extLst>
                    <a:ext uri="{9D8B030D-6E8A-4147-A177-3AD203B41FA5}">
                      <a16:colId xmlns:a16="http://schemas.microsoft.com/office/drawing/2014/main" val="346545206"/>
                    </a:ext>
                  </a:extLst>
                </a:gridCol>
                <a:gridCol w="2298895">
                  <a:extLst>
                    <a:ext uri="{9D8B030D-6E8A-4147-A177-3AD203B41FA5}">
                      <a16:colId xmlns:a16="http://schemas.microsoft.com/office/drawing/2014/main" val="2383890021"/>
                    </a:ext>
                  </a:extLst>
                </a:gridCol>
              </a:tblGrid>
              <a:tr h="471412">
                <a:tc rowSpan="2">
                  <a:txBody>
                    <a:bodyPr/>
                    <a:lstStyle/>
                    <a:p>
                      <a:pPr algn="ctr"/>
                      <a:r>
                        <a:rPr lang="ru-RU" sz="1200" b="1" dirty="0">
                          <a:solidFill>
                            <a:schemeClr val="bg1"/>
                          </a:solidFill>
                        </a:rPr>
                        <a:t>Сценарий</a:t>
                      </a:r>
                      <a:endParaRPr lang="ru-KZ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200" b="1" dirty="0">
                          <a:solidFill>
                            <a:schemeClr val="bg1"/>
                          </a:solidFill>
                        </a:rPr>
                        <a:t>Вариант</a:t>
                      </a:r>
                      <a:endParaRPr lang="ru-KZ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solidFill>
                      <a:srgbClr val="14345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200" b="1" i="0" u="none" strike="noStrike" cap="none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Болжаудың</a:t>
                      </a:r>
                      <a:r>
                        <a:rPr lang="ru-RU" sz="1200" b="1" i="0" u="none" strike="noStrike" cap="none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200" b="1" i="0" u="none" strike="noStrike" cap="none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барлық</a:t>
                      </a:r>
                      <a:r>
                        <a:rPr lang="ru-RU" sz="1200" b="1" i="0" u="none" strike="noStrike" cap="none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200" b="1" i="0" u="none" strike="noStrike" cap="none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кезеңіндегі</a:t>
                      </a:r>
                      <a:r>
                        <a:rPr lang="ru-RU" sz="1200" b="1" i="0" u="none" strike="noStrike" cap="none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200" b="1" i="0" u="none" strike="noStrike" cap="none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көрсеткіштің</a:t>
                      </a:r>
                      <a:r>
                        <a:rPr lang="ru-RU" sz="1200" b="1" i="0" u="none" strike="noStrike" cap="none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200" b="1" i="0" u="none" strike="noStrike" cap="none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мәні</a:t>
                      </a:r>
                      <a:endParaRPr lang="ru-KZ" sz="1200" b="1" i="0" u="none" strike="noStrike" cap="none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anchor="ctr"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251293"/>
                  </a:ext>
                </a:extLst>
              </a:tr>
              <a:tr h="471412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 anchor="ctr">
                    <a:solidFill>
                      <a:srgbClr val="143452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dirty="0" err="1">
                          <a:solidFill>
                            <a:schemeClr val="bg1"/>
                          </a:solidFill>
                        </a:rPr>
                        <a:t>туу</a:t>
                      </a:r>
                      <a:endParaRPr lang="ru-KZ" sz="12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dirty="0" err="1">
                          <a:solidFill>
                            <a:schemeClr val="bg1"/>
                          </a:solidFill>
                        </a:rPr>
                        <a:t>өлім</a:t>
                      </a:r>
                      <a:endParaRPr lang="ru-KZ" sz="12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dirty="0" err="1">
                          <a:solidFill>
                            <a:schemeClr val="bg1"/>
                          </a:solidFill>
                        </a:rPr>
                        <a:t>көші-қон</a:t>
                      </a:r>
                      <a:r>
                        <a:rPr lang="ru-RU" sz="12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200" dirty="0" err="1">
                          <a:solidFill>
                            <a:schemeClr val="bg1"/>
                          </a:solidFill>
                        </a:rPr>
                        <a:t>келуі</a:t>
                      </a:r>
                      <a:endParaRPr lang="ru-KZ" sz="12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dirty="0" err="1">
                          <a:solidFill>
                            <a:schemeClr val="bg1"/>
                          </a:solidFill>
                        </a:rPr>
                        <a:t>көші-қонның</a:t>
                      </a:r>
                      <a:r>
                        <a:rPr lang="ru-RU" sz="12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200" dirty="0" err="1">
                          <a:solidFill>
                            <a:schemeClr val="bg1"/>
                          </a:solidFill>
                        </a:rPr>
                        <a:t>кетуі</a:t>
                      </a:r>
                      <a:endParaRPr lang="ru-KZ" sz="12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3856494"/>
                  </a:ext>
                </a:extLst>
              </a:tr>
              <a:tr h="471412"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 err="1"/>
                        <a:t>базалық</a:t>
                      </a:r>
                      <a:endParaRPr lang="ru-KZ" sz="1200" b="1" dirty="0"/>
                    </a:p>
                  </a:txBody>
                  <a:tcPr anchor="ctr"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-</a:t>
                      </a:r>
                      <a:endParaRPr lang="ru-KZ" sz="1200" b="1" dirty="0"/>
                    </a:p>
                  </a:txBody>
                  <a:tcPr anchor="ctr"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2023 </a:t>
                      </a:r>
                      <a:r>
                        <a:rPr lang="ru-RU" sz="1100" dirty="0" err="1"/>
                        <a:t>жылдағыдай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2023 </a:t>
                      </a:r>
                      <a:r>
                        <a:rPr lang="ru-RU" sz="1100" dirty="0" err="1"/>
                        <a:t>жылдағыдай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2023 </a:t>
                      </a:r>
                      <a:r>
                        <a:rPr lang="ru-RU" sz="1100" dirty="0" err="1"/>
                        <a:t>жылдағыдай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2023 </a:t>
                      </a:r>
                      <a:r>
                        <a:rPr lang="ru-RU" sz="1100" dirty="0" err="1"/>
                        <a:t>жылдағыдай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3582694"/>
                  </a:ext>
                </a:extLst>
              </a:tr>
              <a:tr h="471412">
                <a:tc rowSpan="3">
                  <a:txBody>
                    <a:bodyPr/>
                    <a:lstStyle/>
                    <a:p>
                      <a:pPr algn="ctr"/>
                      <a:r>
                        <a:rPr lang="ru-RU" sz="1200" b="1" dirty="0" err="1"/>
                        <a:t>төмен</a:t>
                      </a:r>
                      <a:endParaRPr lang="ru-KZ" sz="1200" b="1" dirty="0"/>
                    </a:p>
                  </a:txBody>
                  <a:tcPr anchor="ctr"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 err="1"/>
                        <a:t>әлсіз</a:t>
                      </a:r>
                      <a:endParaRPr lang="ru-KZ" sz="1200" b="1" dirty="0"/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-</a:t>
                      </a:r>
                      <a:r>
                        <a:rPr lang="ru-RU" sz="1100" b="1" dirty="0"/>
                        <a:t>5% </a:t>
                      </a:r>
                      <a:r>
                        <a:rPr lang="ru-RU" sz="1100" b="0" i="0" u="none" strike="noStrike" cap="none" dirty="0" err="1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базалыққа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+5% </a:t>
                      </a:r>
                      <a:r>
                        <a:rPr lang="ru-RU" sz="1100" b="0" i="0" u="none" strike="noStrike" cap="none" dirty="0" err="1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базалыққа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dirty="0"/>
                        <a:t>-5% </a:t>
                      </a:r>
                      <a:r>
                        <a:rPr lang="ru-RU" sz="1100" b="0" i="0" u="none" strike="noStrike" cap="none" dirty="0" err="1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базалыққа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+5% </a:t>
                      </a:r>
                      <a:r>
                        <a:rPr lang="ru-RU" sz="1100" b="0" i="0" u="none" strike="noStrike" cap="none" dirty="0" err="1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базалыққа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4868625"/>
                  </a:ext>
                </a:extLst>
              </a:tr>
              <a:tr h="471412">
                <a:tc vMerge="1">
                  <a:txBody>
                    <a:bodyPr/>
                    <a:lstStyle/>
                    <a:p>
                      <a:pPr algn="ctr"/>
                      <a:endParaRPr lang="ru-KZ" sz="1200" b="1" dirty="0"/>
                    </a:p>
                  </a:txBody>
                  <a:tcPr anchor="ctr"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 err="1"/>
                        <a:t>орташа</a:t>
                      </a:r>
                      <a:endParaRPr lang="ru-KZ" sz="1200" b="1" dirty="0"/>
                    </a:p>
                  </a:txBody>
                  <a:tcPr anchor="ctr"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-10% </a:t>
                      </a:r>
                      <a:r>
                        <a:rPr lang="ru-RU" sz="1100" dirty="0" err="1"/>
                        <a:t>базалыққа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+10% </a:t>
                      </a:r>
                      <a:r>
                        <a:rPr lang="ru-RU" sz="1100" dirty="0" err="1"/>
                        <a:t>базалыққа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dirty="0"/>
                        <a:t>-10% </a:t>
                      </a:r>
                      <a:r>
                        <a:rPr lang="ru-RU" sz="1100" dirty="0" err="1"/>
                        <a:t>базалыққа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+10% </a:t>
                      </a:r>
                      <a:r>
                        <a:rPr lang="ru-RU" sz="1100" dirty="0" err="1"/>
                        <a:t>базалыққа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312834"/>
                  </a:ext>
                </a:extLst>
              </a:tr>
              <a:tr h="471412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anchor="ctr"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 err="1"/>
                        <a:t>мықты</a:t>
                      </a:r>
                      <a:endParaRPr lang="ru-KZ" sz="1200" b="1" dirty="0"/>
                    </a:p>
                  </a:txBody>
                  <a:tcPr anchor="ctr"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-15% </a:t>
                      </a:r>
                      <a:r>
                        <a:rPr lang="ru-RU" sz="1100" dirty="0" err="1"/>
                        <a:t>базалыққа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+15% </a:t>
                      </a:r>
                      <a:r>
                        <a:rPr lang="ru-RU" sz="1100" dirty="0" err="1"/>
                        <a:t>базалыққа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dirty="0"/>
                        <a:t>-15% </a:t>
                      </a:r>
                      <a:r>
                        <a:rPr lang="ru-RU" sz="1100" dirty="0" err="1"/>
                        <a:t>базалыққа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+15% </a:t>
                      </a:r>
                      <a:r>
                        <a:rPr lang="ru-RU" sz="1100" dirty="0" err="1"/>
                        <a:t>базалыққа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4115615"/>
                  </a:ext>
                </a:extLst>
              </a:tr>
              <a:tr h="471412">
                <a:tc rowSpan="3">
                  <a:txBody>
                    <a:bodyPr/>
                    <a:lstStyle/>
                    <a:p>
                      <a:pPr algn="ctr"/>
                      <a:r>
                        <a:rPr lang="ru-RU" sz="1200" b="1" dirty="0" err="1"/>
                        <a:t>жоғары</a:t>
                      </a:r>
                      <a:endParaRPr lang="ru-KZ" sz="1200" b="1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 err="1"/>
                        <a:t>әлсіз</a:t>
                      </a:r>
                      <a:endParaRPr lang="ru-KZ" sz="1200" b="1" dirty="0"/>
                    </a:p>
                  </a:txBody>
                  <a:tcPr anchor="ctr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+5% </a:t>
                      </a:r>
                      <a:r>
                        <a:rPr lang="ru-RU" sz="1100" dirty="0" err="1"/>
                        <a:t>базалыққа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dirty="0"/>
                        <a:t>-5% </a:t>
                      </a:r>
                      <a:r>
                        <a:rPr lang="ru-RU" sz="1100" dirty="0" err="1"/>
                        <a:t>базалыққа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+5% </a:t>
                      </a:r>
                      <a:r>
                        <a:rPr lang="ru-RU" sz="1100" dirty="0" err="1"/>
                        <a:t>базалыққа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dirty="0"/>
                        <a:t>-5% </a:t>
                      </a:r>
                      <a:r>
                        <a:rPr lang="ru-RU" sz="1100" dirty="0" err="1"/>
                        <a:t>базалыққа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027136"/>
                  </a:ext>
                </a:extLst>
              </a:tr>
              <a:tr h="47141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 err="1"/>
                        <a:t>орташа</a:t>
                      </a:r>
                      <a:endParaRPr lang="ru-KZ" sz="1200" b="1" dirty="0"/>
                    </a:p>
                  </a:txBody>
                  <a:tcPr anchor="ctr"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+10% </a:t>
                      </a:r>
                      <a:r>
                        <a:rPr lang="ru-RU" sz="1100" dirty="0" err="1"/>
                        <a:t>базалыққа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dirty="0"/>
                        <a:t>-10% </a:t>
                      </a:r>
                      <a:r>
                        <a:rPr lang="ru-RU" sz="1100" dirty="0" err="1"/>
                        <a:t>базалыққа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+10% </a:t>
                      </a:r>
                      <a:r>
                        <a:rPr lang="ru-RU" sz="1100" dirty="0" err="1"/>
                        <a:t>базалыққа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dirty="0"/>
                        <a:t>-10% </a:t>
                      </a:r>
                      <a:r>
                        <a:rPr lang="ru-RU" sz="1100" dirty="0" err="1"/>
                        <a:t>базалыққа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872535"/>
                  </a:ext>
                </a:extLst>
              </a:tr>
              <a:tr h="471412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 err="1"/>
                        <a:t>мықты</a:t>
                      </a:r>
                      <a:endParaRPr lang="ru-KZ" sz="1200" b="1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+15% </a:t>
                      </a:r>
                      <a:r>
                        <a:rPr lang="ru-RU" sz="1100" dirty="0" err="1"/>
                        <a:t>базалыққа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dirty="0"/>
                        <a:t>-15% </a:t>
                      </a:r>
                      <a:r>
                        <a:rPr lang="ru-RU" sz="1100" dirty="0" err="1"/>
                        <a:t>базалыққа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+15% </a:t>
                      </a:r>
                      <a:r>
                        <a:rPr lang="ru-RU" sz="1100" dirty="0" err="1"/>
                        <a:t>базалыққа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dirty="0"/>
                        <a:t>-15% </a:t>
                      </a:r>
                      <a:r>
                        <a:rPr lang="ru-RU" sz="1100" dirty="0" err="1"/>
                        <a:t>базалыққа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00364"/>
                  </a:ext>
                </a:extLst>
              </a:tr>
            </a:tbl>
          </a:graphicData>
        </a:graphic>
      </p:graphicFrame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/>
              <a:t>Қазақстан</a:t>
            </a:r>
            <a:r>
              <a:rPr lang="ru-RU" dirty="0"/>
              <a:t> </a:t>
            </a:r>
            <a:r>
              <a:rPr lang="ru-RU" dirty="0" err="1"/>
              <a:t>үшін</a:t>
            </a:r>
            <a:r>
              <a:rPr lang="ru-RU" dirty="0"/>
              <a:t> </a:t>
            </a:r>
            <a:r>
              <a:rPr lang="ru-RU" dirty="0" err="1"/>
              <a:t>болжамды</a:t>
            </a:r>
            <a:r>
              <a:rPr lang="ru-RU" dirty="0"/>
              <a:t> </a:t>
            </a:r>
            <a:r>
              <a:rPr lang="ru-RU" dirty="0" err="1"/>
              <a:t>сценарийлер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5</a:t>
            </a:r>
          </a:p>
        </p:txBody>
      </p:sp>
    </p:spTree>
    <p:extLst>
      <p:ext uri="{BB962C8B-B14F-4D97-AF65-F5344CB8AC3E}">
        <p14:creationId xmlns:p14="http://schemas.microsoft.com/office/powerpoint/2010/main" val="1854088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404B880-8696-2F68-A077-4265A28365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 err="1"/>
              <a:t>Жоғары</a:t>
            </a:r>
            <a:r>
              <a:rPr lang="ru-RU" dirty="0"/>
              <a:t> </a:t>
            </a:r>
            <a:r>
              <a:rPr lang="ru-RU" dirty="0" err="1"/>
              <a:t>сценарийлер</a:t>
            </a:r>
            <a:r>
              <a:rPr lang="ru-RU" dirty="0"/>
              <a:t> </a:t>
            </a:r>
            <a:r>
              <a:rPr lang="ru-RU" dirty="0" err="1"/>
              <a:t>бойынша</a:t>
            </a:r>
            <a:r>
              <a:rPr lang="ru-RU" dirty="0"/>
              <a:t> </a:t>
            </a:r>
            <a:r>
              <a:rPr lang="ru-RU" dirty="0" err="1"/>
              <a:t>жиынтық</a:t>
            </a:r>
            <a:endParaRPr lang="ru-KZ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411BCA91-84A9-6441-D494-9925E3B4FDF6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187097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2050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жылдың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басындағы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халық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саны, млн.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F097B7F2-1A2D-B73E-3E5E-CA39F60EBB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739889"/>
              </p:ext>
            </p:extLst>
          </p:nvPr>
        </p:nvGraphicFramePr>
        <p:xfrm>
          <a:off x="231284" y="961030"/>
          <a:ext cx="11865460" cy="55677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28238">
                  <a:extLst>
                    <a:ext uri="{9D8B030D-6E8A-4147-A177-3AD203B41FA5}">
                      <a16:colId xmlns:a16="http://schemas.microsoft.com/office/drawing/2014/main" val="331426232"/>
                    </a:ext>
                  </a:extLst>
                </a:gridCol>
                <a:gridCol w="1327958">
                  <a:extLst>
                    <a:ext uri="{9D8B030D-6E8A-4147-A177-3AD203B41FA5}">
                      <a16:colId xmlns:a16="http://schemas.microsoft.com/office/drawing/2014/main" val="1981630797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3324969885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954648191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826749202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1770715589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306236234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3356993505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4099522665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1362449924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1643427933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342007929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2081477100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1932409366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3833700396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827926665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2355877268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2712638862"/>
                    </a:ext>
                  </a:extLst>
                </a:gridCol>
              </a:tblGrid>
              <a:tr h="275473">
                <a:tc rowSpan="4">
                  <a:txBody>
                    <a:bodyPr/>
                    <a:lstStyle/>
                    <a:p>
                      <a:pPr algn="ctr"/>
                      <a:r>
                        <a:rPr lang="ru-RU" sz="1000" b="1" i="0" u="none" strike="noStrike" cap="none" dirty="0">
                          <a:solidFill>
                            <a:srgbClr val="143452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ТУУ СЦЕНАРИЙІ</a:t>
                      </a:r>
                      <a:endParaRPr lang="ru-KZ" sz="1000" b="1" i="0" u="none" strike="noStrike" cap="none" dirty="0">
                        <a:solidFill>
                          <a:srgbClr val="143452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/>
                      <a:r>
                        <a:rPr lang="ru-RU" sz="1000" b="1" i="0" u="none" strike="noStrike" cap="none" dirty="0">
                          <a:solidFill>
                            <a:srgbClr val="143452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ӨЛІМ СЦЕНАРИЙІ</a:t>
                      </a:r>
                      <a:endParaRPr lang="ru-KZ" sz="1000" b="1" i="0" u="none" strike="noStrike" cap="none" dirty="0">
                        <a:solidFill>
                          <a:srgbClr val="143452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16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1" i="0" u="none" strike="noStrike" cap="none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МИГРАНТТАРДЫҢ КЕЛУ СЦЕНАРИЙІ</a:t>
                      </a:r>
                      <a:endParaRPr lang="ru-KZ" sz="1000" b="1" i="0" u="none" strike="noStrike" cap="none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0625999"/>
                  </a:ext>
                </a:extLst>
              </a:tr>
              <a:tr h="275473">
                <a:tc vMerge="1">
                  <a:txBody>
                    <a:bodyPr/>
                    <a:lstStyle/>
                    <a:p>
                      <a:pPr algn="ctr"/>
                      <a:endParaRPr lang="ru-RU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ru-KZ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базалық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5%-</a:t>
                      </a:r>
                      <a:r>
                        <a:rPr lang="ru-RU" sz="1000" b="0" i="0" u="none" strike="noStrike" cap="none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ға</a:t>
                      </a:r>
                      <a:r>
                        <a:rPr lang="ru-RU" sz="1000" b="0" i="0" u="none" strike="noStrike" cap="none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жоғары</a:t>
                      </a:r>
                      <a:endParaRPr lang="ru-KZ" sz="1000" b="0" i="0" u="none" strike="noStrike" cap="none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solidFill>
                      <a:srgbClr val="143452">
                        <a:alpha val="8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10%-</a:t>
                      </a:r>
                      <a:r>
                        <a:rPr lang="ru-RU" sz="1000" b="0" i="0" u="none" strike="noStrike" cap="none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ға</a:t>
                      </a:r>
                      <a:r>
                        <a:rPr lang="ru-RU" sz="1000" b="0" i="0" u="none" strike="noStrike" cap="none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жоғары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15%-</a:t>
                      </a:r>
                      <a:r>
                        <a:rPr lang="ru-RU" sz="1000" b="0" i="0" u="none" strike="noStrike" cap="none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ға</a:t>
                      </a:r>
                      <a:r>
                        <a:rPr lang="ru-RU" sz="1000" b="0" i="0" u="none" strike="noStrike" cap="none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жоғары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143452">
                        <a:alpha val="8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09186"/>
                  </a:ext>
                </a:extLst>
              </a:tr>
              <a:tr h="275473">
                <a:tc vMerge="1">
                  <a:txBody>
                    <a:bodyPr/>
                    <a:lstStyle/>
                    <a:p>
                      <a:pPr algn="ctr"/>
                      <a:endParaRPr lang="ru-RU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ru-KZ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16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1" i="0" u="none" strike="noStrike" cap="none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МИГРАНТТАРДЫҢ КЕТУ СЦЕНАРИЙІ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447002"/>
                  </a:ext>
                </a:extLst>
              </a:tr>
              <a:tr h="1128897">
                <a:tc vMerge="1">
                  <a:txBody>
                    <a:bodyPr/>
                    <a:lstStyle/>
                    <a:p>
                      <a:pPr algn="ctr"/>
                      <a:endParaRPr lang="ru-RU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ru-KZ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 err="1">
                          <a:solidFill>
                            <a:schemeClr val="bg1"/>
                          </a:solidFill>
                        </a:rPr>
                        <a:t>базалық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5%-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10%-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15%-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 err="1">
                          <a:solidFill>
                            <a:schemeClr val="bg1"/>
                          </a:solidFill>
                        </a:rPr>
                        <a:t>базалық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5%-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10%-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15%-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 err="1">
                          <a:solidFill>
                            <a:schemeClr val="bg1"/>
                          </a:solidFill>
                        </a:rPr>
                        <a:t>базалық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5%-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10%-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15%-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 err="1">
                          <a:solidFill>
                            <a:schemeClr val="bg1"/>
                          </a:solidFill>
                        </a:rPr>
                        <a:t>базалық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5%-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10%-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15%-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6210644"/>
                  </a:ext>
                </a:extLst>
              </a:tr>
              <a:tr h="225779">
                <a:tc rowSpan="4">
                  <a:txBody>
                    <a:bodyPr/>
                    <a:lstStyle/>
                    <a:p>
                      <a:pPr algn="ctr"/>
                      <a:r>
                        <a:rPr lang="ru-RU" sz="1000" b="1" dirty="0" err="1">
                          <a:solidFill>
                            <a:schemeClr val="bg1"/>
                          </a:solidFill>
                        </a:rPr>
                        <a:t>базалық</a:t>
                      </a:r>
                      <a:endParaRPr lang="ru-RU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 err="1">
                          <a:solidFill>
                            <a:schemeClr val="bg1"/>
                          </a:solidFill>
                        </a:rPr>
                        <a:t>базалық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27,40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8931168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5%-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27,54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1067898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30%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10%-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27,69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707845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ниже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15%-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27,85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8174480"/>
                  </a:ext>
                </a:extLst>
              </a:tr>
              <a:tr h="225779">
                <a:tc rowSpan="4">
                  <a:txBody>
                    <a:bodyPr/>
                    <a:lstStyle/>
                    <a:p>
                      <a:pPr algn="ctr"/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endParaRPr lang="ru-RU" sz="1000" b="0" dirty="0">
                        <a:solidFill>
                          <a:schemeClr val="bg1"/>
                        </a:solidFill>
                      </a:endParaRPr>
                    </a:p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(</a:t>
                      </a:r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5%-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)</a:t>
                      </a:r>
                    </a:p>
                  </a:txBody>
                  <a:tcPr marT="0" marB="0" anchor="ctr">
                    <a:solidFill>
                      <a:srgbClr val="143452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 err="1">
                          <a:solidFill>
                            <a:schemeClr val="bg1"/>
                          </a:solidFill>
                        </a:rPr>
                        <a:t>базалық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28,03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9053297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5%-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28,17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7273134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30%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10%-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28,32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8325729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ниже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15%-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28,48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449670"/>
                  </a:ext>
                </a:extLst>
              </a:tr>
              <a:tr h="225779">
                <a:tc rowSpan="4">
                  <a:txBody>
                    <a:bodyPr/>
                    <a:lstStyle/>
                    <a:p>
                      <a:pPr algn="ctr"/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endParaRPr lang="ru-RU" sz="1000" b="0" dirty="0">
                        <a:solidFill>
                          <a:schemeClr val="bg1"/>
                        </a:solidFill>
                      </a:endParaRPr>
                    </a:p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(</a:t>
                      </a:r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10%-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)</a:t>
                      </a:r>
                    </a:p>
                  </a:txBody>
                  <a:tcPr marT="0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 err="1">
                          <a:solidFill>
                            <a:schemeClr val="bg1"/>
                          </a:solidFill>
                        </a:rPr>
                        <a:t>базалық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28,66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2219631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5%-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28,81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814638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30%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10%-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28,96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89614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ниже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15%-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29,12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6748512"/>
                  </a:ext>
                </a:extLst>
              </a:tr>
              <a:tr h="225779">
                <a:tc rowSpan="4">
                  <a:txBody>
                    <a:bodyPr/>
                    <a:lstStyle/>
                    <a:p>
                      <a:pPr algn="ctr"/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endParaRPr lang="ru-RU" sz="1000" b="0" dirty="0">
                        <a:solidFill>
                          <a:schemeClr val="bg1"/>
                        </a:solidFill>
                      </a:endParaRPr>
                    </a:p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(</a:t>
                      </a:r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15%-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)</a:t>
                      </a:r>
                    </a:p>
                  </a:txBody>
                  <a:tcPr marT="0" marB="0" anchor="ctr">
                    <a:solidFill>
                      <a:srgbClr val="143452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 err="1">
                          <a:solidFill>
                            <a:schemeClr val="bg1"/>
                          </a:solidFill>
                        </a:rPr>
                        <a:t>базалық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29,30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6651908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5%-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29,45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7716185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30%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10%-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29,60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8477657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ниже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15%-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29,76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0631170"/>
                  </a:ext>
                </a:extLst>
              </a:tr>
            </a:tbl>
          </a:graphicData>
        </a:graphic>
      </p:graphicFrame>
      <p:sp>
        <p:nvSpPr>
          <p:cNvPr id="17" name="Номер слайда 2">
            <a:extLst>
              <a:ext uri="{FF2B5EF4-FFF2-40B4-BE49-F238E27FC236}">
                <a16:creationId xmlns:a16="http://schemas.microsoft.com/office/drawing/2014/main" id="{E0D28BB3-7BC5-D762-EC81-9028DD546D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6</a:t>
            </a:r>
          </a:p>
        </p:txBody>
      </p:sp>
    </p:spTree>
    <p:extLst>
      <p:ext uri="{BB962C8B-B14F-4D97-AF65-F5344CB8AC3E}">
        <p14:creationId xmlns:p14="http://schemas.microsoft.com/office/powerpoint/2010/main" val="282090775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404B880-8696-2F68-A077-4265A28365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 err="1"/>
              <a:t>Төмен</a:t>
            </a:r>
            <a:r>
              <a:rPr lang="ru-RU" dirty="0"/>
              <a:t> </a:t>
            </a:r>
            <a:r>
              <a:rPr lang="ru-RU" dirty="0" err="1"/>
              <a:t>сценарийлер</a:t>
            </a:r>
            <a:r>
              <a:rPr lang="ru-RU" dirty="0"/>
              <a:t> </a:t>
            </a:r>
            <a:r>
              <a:rPr lang="ru-RU" dirty="0" err="1"/>
              <a:t>бойынша</a:t>
            </a:r>
            <a:r>
              <a:rPr lang="ru-RU" dirty="0"/>
              <a:t> </a:t>
            </a:r>
            <a:r>
              <a:rPr lang="ru-RU" dirty="0" err="1"/>
              <a:t>жиынтық</a:t>
            </a:r>
            <a:endParaRPr lang="ru-KZ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411BCA91-84A9-6441-D494-9925E3B4FDF6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187097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2050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жылдың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басындағы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халық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саны, млн.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F097B7F2-1A2D-B73E-3E5E-CA39F60EBB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6385070"/>
              </p:ext>
            </p:extLst>
          </p:nvPr>
        </p:nvGraphicFramePr>
        <p:xfrm>
          <a:off x="231284" y="961030"/>
          <a:ext cx="11865460" cy="55677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28238">
                  <a:extLst>
                    <a:ext uri="{9D8B030D-6E8A-4147-A177-3AD203B41FA5}">
                      <a16:colId xmlns:a16="http://schemas.microsoft.com/office/drawing/2014/main" val="331426232"/>
                    </a:ext>
                  </a:extLst>
                </a:gridCol>
                <a:gridCol w="1327958">
                  <a:extLst>
                    <a:ext uri="{9D8B030D-6E8A-4147-A177-3AD203B41FA5}">
                      <a16:colId xmlns:a16="http://schemas.microsoft.com/office/drawing/2014/main" val="1981630797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3324969885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954648191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826749202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1770715589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306236234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3356993505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4099522665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1362449924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1643427933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342007929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2081477100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1932409366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3833700396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827926665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2355877268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2712638862"/>
                    </a:ext>
                  </a:extLst>
                </a:gridCol>
              </a:tblGrid>
              <a:tr h="275473">
                <a:tc rowSpan="4">
                  <a:txBody>
                    <a:bodyPr/>
                    <a:lstStyle/>
                    <a:p>
                      <a:pPr algn="ctr"/>
                      <a:r>
                        <a:rPr lang="ru-RU" sz="1000" b="1" i="0" u="none" strike="noStrike" cap="none" dirty="0">
                          <a:solidFill>
                            <a:srgbClr val="143452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ТУУ СЦЕНАРИЙІ</a:t>
                      </a:r>
                      <a:endParaRPr lang="ru-KZ" sz="1000" b="1" i="0" u="none" strike="noStrike" cap="none" dirty="0">
                        <a:solidFill>
                          <a:srgbClr val="143452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/>
                      <a:r>
                        <a:rPr lang="ru-RU" sz="1000" b="1" i="0" u="none" strike="noStrike" cap="none" dirty="0">
                          <a:solidFill>
                            <a:srgbClr val="143452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ӨЛІМ СЦЕНАРИЙІ</a:t>
                      </a:r>
                      <a:endParaRPr lang="ru-KZ" sz="1000" b="1" i="0" u="none" strike="noStrike" cap="none" dirty="0">
                        <a:solidFill>
                          <a:srgbClr val="143452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16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1" i="0" u="none" strike="noStrike" cap="none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МИГРАНТТАРДЫҢ КЕЛУ СЦЕНАРИЙІ</a:t>
                      </a:r>
                      <a:endParaRPr lang="ru-KZ" sz="1000" b="1" i="0" u="none" strike="noStrike" cap="none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0625999"/>
                  </a:ext>
                </a:extLst>
              </a:tr>
              <a:tr h="275473">
                <a:tc vMerge="1">
                  <a:txBody>
                    <a:bodyPr/>
                    <a:lstStyle/>
                    <a:p>
                      <a:pPr algn="ctr"/>
                      <a:endParaRPr lang="ru-RU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ru-KZ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базалық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5%-</a:t>
                      </a:r>
                      <a:r>
                        <a:rPr lang="ru-RU" sz="1000" b="0" i="0" u="none" strike="noStrike" cap="none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ға</a:t>
                      </a:r>
                      <a:r>
                        <a:rPr lang="ru-RU" sz="1000" b="0" i="0" u="none" strike="noStrike" cap="none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төмен</a:t>
                      </a:r>
                      <a:endParaRPr lang="ru-KZ" sz="1000" b="0" i="0" u="none" strike="noStrike" cap="none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solidFill>
                      <a:srgbClr val="143452">
                        <a:alpha val="8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10%-</a:t>
                      </a:r>
                      <a:r>
                        <a:rPr lang="ru-RU" sz="1000" b="0" i="0" u="none" strike="noStrike" cap="none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ға</a:t>
                      </a:r>
                      <a:r>
                        <a:rPr lang="ru-RU" sz="1000" b="0" i="0" u="none" strike="noStrike" cap="none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төмен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15%-</a:t>
                      </a:r>
                      <a:r>
                        <a:rPr lang="ru-RU" sz="1000" b="0" i="0" u="none" strike="noStrike" cap="none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ға</a:t>
                      </a:r>
                      <a:r>
                        <a:rPr lang="ru-RU" sz="1000" b="0" i="0" u="none" strike="noStrike" cap="none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төмен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143452">
                        <a:alpha val="8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09186"/>
                  </a:ext>
                </a:extLst>
              </a:tr>
              <a:tr h="275473">
                <a:tc vMerge="1">
                  <a:txBody>
                    <a:bodyPr/>
                    <a:lstStyle/>
                    <a:p>
                      <a:pPr algn="ctr"/>
                      <a:endParaRPr lang="ru-RU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ru-KZ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16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1" i="0" u="none" strike="noStrike" cap="none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МИГРАНТТАРДЫҢ КЕТУ СЦЕНАРИЙІ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447002"/>
                  </a:ext>
                </a:extLst>
              </a:tr>
              <a:tr h="1128897">
                <a:tc vMerge="1">
                  <a:txBody>
                    <a:bodyPr/>
                    <a:lstStyle/>
                    <a:p>
                      <a:pPr algn="ctr"/>
                      <a:endParaRPr lang="ru-RU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ru-KZ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 err="1">
                          <a:solidFill>
                            <a:schemeClr val="bg1"/>
                          </a:solidFill>
                        </a:rPr>
                        <a:t>базалық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5%-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10%-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15%-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 err="1">
                          <a:solidFill>
                            <a:schemeClr val="bg1"/>
                          </a:solidFill>
                        </a:rPr>
                        <a:t>базалық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5%-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10%-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15%-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 err="1">
                          <a:solidFill>
                            <a:schemeClr val="bg1"/>
                          </a:solidFill>
                        </a:rPr>
                        <a:t>базалық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5%-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10%-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15%-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 err="1">
                          <a:solidFill>
                            <a:schemeClr val="bg1"/>
                          </a:solidFill>
                        </a:rPr>
                        <a:t>базалық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5%-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10%-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15%-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6210644"/>
                  </a:ext>
                </a:extLst>
              </a:tr>
              <a:tr h="225779">
                <a:tc rowSpan="4">
                  <a:txBody>
                    <a:bodyPr/>
                    <a:lstStyle/>
                    <a:p>
                      <a:pPr algn="ctr"/>
                      <a:r>
                        <a:rPr lang="ru-RU" sz="1000" b="1" dirty="0" err="1">
                          <a:solidFill>
                            <a:schemeClr val="bg1"/>
                          </a:solidFill>
                        </a:rPr>
                        <a:t>базалық</a:t>
                      </a:r>
                      <a:endParaRPr lang="ru-RU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 err="1">
                          <a:solidFill>
                            <a:schemeClr val="bg1"/>
                          </a:solidFill>
                        </a:rPr>
                        <a:t>базалық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27,40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8931168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5%-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жо</a:t>
                      </a:r>
                      <a:r>
                        <a:rPr lang="kk-KZ" sz="1000" b="0" dirty="0">
                          <a:solidFill>
                            <a:schemeClr val="bg1"/>
                          </a:solidFill>
                        </a:rPr>
                        <a:t>ғары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27,25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1067898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30%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10%-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27,12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707845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ниже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15%-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26,99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8174480"/>
                  </a:ext>
                </a:extLst>
              </a:tr>
              <a:tr h="225779">
                <a:tc rowSpan="4">
                  <a:txBody>
                    <a:bodyPr/>
                    <a:lstStyle/>
                    <a:p>
                      <a:pPr algn="ctr"/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endParaRPr lang="ru-RU" sz="1000" b="0" dirty="0">
                        <a:solidFill>
                          <a:schemeClr val="bg1"/>
                        </a:solidFill>
                      </a:endParaRPr>
                    </a:p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(</a:t>
                      </a:r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5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)</a:t>
                      </a:r>
                    </a:p>
                  </a:txBody>
                  <a:tcPr marT="0" marB="0" anchor="ctr">
                    <a:solidFill>
                      <a:srgbClr val="143452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 err="1">
                          <a:solidFill>
                            <a:schemeClr val="bg1"/>
                          </a:solidFill>
                        </a:rPr>
                        <a:t>базалық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26,77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9053297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5%-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жо</a:t>
                      </a:r>
                      <a:r>
                        <a:rPr lang="kk-KZ" sz="1000" b="0" dirty="0">
                          <a:solidFill>
                            <a:schemeClr val="bg1"/>
                          </a:solidFill>
                        </a:rPr>
                        <a:t>ғары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26,63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7273134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30%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10%-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26,49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8325729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ниже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15%-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26,36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449670"/>
                  </a:ext>
                </a:extLst>
              </a:tr>
              <a:tr h="225779">
                <a:tc rowSpan="4">
                  <a:txBody>
                    <a:bodyPr/>
                    <a:lstStyle/>
                    <a:p>
                      <a:pPr algn="ctr"/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endParaRPr lang="ru-RU" sz="1000" b="0" dirty="0">
                        <a:solidFill>
                          <a:schemeClr val="bg1"/>
                        </a:solidFill>
                      </a:endParaRPr>
                    </a:p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(</a:t>
                      </a:r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10%-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)</a:t>
                      </a:r>
                    </a:p>
                  </a:txBody>
                  <a:tcPr marT="0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 err="1">
                          <a:solidFill>
                            <a:schemeClr val="bg1"/>
                          </a:solidFill>
                        </a:rPr>
                        <a:t>базалық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26,14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2219631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5%-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жо</a:t>
                      </a:r>
                      <a:r>
                        <a:rPr lang="kk-KZ" sz="1000" b="0" dirty="0">
                          <a:solidFill>
                            <a:schemeClr val="bg1"/>
                          </a:solidFill>
                        </a:rPr>
                        <a:t>ғары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26,00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814638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30%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10%-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25,87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89614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ниже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15%-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25,74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6748512"/>
                  </a:ext>
                </a:extLst>
              </a:tr>
              <a:tr h="225779">
                <a:tc rowSpan="4">
                  <a:txBody>
                    <a:bodyPr/>
                    <a:lstStyle/>
                    <a:p>
                      <a:pPr algn="ctr"/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endParaRPr lang="ru-RU" sz="1000" b="0" dirty="0">
                        <a:solidFill>
                          <a:schemeClr val="bg1"/>
                        </a:solidFill>
                      </a:endParaRPr>
                    </a:p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(</a:t>
                      </a:r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15%-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төмен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)</a:t>
                      </a:r>
                    </a:p>
                  </a:txBody>
                  <a:tcPr marT="0" marB="0" anchor="ctr">
                    <a:solidFill>
                      <a:srgbClr val="143452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 err="1">
                          <a:solidFill>
                            <a:schemeClr val="bg1"/>
                          </a:solidFill>
                        </a:rPr>
                        <a:t>базалық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25,52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6651908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5%-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жо</a:t>
                      </a:r>
                      <a:r>
                        <a:rPr lang="kk-KZ" sz="1000" b="0" dirty="0">
                          <a:solidFill>
                            <a:schemeClr val="bg1"/>
                          </a:solidFill>
                        </a:rPr>
                        <a:t>ғары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25,38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7716185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30%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10%-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25,25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8477657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ниже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15%-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ға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ru-RU" sz="1000" b="0" dirty="0" err="1">
                          <a:solidFill>
                            <a:schemeClr val="bg1"/>
                          </a:solidFill>
                        </a:rPr>
                        <a:t>жоғары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25,12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0631170"/>
                  </a:ext>
                </a:extLst>
              </a:tr>
            </a:tbl>
          </a:graphicData>
        </a:graphic>
      </p:graphicFrame>
      <p:sp>
        <p:nvSpPr>
          <p:cNvPr id="17" name="Номер слайда 2">
            <a:extLst>
              <a:ext uri="{FF2B5EF4-FFF2-40B4-BE49-F238E27FC236}">
                <a16:creationId xmlns:a16="http://schemas.microsoft.com/office/drawing/2014/main" id="{E0D28BB3-7BC5-D762-EC81-9028DD546D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7</a:t>
            </a:r>
          </a:p>
        </p:txBody>
      </p:sp>
    </p:spTree>
    <p:extLst>
      <p:ext uri="{BB962C8B-B14F-4D97-AF65-F5344CB8AC3E}">
        <p14:creationId xmlns:p14="http://schemas.microsoft.com/office/powerpoint/2010/main" val="420593866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404B880-8696-2F68-A077-4265A28365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 err="1"/>
              <a:t>Төмен</a:t>
            </a:r>
            <a:r>
              <a:rPr lang="ru-RU" dirty="0"/>
              <a:t> </a:t>
            </a:r>
            <a:r>
              <a:rPr lang="ru-RU" dirty="0" err="1"/>
              <a:t>сценарийлер</a:t>
            </a:r>
            <a:r>
              <a:rPr lang="ru-RU" dirty="0"/>
              <a:t> </a:t>
            </a:r>
            <a:r>
              <a:rPr lang="ru-RU" dirty="0" err="1"/>
              <a:t>бойынша</a:t>
            </a:r>
            <a:r>
              <a:rPr lang="ru-RU" dirty="0"/>
              <a:t> </a:t>
            </a:r>
            <a:r>
              <a:rPr lang="ru-RU" dirty="0" err="1"/>
              <a:t>жиынтық</a:t>
            </a:r>
            <a:endParaRPr lang="ru-KZ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411BCA91-84A9-6441-D494-9925E3B4FDF6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733464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2050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жылдың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басындағы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халық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саны, млн.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7" name="Номер слайда 2">
            <a:extLst>
              <a:ext uri="{FF2B5EF4-FFF2-40B4-BE49-F238E27FC236}">
                <a16:creationId xmlns:a16="http://schemas.microsoft.com/office/drawing/2014/main" id="{D236A348-DDF8-7DA3-0924-D008DC2047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8</a:t>
            </a:r>
          </a:p>
        </p:txBody>
      </p:sp>
      <p:sp>
        <p:nvSpPr>
          <p:cNvPr id="3" name="Rectangle 25">
            <a:extLst>
              <a:ext uri="{FF2B5EF4-FFF2-40B4-BE49-F238E27FC236}">
                <a16:creationId xmlns:a16="http://schemas.microsoft.com/office/drawing/2014/main" id="{DDDA7D53-C7A1-68CC-9264-3BA8C99CC12E}"/>
              </a:ext>
            </a:extLst>
          </p:cNvPr>
          <p:cNvSpPr/>
          <p:nvPr/>
        </p:nvSpPr>
        <p:spPr>
          <a:xfrm>
            <a:off x="72000" y="1054172"/>
            <a:ext cx="12120000" cy="549924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b="1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Базалық</a:t>
            </a:r>
            <a:r>
              <a:rPr lang="kk-KZ" sz="16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сценарийде 2050 жылдың басында халық саны 27,4 млн. адамға жетеді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b="1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Туу</a:t>
            </a:r>
            <a:r>
              <a:rPr lang="kk-KZ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көрсеткіші 5%-ға төмендеген кезде халық саны 16,3-тен 26,8 млн. адамға дейін, 10%-ға өскенде – 15,8-ден 26,1 млн. адамға дейін, 15%-ға өскенде – 15,3-тен 25,5 млн. адамға дейін болады; </a:t>
            </a:r>
            <a:endParaRPr lang="ru-RU" sz="140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b="1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Өлім-жітім</a:t>
            </a:r>
            <a:r>
              <a:rPr lang="kk-KZ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5%-ға өскен кезде халық саны 15,6-дан 27,3 млн. адамға дейін, 10%-ға өскенде – 15,5-тен 27,1 млн-ға дейін, 15%-ға өскенде – 15,3-27 млн. адамды құрайды; </a:t>
            </a:r>
            <a:endParaRPr lang="ru-RU" sz="140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Иммигранттар санының 5%-ға азаюы және эмигранттар санының 5%-ға өсуі кезінде халық саны 21,8-ден 23,9 млн-ға дейін, 10%-ға – 18,5-тен 20,5 млн-ға дейін, 15%-ға – 15,3-тен 17,1 млн-ға дейін адамды құрайды</a:t>
            </a:r>
            <a:endParaRPr lang="ru-RU" sz="140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kern="0" dirty="0">
                <a:solidFill>
                  <a:schemeClr val="accent2">
                    <a:lumMod val="50000"/>
                  </a:schemeClr>
                </a:solidFill>
              </a:rPr>
              <a:t>Өлім деңгейі 2024 жылы 1 мың тұрғынға шаққанда 6,7 жағдайдан 2050 жылы 8,3 жағдайға дейін өседі</a:t>
            </a:r>
            <a:endParaRPr lang="ru-RU" sz="1600" kern="0" dirty="0">
              <a:solidFill>
                <a:schemeClr val="accent2">
                  <a:lumMod val="50000"/>
                </a:schemeClr>
              </a:solidFill>
            </a:endParaRPr>
          </a:p>
          <a:p>
            <a:pPr marL="630238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Бұл, ең алдымен, осы уақытқа дейін орташа жасы 29,6-дан 31,2 жасқа дейін немесе 5,5%-ға өсетін халықтың қартаюына байланысты</a:t>
            </a:r>
            <a:endParaRPr lang="ru-RU" sz="1400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Туған кездегі өмір сүру ұзақтығы 2024 жылғы 74,5 жаспен салыстырғанда 2050 жылға қарай 78,3 жасқа жетеді</a:t>
            </a:r>
            <a:endParaRPr lang="ru-RU" sz="1400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Әлемдік өлім-жітім деңгейі 2024 жылы 1 мың тұрғынға шаққанда 7,6 жағдайдан 2050 жылы 9,5 жағдайға дейін өседі </a:t>
            </a:r>
            <a:endParaRPr lang="ru-RU" sz="1600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630238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Халықтың орташа әлемдік жасы 2024 жылғы 30,6 жаспен салыстырғанда 36,1 жасқа, ал өмір сүру ұзақтығы 2024 жылғы 73,3 жаспен салыстырғанда 77 жасқа жетеді</a:t>
            </a:r>
            <a:endParaRPr lang="ru-RU" sz="1400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630238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endParaRPr lang="ru-RU" sz="1400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lvl="0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endParaRPr lang="ru-RU" sz="1400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0637845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 err="1"/>
              <a:t>Халық</a:t>
            </a:r>
            <a:r>
              <a:rPr lang="ru-RU" kern="0" dirty="0"/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9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7766860"/>
              </p:ext>
            </p:extLst>
          </p:nvPr>
        </p:nvGraphicFramePr>
        <p:xfrm>
          <a:off x="150494" y="1339705"/>
          <a:ext cx="11946244" cy="2268003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294892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B486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81873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22 018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23 077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27 077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27 713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81873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  <a:sym typeface="Arial"/>
                        </a:rPr>
                        <a:t>әлсіз</a:t>
                      </a:r>
                      <a:endParaRPr lang="ru-KZ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20 794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20 897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21 002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21 969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23 087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23 336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81873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81873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19 893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19 062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18 878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17 941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17 015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81873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  <a:sym typeface="Arial"/>
                        </a:rPr>
                        <a:t>әлсіз</a:t>
                      </a:r>
                      <a:endParaRPr lang="ru-KZ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21 961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22 748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23 981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32 231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81873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21 073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23 740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26 035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29 806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32 535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34 677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35 405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36 142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36 887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81873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22 003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24 741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30 043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32 524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34 248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35 131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36 028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36 938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37 861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38 795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39 743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40 705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41 681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Жыл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басына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3" name="Таблица 12">
            <a:extLst>
              <a:ext uri="{FF2B5EF4-FFF2-40B4-BE49-F238E27FC236}">
                <a16:creationId xmlns:a16="http://schemas.microsoft.com/office/drawing/2014/main" id="{6DDF20F4-EBC6-6BB0-4F75-8370E31BE6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0568885"/>
              </p:ext>
            </p:extLst>
          </p:nvPr>
        </p:nvGraphicFramePr>
        <p:xfrm>
          <a:off x="150494" y="4112402"/>
          <a:ext cx="11946255" cy="226800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294891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81873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21 892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24 078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24 682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24 993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81873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  <a:sym typeface="Arial"/>
                        </a:rPr>
                        <a:t>төмен</a:t>
                      </a:r>
                      <a:endParaRPr lang="ru-KZ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  <a:sym typeface="Arial"/>
                        </a:rPr>
                        <a:t>әлсіз</a:t>
                      </a:r>
                      <a:endParaRPr lang="ru-KZ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20 846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21 056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22 038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22 888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23 022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81873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19 810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81873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18 785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18 034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16 924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81873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  <a:sym typeface="Arial"/>
                        </a:rPr>
                        <a:t>әлсіз</a:t>
                      </a:r>
                      <a:endParaRPr lang="ru-KZ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20 227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20 998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22 950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27 383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27 871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28 869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31 969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81873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20 293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24 019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24 582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26 943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32 186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32 888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34 316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35 041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35 774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36 515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81873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25 098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32 951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34 689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35 580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36 483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37 400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38 328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39 269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40 224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41 193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0622B283-E726-67C4-508C-07B8E8AE8B90}"/>
              </a:ext>
            </a:extLst>
          </p:cNvPr>
          <p:cNvSpPr txBox="1">
            <a:spLocks/>
          </p:cNvSpPr>
          <p:nvPr/>
        </p:nvSpPr>
        <p:spPr>
          <a:xfrm>
            <a:off x="72000" y="3708545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Орташа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жылдық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8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459637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DE5A0B9-55C4-AE3F-D33D-60EDF6AD17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10</a:t>
            </a:r>
          </a:p>
        </p:txBody>
      </p:sp>
      <p:cxnSp>
        <p:nvCxnSpPr>
          <p:cNvPr id="4" name="Прямая соединительная линия 3">
            <a:extLst>
              <a:ext uri="{FF2B5EF4-FFF2-40B4-BE49-F238E27FC236}">
                <a16:creationId xmlns:a16="http://schemas.microsoft.com/office/drawing/2014/main" id="{5E5A6C1E-6D31-DEDE-D7D2-527713548AAA}"/>
              </a:ext>
            </a:extLst>
          </p:cNvPr>
          <p:cNvCxnSpPr/>
          <p:nvPr/>
        </p:nvCxnSpPr>
        <p:spPr>
          <a:xfrm>
            <a:off x="8541020" y="5375866"/>
            <a:ext cx="558800" cy="0"/>
          </a:xfrm>
          <a:prstGeom prst="line">
            <a:avLst/>
          </a:prstGeom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Прямая соединительная линия 4">
            <a:extLst>
              <a:ext uri="{FF2B5EF4-FFF2-40B4-BE49-F238E27FC236}">
                <a16:creationId xmlns:a16="http://schemas.microsoft.com/office/drawing/2014/main" id="{37BE903B-88C8-A5E7-FD24-66EB9EF2960E}"/>
              </a:ext>
            </a:extLst>
          </p:cNvPr>
          <p:cNvCxnSpPr/>
          <p:nvPr/>
        </p:nvCxnSpPr>
        <p:spPr>
          <a:xfrm>
            <a:off x="8541020" y="2745379"/>
            <a:ext cx="558800" cy="0"/>
          </a:xfrm>
          <a:prstGeom prst="line">
            <a:avLst/>
          </a:prstGeom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D915CB76-37AD-7B32-2283-62252D992C11}"/>
              </a:ext>
            </a:extLst>
          </p:cNvPr>
          <p:cNvCxnSpPr/>
          <p:nvPr/>
        </p:nvCxnSpPr>
        <p:spPr>
          <a:xfrm>
            <a:off x="8541020" y="5841003"/>
            <a:ext cx="55880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63D7D78A-570B-FB76-8692-2EEEC74F7C45}"/>
              </a:ext>
            </a:extLst>
          </p:cNvPr>
          <p:cNvCxnSpPr/>
          <p:nvPr/>
        </p:nvCxnSpPr>
        <p:spPr>
          <a:xfrm>
            <a:off x="8541020" y="4937716"/>
            <a:ext cx="558800" cy="0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567221E2-6A15-384E-34B2-FE4F71FF4F3F}"/>
              </a:ext>
            </a:extLst>
          </p:cNvPr>
          <p:cNvCxnSpPr/>
          <p:nvPr/>
        </p:nvCxnSpPr>
        <p:spPr>
          <a:xfrm>
            <a:off x="8541020" y="4115391"/>
            <a:ext cx="558800" cy="0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7">
            <a:extLst>
              <a:ext uri="{FF2B5EF4-FFF2-40B4-BE49-F238E27FC236}">
                <a16:creationId xmlns:a16="http://schemas.microsoft.com/office/drawing/2014/main" id="{CA8AD022-88AB-6BE4-2785-B10254D07E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04665" y="4593510"/>
            <a:ext cx="3536712" cy="3707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75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folHlink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6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ru-RU" sz="1800" dirty="0">
                <a:solidFill>
                  <a:srgbClr val="7030A0"/>
                </a:solidFill>
                <a:latin typeface="Arial Narrow" panose="020B0606020202030204" pitchFamily="34" charset="0"/>
              </a:rPr>
              <a:t>ОРТАЛЫҚ Ж/Е ШЫҒЫС (</a:t>
            </a:r>
            <a:r>
              <a:rPr lang="ru-RU" sz="1800" b="1" dirty="0">
                <a:solidFill>
                  <a:srgbClr val="7030A0"/>
                </a:solidFill>
                <a:latin typeface="Arial Narrow" panose="020B0606020202030204" pitchFamily="34" charset="0"/>
              </a:rPr>
              <a:t>-403 тыс.</a:t>
            </a:r>
            <a:r>
              <a:rPr lang="ru-RU" sz="1800" dirty="0">
                <a:solidFill>
                  <a:srgbClr val="7030A0"/>
                </a:solidFill>
                <a:latin typeface="Arial Narrow" panose="020B0606020202030204" pitchFamily="34" charset="0"/>
              </a:rPr>
              <a:t>)</a:t>
            </a:r>
          </a:p>
          <a:p>
            <a:pPr>
              <a:lnSpc>
                <a:spcPct val="6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ru-RU" sz="1100" dirty="0">
                <a:solidFill>
                  <a:srgbClr val="7030A0"/>
                </a:solidFill>
                <a:latin typeface="Arial Narrow" panose="020B0606020202030204" pitchFamily="34" charset="0"/>
              </a:rPr>
              <a:t>Абай, </a:t>
            </a:r>
            <a:r>
              <a:rPr lang="ru-RU" sz="1100" dirty="0" err="1">
                <a:solidFill>
                  <a:srgbClr val="7030A0"/>
                </a:solidFill>
                <a:latin typeface="Arial Narrow" panose="020B0606020202030204" pitchFamily="34" charset="0"/>
              </a:rPr>
              <a:t>Қарағанды</a:t>
            </a:r>
            <a:r>
              <a:rPr lang="ru-RU" sz="1100" dirty="0">
                <a:solidFill>
                  <a:srgbClr val="7030A0"/>
                </a:solidFill>
                <a:latin typeface="Arial Narrow" panose="020B0606020202030204" pitchFamily="34" charset="0"/>
              </a:rPr>
              <a:t>, Павлодар, </a:t>
            </a:r>
            <a:r>
              <a:rPr lang="ru-RU" sz="1100" dirty="0" err="1">
                <a:solidFill>
                  <a:srgbClr val="7030A0"/>
                </a:solidFill>
                <a:latin typeface="Arial Narrow" panose="020B0606020202030204" pitchFamily="34" charset="0"/>
              </a:rPr>
              <a:t>Ұлытау</a:t>
            </a:r>
            <a:r>
              <a:rPr lang="ru-RU" sz="1100" dirty="0">
                <a:solidFill>
                  <a:srgbClr val="7030A0"/>
                </a:solidFill>
                <a:latin typeface="Arial Narrow" panose="020B0606020202030204" pitchFamily="34" charset="0"/>
              </a:rPr>
              <a:t>, </a:t>
            </a:r>
            <a:r>
              <a:rPr lang="ru-RU" sz="1100" dirty="0" err="1">
                <a:solidFill>
                  <a:srgbClr val="7030A0"/>
                </a:solidFill>
                <a:latin typeface="Arial Narrow" panose="020B0606020202030204" pitchFamily="34" charset="0"/>
              </a:rPr>
              <a:t>Шығыс-Қазақстан</a:t>
            </a:r>
            <a:endParaRPr lang="ru-RU" sz="1050" dirty="0">
              <a:solidFill>
                <a:srgbClr val="7030A0"/>
              </a:solidFill>
              <a:latin typeface="Arial Narrow" panose="020B0606020202030204" pitchFamily="34" charset="0"/>
            </a:endParaRPr>
          </a:p>
        </p:txBody>
      </p:sp>
      <p:sp>
        <p:nvSpPr>
          <p:cNvPr id="10" name="TextBox 7">
            <a:extLst>
              <a:ext uri="{FF2B5EF4-FFF2-40B4-BE49-F238E27FC236}">
                <a16:creationId xmlns:a16="http://schemas.microsoft.com/office/drawing/2014/main" id="{56310F8B-F46B-59E9-900C-E7E099D551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9292" y="3910414"/>
            <a:ext cx="2916566" cy="4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75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folHlink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ru-RU" sz="1800" dirty="0">
                <a:solidFill>
                  <a:srgbClr val="00B050"/>
                </a:solidFill>
                <a:latin typeface="Arial Narrow" panose="020B0606020202030204" pitchFamily="34" charset="0"/>
              </a:rPr>
              <a:t>ОҢТҮСТІК (</a:t>
            </a:r>
            <a:r>
              <a:rPr lang="ru-RU" sz="1800" b="1" dirty="0">
                <a:solidFill>
                  <a:srgbClr val="00B050"/>
                </a:solidFill>
                <a:latin typeface="Arial Narrow" panose="020B0606020202030204" pitchFamily="34" charset="0"/>
              </a:rPr>
              <a:t>+1,9 млн</a:t>
            </a:r>
            <a:r>
              <a:rPr lang="ru-RU" sz="1800" dirty="0">
                <a:solidFill>
                  <a:srgbClr val="00B050"/>
                </a:solidFill>
                <a:latin typeface="Arial Narrow" panose="020B0606020202030204" pitchFamily="34" charset="0"/>
              </a:rPr>
              <a:t>)</a:t>
            </a:r>
          </a:p>
          <a:p>
            <a:pPr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ru-RU" sz="1100" dirty="0">
                <a:solidFill>
                  <a:srgbClr val="00B050"/>
                </a:solidFill>
                <a:latin typeface="Arial Narrow" panose="020B0606020202030204" pitchFamily="34" charset="0"/>
              </a:rPr>
              <a:t>Алматы, Жамбыл, </a:t>
            </a:r>
            <a:r>
              <a:rPr lang="ru-RU" sz="1100" dirty="0" err="1">
                <a:solidFill>
                  <a:srgbClr val="00B050"/>
                </a:solidFill>
                <a:latin typeface="Arial Narrow" panose="020B0606020202030204" pitchFamily="34" charset="0"/>
              </a:rPr>
              <a:t>Жетісу</a:t>
            </a:r>
            <a:r>
              <a:rPr lang="ru-RU" sz="1100" dirty="0">
                <a:solidFill>
                  <a:srgbClr val="00B050"/>
                </a:solidFill>
                <a:latin typeface="Arial Narrow" panose="020B0606020202030204" pitchFamily="34" charset="0"/>
              </a:rPr>
              <a:t>, </a:t>
            </a:r>
            <a:r>
              <a:rPr lang="ru-RU" sz="1100" dirty="0" err="1">
                <a:solidFill>
                  <a:srgbClr val="00B050"/>
                </a:solidFill>
                <a:latin typeface="Arial Narrow" panose="020B0606020202030204" pitchFamily="34" charset="0"/>
              </a:rPr>
              <a:t>Қызылорда</a:t>
            </a:r>
            <a:r>
              <a:rPr lang="ru-RU" sz="1100" dirty="0">
                <a:solidFill>
                  <a:srgbClr val="00B050"/>
                </a:solidFill>
                <a:latin typeface="Arial Narrow" panose="020B0606020202030204" pitchFamily="34" charset="0"/>
              </a:rPr>
              <a:t>, </a:t>
            </a:r>
            <a:r>
              <a:rPr lang="ru-RU" sz="1100" dirty="0" err="1">
                <a:solidFill>
                  <a:srgbClr val="00B050"/>
                </a:solidFill>
                <a:latin typeface="Arial Narrow" panose="020B0606020202030204" pitchFamily="34" charset="0"/>
              </a:rPr>
              <a:t>Түркістан</a:t>
            </a:r>
            <a:r>
              <a:rPr lang="ru-RU" sz="1100" dirty="0">
                <a:solidFill>
                  <a:srgbClr val="00B050"/>
                </a:solidFill>
                <a:latin typeface="Arial Narrow" panose="020B0606020202030204" pitchFamily="34" charset="0"/>
              </a:rPr>
              <a:t> </a:t>
            </a:r>
            <a:endParaRPr lang="ru-RU" sz="1050" dirty="0">
              <a:solidFill>
                <a:srgbClr val="00B050"/>
              </a:solidFill>
              <a:latin typeface="Arial Narrow" panose="020B060602020203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DA5D2B4-622E-EA0A-ACAC-309BFF3525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9292" y="5638467"/>
            <a:ext cx="2916566" cy="4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75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folHlink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ru-RU" sz="1800" dirty="0">
                <a:solidFill>
                  <a:srgbClr val="00B0F0"/>
                </a:solidFill>
                <a:latin typeface="Arial Narrow" panose="020B0606020202030204" pitchFamily="34" charset="0"/>
              </a:rPr>
              <a:t>БАТЫС (</a:t>
            </a:r>
            <a:r>
              <a:rPr lang="ru-RU" sz="1800" b="1" dirty="0">
                <a:solidFill>
                  <a:srgbClr val="00B0F0"/>
                </a:solidFill>
                <a:latin typeface="Arial Narrow" panose="020B0606020202030204" pitchFamily="34" charset="0"/>
              </a:rPr>
              <a:t>+1,3 млн</a:t>
            </a:r>
            <a:r>
              <a:rPr lang="ru-RU" sz="1800" dirty="0">
                <a:solidFill>
                  <a:srgbClr val="00B0F0"/>
                </a:solidFill>
                <a:latin typeface="Arial Narrow" panose="020B0606020202030204" pitchFamily="34" charset="0"/>
              </a:rPr>
              <a:t>)</a:t>
            </a:r>
          </a:p>
          <a:p>
            <a:pPr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ru-RU" sz="1100" dirty="0" err="1">
                <a:solidFill>
                  <a:srgbClr val="00B0F0"/>
                </a:solidFill>
                <a:latin typeface="Arial Narrow" panose="020B0606020202030204" pitchFamily="34" charset="0"/>
              </a:rPr>
              <a:t>Ақтөбе</a:t>
            </a:r>
            <a:r>
              <a:rPr lang="ru-RU" sz="1100" dirty="0">
                <a:solidFill>
                  <a:srgbClr val="00B0F0"/>
                </a:solidFill>
                <a:latin typeface="Arial Narrow" panose="020B0606020202030204" pitchFamily="34" charset="0"/>
              </a:rPr>
              <a:t>, Атырау, </a:t>
            </a:r>
            <a:r>
              <a:rPr lang="ru-RU" sz="1100" dirty="0" err="1">
                <a:solidFill>
                  <a:srgbClr val="00B0F0"/>
                </a:solidFill>
                <a:latin typeface="Arial Narrow" panose="020B0606020202030204" pitchFamily="34" charset="0"/>
              </a:rPr>
              <a:t>Маңғыстау</a:t>
            </a:r>
            <a:r>
              <a:rPr lang="ru-RU" sz="1100" dirty="0">
                <a:solidFill>
                  <a:srgbClr val="00B0F0"/>
                </a:solidFill>
                <a:latin typeface="Arial Narrow" panose="020B0606020202030204" pitchFamily="34" charset="0"/>
              </a:rPr>
              <a:t>, БҚО</a:t>
            </a:r>
            <a:endParaRPr lang="ru-RU" sz="1050" dirty="0">
              <a:solidFill>
                <a:srgbClr val="00B0F0"/>
              </a:solidFill>
              <a:latin typeface="Arial Narrow" panose="020B060602020203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763B517-45B2-DCCB-1BB6-0B7772FA5C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9292" y="5187460"/>
            <a:ext cx="3047458" cy="41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75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folHlink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ru-RU" sz="1800" dirty="0">
                <a:solidFill>
                  <a:srgbClr val="002060"/>
                </a:solidFill>
                <a:latin typeface="Arial Narrow" panose="020B0606020202030204" pitchFamily="34" charset="0"/>
              </a:rPr>
              <a:t>СОЛТҮСТІК (-</a:t>
            </a:r>
            <a:r>
              <a:rPr lang="ru-RU" sz="1800" b="1" dirty="0">
                <a:solidFill>
                  <a:srgbClr val="002060"/>
                </a:solidFill>
                <a:latin typeface="Arial Narrow" panose="020B0606020202030204" pitchFamily="34" charset="0"/>
              </a:rPr>
              <a:t>355 тыс</a:t>
            </a:r>
            <a:r>
              <a:rPr lang="ru-RU" sz="1800" dirty="0">
                <a:solidFill>
                  <a:srgbClr val="002060"/>
                </a:solidFill>
                <a:latin typeface="Arial Narrow" panose="020B0606020202030204" pitchFamily="34" charset="0"/>
              </a:rPr>
              <a:t>.)</a:t>
            </a:r>
          </a:p>
          <a:p>
            <a:pPr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ru-RU" sz="1100" dirty="0" err="1">
                <a:solidFill>
                  <a:srgbClr val="002060"/>
                </a:solidFill>
                <a:latin typeface="Arial Narrow" panose="020B0606020202030204" pitchFamily="34" charset="0"/>
              </a:rPr>
              <a:t>Ақмола</a:t>
            </a:r>
            <a:r>
              <a:rPr lang="ru-RU" sz="1100" dirty="0">
                <a:solidFill>
                  <a:srgbClr val="002060"/>
                </a:solidFill>
                <a:latin typeface="Arial Narrow" panose="020B0606020202030204" pitchFamily="34" charset="0"/>
              </a:rPr>
              <a:t>, </a:t>
            </a:r>
            <a:r>
              <a:rPr lang="ru-RU" sz="1100" dirty="0" err="1">
                <a:solidFill>
                  <a:srgbClr val="002060"/>
                </a:solidFill>
                <a:latin typeface="Arial Narrow" panose="020B0606020202030204" pitchFamily="34" charset="0"/>
              </a:rPr>
              <a:t>Қостанай</a:t>
            </a:r>
            <a:r>
              <a:rPr lang="ru-RU" sz="1100" dirty="0">
                <a:solidFill>
                  <a:srgbClr val="002060"/>
                </a:solidFill>
                <a:latin typeface="Arial Narrow" panose="020B0606020202030204" pitchFamily="34" charset="0"/>
              </a:rPr>
              <a:t>, </a:t>
            </a:r>
            <a:r>
              <a:rPr lang="ru-RU" sz="1100" dirty="0" err="1">
                <a:solidFill>
                  <a:srgbClr val="002060"/>
                </a:solidFill>
                <a:latin typeface="Arial Narrow" panose="020B0606020202030204" pitchFamily="34" charset="0"/>
              </a:rPr>
              <a:t>Солтүстік-Қазақстан</a:t>
            </a:r>
            <a:endParaRPr lang="ru-RU" sz="1050" dirty="0">
              <a:solidFill>
                <a:srgbClr val="002060"/>
              </a:solidFill>
              <a:latin typeface="Arial Narrow" panose="020B0606020202030204" pitchFamily="34" charset="0"/>
            </a:endParaRPr>
          </a:p>
        </p:txBody>
      </p:sp>
      <p:sp>
        <p:nvSpPr>
          <p:cNvPr id="13" name="TextBox 7">
            <a:extLst>
              <a:ext uri="{FF2B5EF4-FFF2-40B4-BE49-F238E27FC236}">
                <a16:creationId xmlns:a16="http://schemas.microsoft.com/office/drawing/2014/main" id="{5183D296-F862-0AF1-3776-0E3841FECB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9292" y="2531606"/>
            <a:ext cx="2916566" cy="417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75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folHlink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ru-RU" sz="1800" dirty="0" err="1">
                <a:solidFill>
                  <a:srgbClr val="C00000"/>
                </a:solidFill>
                <a:latin typeface="Arial Narrow" panose="020B0606020202030204" pitchFamily="34" charset="0"/>
              </a:rPr>
              <a:t>МЕГАПОЛИСтТЕР</a:t>
            </a:r>
            <a:r>
              <a:rPr lang="en-US" sz="1800" dirty="0">
                <a:solidFill>
                  <a:srgbClr val="C00000"/>
                </a:solidFill>
                <a:latin typeface="Arial Narrow" panose="020B0606020202030204" pitchFamily="34" charset="0"/>
              </a:rPr>
              <a:t> </a:t>
            </a:r>
            <a:r>
              <a:rPr lang="ru-RU" sz="1800" dirty="0">
                <a:solidFill>
                  <a:srgbClr val="C00000"/>
                </a:solidFill>
                <a:latin typeface="Arial Narrow" panose="020B0606020202030204" pitchFamily="34" charset="0"/>
              </a:rPr>
              <a:t>(</a:t>
            </a:r>
            <a:r>
              <a:rPr lang="en-US" sz="1800" b="1" dirty="0">
                <a:solidFill>
                  <a:srgbClr val="C00000"/>
                </a:solidFill>
                <a:latin typeface="Arial Narrow" panose="020B0606020202030204" pitchFamily="34" charset="0"/>
              </a:rPr>
              <a:t>+4,9 </a:t>
            </a:r>
            <a:r>
              <a:rPr lang="ru-RU" sz="1800" b="1" dirty="0">
                <a:solidFill>
                  <a:srgbClr val="C00000"/>
                </a:solidFill>
                <a:latin typeface="Arial Narrow" panose="020B0606020202030204" pitchFamily="34" charset="0"/>
              </a:rPr>
              <a:t>млн</a:t>
            </a:r>
            <a:r>
              <a:rPr lang="ru-RU" sz="1800" dirty="0">
                <a:solidFill>
                  <a:srgbClr val="C00000"/>
                </a:solidFill>
                <a:latin typeface="Arial Narrow" panose="020B0606020202030204" pitchFamily="34" charset="0"/>
              </a:rPr>
              <a:t>)</a:t>
            </a:r>
          </a:p>
          <a:p>
            <a:pPr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ru-RU" sz="1100" dirty="0">
                <a:solidFill>
                  <a:srgbClr val="C00000"/>
                </a:solidFill>
                <a:latin typeface="Arial Narrow" panose="020B0606020202030204" pitchFamily="34" charset="0"/>
              </a:rPr>
              <a:t>Астана қ, Алматы қ, Шымкент қ</a:t>
            </a:r>
            <a:endParaRPr lang="ru-RU" sz="1050" dirty="0">
              <a:solidFill>
                <a:srgbClr val="C00000"/>
              </a:solidFill>
              <a:latin typeface="Arial Narrow" panose="020B0606020202030204" pitchFamily="34" charset="0"/>
            </a:endParaRPr>
          </a:p>
        </p:txBody>
      </p:sp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F1B2DEA0-961D-85F0-9433-EB3F34B6E8B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27110108"/>
              </p:ext>
            </p:extLst>
          </p:nvPr>
        </p:nvGraphicFramePr>
        <p:xfrm>
          <a:off x="270416" y="1396356"/>
          <a:ext cx="8498680" cy="51416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88" name="Рисунок 87">
            <a:extLst>
              <a:ext uri="{FF2B5EF4-FFF2-40B4-BE49-F238E27FC236}">
                <a16:creationId xmlns:a16="http://schemas.microsoft.com/office/drawing/2014/main" id="{478EE6E4-AAE0-198D-4987-DD89862DDF2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4179" y="826241"/>
            <a:ext cx="4141679" cy="2165705"/>
          </a:xfrm>
          <a:prstGeom prst="rect">
            <a:avLst/>
          </a:prstGeom>
        </p:spPr>
      </p:pic>
      <p:sp>
        <p:nvSpPr>
          <p:cNvPr id="89" name="Rectangle 25">
            <a:extLst>
              <a:ext uri="{FF2B5EF4-FFF2-40B4-BE49-F238E27FC236}">
                <a16:creationId xmlns:a16="http://schemas.microsoft.com/office/drawing/2014/main" id="{6A959507-4CE7-3E51-C507-B930DF3124A6}"/>
              </a:ext>
            </a:extLst>
          </p:cNvPr>
          <p:cNvSpPr/>
          <p:nvPr/>
        </p:nvSpPr>
        <p:spPr>
          <a:xfrm>
            <a:off x="5124450" y="762001"/>
            <a:ext cx="6863371" cy="100965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Халық санының негізгі өсуі </a:t>
            </a:r>
            <a:r>
              <a:rPr lang="kk-KZ" sz="1600" b="1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мегаполистерде</a:t>
            </a:r>
            <a:r>
              <a:rPr lang="kk-KZ" sz="16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(+4,9 млн. адам), </a:t>
            </a:r>
            <a:r>
              <a:rPr lang="kk-KZ" sz="1600" b="1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Оңтүстік</a:t>
            </a:r>
            <a:r>
              <a:rPr lang="kk-KZ" sz="16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</a:t>
            </a:r>
            <a:r>
              <a:rPr lang="kk-KZ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+1,9 млн</a:t>
            </a:r>
            <a:r>
              <a:rPr lang="kk-KZ" sz="16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) және </a:t>
            </a:r>
            <a:r>
              <a:rPr lang="kk-KZ" sz="1600" b="1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Батыс</a:t>
            </a:r>
            <a:r>
              <a:rPr lang="kk-KZ" sz="16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kk-KZ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(+1,3 млн) </a:t>
            </a:r>
            <a:r>
              <a:rPr lang="kk-KZ" sz="16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өңірлерде күтіледі, ал депопуляция </a:t>
            </a:r>
            <a:r>
              <a:rPr lang="kk-KZ" sz="1600" b="1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солтүстік</a:t>
            </a:r>
            <a:r>
              <a:rPr lang="kk-KZ" sz="16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kk-KZ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(-355 мың)</a:t>
            </a:r>
            <a:r>
              <a:rPr lang="kk-KZ" sz="16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және </a:t>
            </a:r>
            <a:r>
              <a:rPr lang="kk-KZ" sz="1600" b="1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орталық-шығыс</a:t>
            </a:r>
            <a:r>
              <a:rPr lang="kk-KZ" sz="16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өңірлерде </a:t>
            </a:r>
            <a:r>
              <a:rPr lang="kk-KZ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(-403 мың) </a:t>
            </a:r>
            <a:r>
              <a:rPr lang="kk-KZ" sz="16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сақталады</a:t>
            </a:r>
            <a:endParaRPr lang="ru-RU" sz="160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93" name="Заголовок 1">
            <a:extLst>
              <a:ext uri="{FF2B5EF4-FFF2-40B4-BE49-F238E27FC236}">
                <a16:creationId xmlns:a16="http://schemas.microsoft.com/office/drawing/2014/main" id="{E9CC6BE2-A93E-90CD-D75B-95BC812C85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 err="1"/>
              <a:t>Макроөңірлер</a:t>
            </a:r>
            <a:endParaRPr lang="ru-KZ" dirty="0"/>
          </a:p>
        </p:txBody>
      </p:sp>
    </p:spTree>
    <p:extLst>
      <p:ext uri="{BB962C8B-B14F-4D97-AF65-F5344CB8AC3E}">
        <p14:creationId xmlns:p14="http://schemas.microsoft.com/office/powerpoint/2010/main" val="402489093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151D58-94E9-6E39-FDAC-9036BF8094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09D0B8B-E409-85F1-DF52-DDE829BB87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 err="1"/>
              <a:t>Макроөңірлер</a:t>
            </a:r>
            <a:endParaRPr lang="ru-KZ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F5281187-DB58-0DB4-B391-4F7085741E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11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03C8DD68-06EB-0161-4B69-8463E3AA7E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4607359"/>
              </p:ext>
            </p:extLst>
          </p:nvPr>
        </p:nvGraphicFramePr>
        <p:xfrm>
          <a:off x="159636" y="1026845"/>
          <a:ext cx="7580249" cy="5583565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1632616">
                  <a:extLst>
                    <a:ext uri="{9D8B030D-6E8A-4147-A177-3AD203B41FA5}">
                      <a16:colId xmlns:a16="http://schemas.microsoft.com/office/drawing/2014/main" val="1672035690"/>
                    </a:ext>
                  </a:extLst>
                </a:gridCol>
                <a:gridCol w="69977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116619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583095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583095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583095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583095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583095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583095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583095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</a:tblGrid>
              <a:tr h="116987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Макроөңір</a:t>
                      </a:r>
                      <a:endParaRPr lang="ru-RU" sz="11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9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9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B486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11608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</a:rPr>
                        <a:t>Оңтүстік</a:t>
                      </a:r>
                      <a:r>
                        <a:rPr lang="ru-RU" sz="12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ru-RU" sz="12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</a:rPr>
                        <a:t>өңірлер</a:t>
                      </a:r>
                      <a:r>
                        <a:rPr lang="ru-RU" sz="12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</a:rPr>
                        <a:t>(Алматы, Жамбыл, </a:t>
                      </a: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</a:rPr>
                        <a:t>Жетісу</a:t>
                      </a: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</a:rPr>
                        <a:t>Қызылорда</a:t>
                      </a: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</a:rPr>
                        <a:t>Түркістан</a:t>
                      </a: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</a:rPr>
                        <a:t>)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6 462</a:t>
                      </a:r>
                      <a:endParaRPr lang="ru-KZ" sz="9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7 911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8 338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D9DEE3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6 335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5 954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5 557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5 166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4 763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7 634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8 176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10 169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6 700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7 637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8 728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9 973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11 346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12 861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111608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Орталық</a:t>
                      </a:r>
                      <a:r>
                        <a:rPr lang="ru-RU" sz="12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ru-RU" sz="12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және</a:t>
                      </a:r>
                      <a:r>
                        <a:rPr lang="ru-RU" sz="12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ru-RU" sz="12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шығыс</a:t>
                      </a:r>
                      <a:r>
                        <a:rPr lang="ru-RU" sz="12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ru-RU" sz="12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</a:rPr>
                        <a:t>өңірлер</a:t>
                      </a:r>
                      <a:r>
                        <a:rPr lang="ru-RU" sz="12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(Абай, </a:t>
                      </a: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Қарағанды</a:t>
                      </a: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Павлодар, </a:t>
                      </a: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Ұлытау</a:t>
                      </a: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Шығыс-Қазақстан</a:t>
                      </a: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)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3 442</a:t>
                      </a:r>
                      <a:endParaRPr lang="ru-KZ" sz="9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1375040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9095626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9171292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3 355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4035064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848024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4943409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3 508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3 705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3 907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4 122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4 349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4 576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701536"/>
                  </a:ext>
                </a:extLst>
              </a:tr>
              <a:tr h="111608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Батыс</a:t>
                      </a:r>
                      <a:r>
                        <a:rPr lang="ru-RU" sz="12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ru-RU" sz="12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</a:rPr>
                        <a:t>өңірлер</a:t>
                      </a:r>
                      <a:endParaRPr lang="ru-RU" sz="12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Ақтөбе</a:t>
                      </a: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Атырау, </a:t>
                      </a: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Батыс-Қазақстан</a:t>
                      </a: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Маңғыстау</a:t>
                      </a: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)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3 144</a:t>
                      </a:r>
                      <a:endParaRPr lang="ru-KZ" sz="9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9602532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4723661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1782800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7896353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928351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0954637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3 793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4 360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5 002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5 722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6 513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1140426"/>
                  </a:ext>
                </a:extLst>
              </a:tr>
              <a:tr h="111608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</a:rPr>
                        <a:t>Солтүстік</a:t>
                      </a:r>
                      <a:r>
                        <a:rPr lang="ru-RU" sz="12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ru-RU" sz="12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</a:rPr>
                        <a:t>өңірлер</a:t>
                      </a:r>
                      <a:r>
                        <a:rPr lang="ru-RU" sz="12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Ақмола</a:t>
                      </a: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Қостанай</a:t>
                      </a: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Солтүстік-Қазақстан</a:t>
                      </a: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)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2 143</a:t>
                      </a:r>
                      <a:endParaRPr lang="ru-KZ" sz="9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8995556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1790694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9938848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4777660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4356061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2800734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0977757"/>
                  </a:ext>
                </a:extLst>
              </a:tr>
              <a:tr h="111608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Мегаполистер</a:t>
                      </a:r>
                      <a:endParaRPr lang="ru-RU" sz="12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(Астана қ, Алматы қ, Шымкент қ)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4 969</a:t>
                      </a:r>
                      <a:endParaRPr lang="ru-KZ" sz="9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7 854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9 904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9514672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8 457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383113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6 189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4195511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4 937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5 101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5 378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5 532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3889311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8 708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10 016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11 388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216846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8 062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9 577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12 909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3670544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5 342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6 945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8 648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10 460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12 402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14 468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4979089"/>
                  </a:ext>
                </a:extLst>
              </a:tr>
            </a:tbl>
          </a:graphicData>
        </a:graphic>
      </p:graphicFrame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B2C3419C-125F-ED24-183B-36BA59417237}"/>
              </a:ext>
            </a:extLst>
          </p:cNvPr>
          <p:cNvSpPr txBox="1">
            <a:spLocks/>
          </p:cNvSpPr>
          <p:nvPr/>
        </p:nvSpPr>
        <p:spPr>
          <a:xfrm>
            <a:off x="3667431" y="596225"/>
            <a:ext cx="4072453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>
                <a:solidFill>
                  <a:schemeClr val="accent2">
                    <a:lumMod val="50000"/>
                  </a:schemeClr>
                </a:solidFill>
              </a:rPr>
              <a:t>Орташа</a:t>
            </a:r>
            <a:r>
              <a:rPr lang="ru-RU" sz="12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200" kern="0" dirty="0" err="1">
                <a:solidFill>
                  <a:schemeClr val="accent2">
                    <a:lumMod val="50000"/>
                  </a:schemeClr>
                </a:solidFill>
              </a:rPr>
              <a:t>жылдық</a:t>
            </a:r>
            <a:r>
              <a:rPr lang="ru-RU" sz="12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2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2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867C4FA8-33D9-9A68-0C37-6BFD7AD55E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6353252"/>
              </p:ext>
            </p:extLst>
          </p:nvPr>
        </p:nvGraphicFramePr>
        <p:xfrm>
          <a:off x="7875639" y="1026845"/>
          <a:ext cx="4180608" cy="5452174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189889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18721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633917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633917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633917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633917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633917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633917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</a:tblGrid>
              <a:tr h="116987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RU" sz="11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9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B486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11608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11608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11608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104%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111608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1375040"/>
                  </a:ext>
                </a:extLst>
              </a:tr>
              <a:tr h="111608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9095626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9171292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4035064"/>
                  </a:ext>
                </a:extLst>
              </a:tr>
              <a:tr h="111608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848024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4943409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701536"/>
                  </a:ext>
                </a:extLst>
              </a:tr>
              <a:tr h="111608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9602532"/>
                  </a:ext>
                </a:extLst>
              </a:tr>
              <a:tr h="111608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4723661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1782800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7896353"/>
                  </a:ext>
                </a:extLst>
              </a:tr>
              <a:tr h="111608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928351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0954637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104%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1140426"/>
                  </a:ext>
                </a:extLst>
              </a:tr>
              <a:tr h="111608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8995556"/>
                  </a:ext>
                </a:extLst>
              </a:tr>
              <a:tr h="111608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1790694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9938848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4777660"/>
                  </a:ext>
                </a:extLst>
              </a:tr>
              <a:tr h="111608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4356061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2800734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0977757"/>
                  </a:ext>
                </a:extLst>
              </a:tr>
              <a:tr h="111608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9514672"/>
                  </a:ext>
                </a:extLst>
              </a:tr>
              <a:tr h="111608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383113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4195511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3889311"/>
                  </a:ext>
                </a:extLst>
              </a:tr>
              <a:tr h="111608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216846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3670544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4979089"/>
                  </a:ext>
                </a:extLst>
              </a:tr>
            </a:tbl>
          </a:graphicData>
        </a:graphic>
      </p:graphicFrame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7FFCA0D4-644D-AB58-9353-DB2C1474FEA7}"/>
              </a:ext>
            </a:extLst>
          </p:cNvPr>
          <p:cNvSpPr txBox="1">
            <a:spLocks/>
          </p:cNvSpPr>
          <p:nvPr/>
        </p:nvSpPr>
        <p:spPr>
          <a:xfrm>
            <a:off x="8208146" y="596225"/>
            <a:ext cx="3848101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>
                <a:solidFill>
                  <a:schemeClr val="accent2">
                    <a:lumMod val="50000"/>
                  </a:schemeClr>
                </a:solidFill>
              </a:rPr>
              <a:t>2024 </a:t>
            </a:r>
            <a:r>
              <a:rPr lang="ru-RU" sz="1200" kern="0" dirty="0" err="1">
                <a:solidFill>
                  <a:schemeClr val="accent2">
                    <a:lumMod val="50000"/>
                  </a:schemeClr>
                </a:solidFill>
              </a:rPr>
              <a:t>жылға</a:t>
            </a:r>
            <a:r>
              <a:rPr lang="ru-RU" sz="1200" kern="0" dirty="0">
                <a:solidFill>
                  <a:schemeClr val="accent2">
                    <a:lumMod val="50000"/>
                  </a:schemeClr>
                </a:solidFill>
              </a:rPr>
              <a:t> %-</a:t>
            </a:r>
            <a:r>
              <a:rPr lang="kk-KZ" sz="1200" kern="0" dirty="0">
                <a:solidFill>
                  <a:schemeClr val="accent2">
                    <a:lumMod val="50000"/>
                  </a:schemeClr>
                </a:solidFill>
              </a:rPr>
              <a:t>бен</a:t>
            </a:r>
            <a:r>
              <a:rPr lang="ru-RU" sz="12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endParaRPr lang="ru-KZ" sz="12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480620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B17F0162-520F-619C-3E8F-F8BE4EA020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Қазақстан</a:t>
            </a:r>
            <a:r>
              <a:rPr lang="ru-RU" dirty="0"/>
              <a:t> </a:t>
            </a:r>
            <a:r>
              <a:rPr lang="ru-RU" dirty="0" err="1"/>
              <a:t>өңірлері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DE791084-17DD-9525-E73E-FBDDDFC712C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12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49AAA90B-C7BF-B9DC-E805-61E71BB0DCCA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733464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Барлық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сценарийлер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бойынша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жинақ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EA26CDD0-05FE-AB97-B3C9-568D4A0E29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1338633"/>
              </p:ext>
            </p:extLst>
          </p:nvPr>
        </p:nvGraphicFramePr>
        <p:xfrm>
          <a:off x="336616" y="1032387"/>
          <a:ext cx="6729793" cy="552572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1440000">
                  <a:extLst>
                    <a:ext uri="{9D8B030D-6E8A-4147-A177-3AD203B41FA5}">
                      <a16:colId xmlns:a16="http://schemas.microsoft.com/office/drawing/2014/main" val="1672035690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2219374267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3209028331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4190829198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2892586136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390434740"/>
                    </a:ext>
                  </a:extLst>
                </a:gridCol>
              </a:tblGrid>
              <a:tr h="445761">
                <a:tc row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200" dirty="0" err="1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Өңір</a:t>
                      </a:r>
                      <a:endParaRPr lang="ru-RU" sz="1200" dirty="0">
                        <a:solidFill>
                          <a:srgbClr val="143452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2024</a:t>
                      </a:r>
                      <a:r>
                        <a:rPr lang="kk-KZ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баға</a:t>
                      </a:r>
                      <a:endParaRPr lang="ru-KZ" sz="11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 gridSpan="7">
                  <a:txBody>
                    <a:bodyPr/>
                    <a:lstStyle/>
                    <a:p>
                      <a:pPr algn="ctr" fontAlgn="b"/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Сценарийлер</a:t>
                      </a:r>
                      <a:r>
                        <a:rPr lang="ru-RU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бойынша</a:t>
                      </a:r>
                      <a:r>
                        <a:rPr lang="ru-RU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2050 </a:t>
                      </a:r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жылғы</a:t>
                      </a:r>
                      <a:r>
                        <a:rPr lang="ru-RU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орташа</a:t>
                      </a:r>
                      <a:r>
                        <a:rPr lang="ru-RU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жылдық</a:t>
                      </a:r>
                      <a:r>
                        <a:rPr lang="ru-RU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саны, </a:t>
                      </a:r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мың</a:t>
                      </a:r>
                      <a:r>
                        <a:rPr lang="ru-RU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адам</a:t>
                      </a:r>
                      <a:endParaRPr lang="ru-KZ" sz="12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0253958"/>
                  </a:ext>
                </a:extLst>
              </a:tr>
              <a:tr h="445761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68580" marR="6858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endParaRPr lang="ru-KZ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Төмен</a:t>
                      </a:r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әлсіз</a:t>
                      </a:r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Төмен</a:t>
                      </a:r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орташа</a:t>
                      </a:r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Төмен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10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мықты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Жоғары</a:t>
                      </a:r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әлсіз</a:t>
                      </a:r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Жоғары</a:t>
                      </a:r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орташа</a:t>
                      </a:r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Жоғары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10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мықты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2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Абай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20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Ақмола</a:t>
                      </a:r>
                      <a:endParaRPr lang="ru-RU" sz="12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20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Ақтөбе</a:t>
                      </a:r>
                      <a:endParaRPr lang="ru-RU" sz="12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8445321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2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Алматы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1 546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2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Атырау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26881">
                <a:tc>
                  <a:txBody>
                    <a:bodyPr/>
                    <a:lstStyle/>
                    <a:p>
                      <a:pPr algn="r" fontAlgn="ctr"/>
                      <a:r>
                        <a:rPr lang="ru-RU" sz="12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Б.-</a:t>
                      </a:r>
                      <a:r>
                        <a:rPr lang="ru-RU" sz="120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2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332956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2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Жамбыл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0528902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20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Жетісу</a:t>
                      </a:r>
                      <a:endParaRPr lang="ru-RU" sz="12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0953685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20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Қарағанды</a:t>
                      </a:r>
                      <a:endParaRPr lang="ru-RU" sz="12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2657286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20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Қостанай</a:t>
                      </a:r>
                      <a:endParaRPr lang="ru-RU" sz="12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350496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20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Қызылорда</a:t>
                      </a:r>
                      <a:endParaRPr lang="ru-RU" sz="12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1055994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kk-KZ" sz="12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М</a:t>
                      </a:r>
                      <a:r>
                        <a:rPr lang="ru-RU" sz="120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аңғыстау</a:t>
                      </a:r>
                      <a:endParaRPr lang="ru-RU" sz="12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8002895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2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Павлодар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8867403"/>
                  </a:ext>
                </a:extLst>
              </a:tr>
              <a:tr h="226881">
                <a:tc>
                  <a:txBody>
                    <a:bodyPr/>
                    <a:lstStyle/>
                    <a:p>
                      <a:pPr algn="r" fontAlgn="ctr"/>
                      <a:r>
                        <a:rPr lang="ru-RU" sz="12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С.-</a:t>
                      </a:r>
                      <a:r>
                        <a:rPr lang="ru-RU" sz="120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2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339998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20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Түркістан</a:t>
                      </a:r>
                      <a:endParaRPr lang="ru-RU" sz="12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2 151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4 577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8352271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20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Ұлытау</a:t>
                      </a:r>
                      <a:endParaRPr lang="ru-RU" sz="12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7322879"/>
                  </a:ext>
                </a:extLst>
              </a:tr>
              <a:tr h="226881">
                <a:tc>
                  <a:txBody>
                    <a:bodyPr/>
                    <a:lstStyle/>
                    <a:p>
                      <a:pPr algn="r" fontAlgn="ctr"/>
                      <a:r>
                        <a:rPr lang="ru-RU" sz="12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Ш.-</a:t>
                      </a:r>
                      <a:r>
                        <a:rPr lang="ru-RU" sz="120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2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2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Астана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1 472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5 495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2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Алматы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2 258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4 580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5 126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2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Шымкент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  <a:endParaRPr lang="ru-KZ" sz="1200" b="0" i="0" u="none" strike="noStrike" dirty="0"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765706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200" b="1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  <a:sym typeface="Arial"/>
                        </a:rPr>
                        <a:t>Жалпы</a:t>
                      </a:r>
                      <a:r>
                        <a:rPr lang="ru-RU" sz="12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  <a:sym typeface="Arial"/>
                        </a:rPr>
                        <a:t> </a:t>
                      </a:r>
                      <a:r>
                        <a:rPr lang="ru-RU" sz="1200" b="1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KZ" sz="12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0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dirty="0">
                          <a:effectLst/>
                          <a:latin typeface="Arial Narrow" panose="020B0606020202030204" pitchFamily="34" charset="0"/>
                        </a:rPr>
                        <a:t>20 160</a:t>
                      </a:r>
                      <a:endParaRPr lang="ru-KZ" sz="1200" b="1" i="0" u="none" strike="noStrike" dirty="0"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1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27 554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1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23 272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1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1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15 246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1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31 968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1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36 516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1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41 191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4755102"/>
                  </a:ext>
                </a:extLst>
              </a:tr>
            </a:tbl>
          </a:graphicData>
        </a:graphic>
      </p:graphicFrame>
      <p:graphicFrame>
        <p:nvGraphicFramePr>
          <p:cNvPr id="7" name="Таблица 6">
            <a:extLst>
              <a:ext uri="{FF2B5EF4-FFF2-40B4-BE49-F238E27FC236}">
                <a16:creationId xmlns:a16="http://schemas.microsoft.com/office/drawing/2014/main" id="{7C90B5E9-4A81-0B21-99E6-ECFFEF0279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0532953"/>
              </p:ext>
            </p:extLst>
          </p:nvPr>
        </p:nvGraphicFramePr>
        <p:xfrm>
          <a:off x="7494500" y="1032387"/>
          <a:ext cx="4461793" cy="552572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37399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2219374267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3209028331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4190829198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2892586136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390434740"/>
                    </a:ext>
                  </a:extLst>
                </a:gridCol>
              </a:tblGrid>
              <a:tr h="445761">
                <a:tc gridSpan="7">
                  <a:txBody>
                    <a:bodyPr/>
                    <a:lstStyle/>
                    <a:p>
                      <a:pPr algn="ctr" fontAlgn="b"/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Халық</a:t>
                      </a:r>
                      <a:r>
                        <a:rPr lang="ru-RU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санының</a:t>
                      </a:r>
                      <a:r>
                        <a:rPr lang="ru-RU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өсуі</a:t>
                      </a:r>
                      <a:r>
                        <a:rPr lang="ru-RU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, 2024 </a:t>
                      </a:r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жылға</a:t>
                      </a:r>
                      <a:r>
                        <a:rPr lang="ru-RU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қарай</a:t>
                      </a:r>
                      <a:r>
                        <a:rPr lang="ru-RU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% - бен</a:t>
                      </a:r>
                      <a:endParaRPr lang="ru-KZ" sz="12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0253958"/>
                  </a:ext>
                </a:extLst>
              </a:tr>
              <a:tr h="445761"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endParaRPr lang="ru-KZ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Төмен</a:t>
                      </a:r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әлсіз</a:t>
                      </a:r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Төмен</a:t>
                      </a:r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орташа</a:t>
                      </a:r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Төмен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10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мықты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Жоғары</a:t>
                      </a:r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әлсіз</a:t>
                      </a:r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Жоғары</a:t>
                      </a:r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10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орташа</a:t>
                      </a:r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Жоғары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10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мықты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-17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-8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8445321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2688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332956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0528902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-6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0953685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-7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2657286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-17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350496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1055994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82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8002895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-12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8867403"/>
                  </a:ext>
                </a:extLst>
              </a:tr>
              <a:tr h="226881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-29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339998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8352271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7322879"/>
                  </a:ext>
                </a:extLst>
              </a:tr>
              <a:tr h="226881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-20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148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765706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1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1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1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1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1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1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1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1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1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1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1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1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47551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69352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404B880-8696-2F68-A077-4265A28365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БҰҰ-</a:t>
            </a:r>
            <a:r>
              <a:rPr lang="ru-RU" dirty="0" err="1"/>
              <a:t>ның</a:t>
            </a:r>
            <a:r>
              <a:rPr lang="ru-RU" dirty="0"/>
              <a:t> </a:t>
            </a:r>
            <a:r>
              <a:rPr lang="ru-RU" dirty="0" err="1"/>
              <a:t>халық</a:t>
            </a:r>
            <a:r>
              <a:rPr lang="ru-RU" dirty="0"/>
              <a:t> саны </a:t>
            </a:r>
            <a:r>
              <a:rPr lang="ru-RU" dirty="0" err="1"/>
              <a:t>бойынша</a:t>
            </a:r>
            <a:r>
              <a:rPr lang="ru-RU" dirty="0"/>
              <a:t> </a:t>
            </a:r>
            <a:r>
              <a:rPr lang="ru-RU" dirty="0" err="1"/>
              <a:t>болжамдары</a:t>
            </a:r>
            <a:endParaRPr lang="ru-KZ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A145743-36F2-BCB7-380B-DEA0294F41E0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rgbClr val="143452"/>
                </a:solidFill>
              </a:rPr>
              <a:t>Орташа</a:t>
            </a:r>
            <a:r>
              <a:rPr lang="ru-RU" sz="1600" kern="0" dirty="0">
                <a:solidFill>
                  <a:srgbClr val="143452"/>
                </a:solidFill>
              </a:rPr>
              <a:t> (</a:t>
            </a:r>
            <a:r>
              <a:rPr lang="ru-RU" sz="1600" kern="0" dirty="0" err="1">
                <a:solidFill>
                  <a:srgbClr val="143452"/>
                </a:solidFill>
              </a:rPr>
              <a:t>medium</a:t>
            </a:r>
            <a:r>
              <a:rPr lang="ru-RU" sz="1600" kern="0" dirty="0">
                <a:solidFill>
                  <a:srgbClr val="143452"/>
                </a:solidFill>
              </a:rPr>
              <a:t>) </a:t>
            </a:r>
            <a:r>
              <a:rPr lang="ru-RU" sz="1600" kern="0" dirty="0" err="1">
                <a:solidFill>
                  <a:srgbClr val="143452"/>
                </a:solidFill>
              </a:rPr>
              <a:t>сценарийдегі</a:t>
            </a:r>
            <a:r>
              <a:rPr lang="ru-RU" sz="1600" kern="0" dirty="0">
                <a:solidFill>
                  <a:srgbClr val="143452"/>
                </a:solidFill>
              </a:rPr>
              <a:t> </a:t>
            </a:r>
            <a:r>
              <a:rPr lang="ru-RU" sz="1600" kern="0" dirty="0" err="1">
                <a:solidFill>
                  <a:srgbClr val="143452"/>
                </a:solidFill>
              </a:rPr>
              <a:t>туу</a:t>
            </a:r>
            <a:r>
              <a:rPr lang="ru-RU" sz="1600" kern="0" dirty="0">
                <a:solidFill>
                  <a:srgbClr val="143452"/>
                </a:solidFill>
              </a:rPr>
              <a:t> </a:t>
            </a:r>
            <a:r>
              <a:rPr lang="ru-RU" sz="1600" kern="0" dirty="0" err="1">
                <a:solidFill>
                  <a:srgbClr val="143452"/>
                </a:solidFill>
              </a:rPr>
              <a:t>коэффициенті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0B6A6A00-19A2-E495-DC6D-03D7B237D1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13</a:t>
            </a:r>
          </a:p>
        </p:txBody>
      </p:sp>
      <p:graphicFrame>
        <p:nvGraphicFramePr>
          <p:cNvPr id="37" name="Диаграмма 36">
            <a:extLst>
              <a:ext uri="{FF2B5EF4-FFF2-40B4-BE49-F238E27FC236}">
                <a16:creationId xmlns:a16="http://schemas.microsoft.com/office/drawing/2014/main" id="{02146810-27CC-0E09-6FD3-8D4576DBE23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38059477"/>
              </p:ext>
            </p:extLst>
          </p:nvPr>
        </p:nvGraphicFramePr>
        <p:xfrm>
          <a:off x="117475" y="961031"/>
          <a:ext cx="7413625" cy="56855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Rectangle 25">
            <a:extLst>
              <a:ext uri="{FF2B5EF4-FFF2-40B4-BE49-F238E27FC236}">
                <a16:creationId xmlns:a16="http://schemas.microsoft.com/office/drawing/2014/main" id="{171162A2-DEED-2BC6-9C78-9C47BC2313B9}"/>
              </a:ext>
            </a:extLst>
          </p:cNvPr>
          <p:cNvSpPr/>
          <p:nvPr/>
        </p:nvSpPr>
        <p:spPr>
          <a:xfrm>
            <a:off x="7664522" y="1054172"/>
            <a:ext cx="4527478" cy="549924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БҰҰ болжамдарында туылғандар саны алдағы жылдары азаяды деп күтілуде</a:t>
            </a:r>
            <a:endParaRPr lang="ru-RU" sz="160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2028-2029 жылдарға қарай жаңа туған нәрестелер саны жылына 385 мың адамға дейін азаяды (2024 жылғы деңгейге -4,3%); </a:t>
            </a:r>
            <a:endParaRPr lang="ru-RU" sz="140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630238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Алайда, фертильді жасқа енген сайын, 2034 жылға қарай олардың саны 400 мың деңгейге оралады, ал 2043 жылға қарай 450 мың адам шекарадан өтеді</a:t>
            </a: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kern="0" dirty="0">
                <a:solidFill>
                  <a:schemeClr val="accent2">
                    <a:lumMod val="50000"/>
                  </a:schemeClr>
                </a:solidFill>
              </a:rPr>
              <a:t>Алайда бір әйелге шаққандағы туудың жалпы деңгейі төмендейді</a:t>
            </a:r>
            <a:endParaRPr lang="ru-RU" sz="1600" b="1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lvl="0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Ол 2050 жылға қарай 2024 жылғы 2,98 жағдаймен салыстырғанда 2,39 жағдайға дейін қысқарады деп күтілуде (-20%)</a:t>
            </a:r>
          </a:p>
          <a:p>
            <a:pPr marL="630238" lvl="0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Нәтижесінде ол жалпы әлемде (2,1 жағдай), дамыған елдерде (1,54 жағдай) және табысы жоғары елдерде (1,55 жағдай) жоғары болады</a:t>
            </a:r>
            <a:endParaRPr lang="ru-RU" sz="1400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630238" lvl="0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endParaRPr lang="ru-RU" sz="1400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62C992D7-EF73-84CF-C322-64C47370BB77}"/>
              </a:ext>
            </a:extLst>
          </p:cNvPr>
          <p:cNvSpPr txBox="1">
            <a:spLocks/>
          </p:cNvSpPr>
          <p:nvPr/>
        </p:nvSpPr>
        <p:spPr>
          <a:xfrm>
            <a:off x="1327366" y="2266899"/>
            <a:ext cx="1627064" cy="220552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/>
            <a:r>
              <a:rPr lang="ru-RU" sz="1600" b="0" kern="0" dirty="0" err="1">
                <a:solidFill>
                  <a:srgbClr val="00B0F0"/>
                </a:solidFill>
                <a:latin typeface="Arial Narrow" panose="020B0606020202030204" pitchFamily="34" charset="0"/>
              </a:rPr>
              <a:t>Туу</a:t>
            </a:r>
            <a:r>
              <a:rPr lang="ru-RU" sz="1600" b="0" kern="0" dirty="0">
                <a:solidFill>
                  <a:srgbClr val="00B0F0"/>
                </a:solidFill>
                <a:latin typeface="Arial Narrow" panose="020B0606020202030204" pitchFamily="34" charset="0"/>
              </a:rPr>
              <a:t> </a:t>
            </a:r>
            <a:r>
              <a:rPr lang="ru-RU" sz="1600" b="0" kern="0" dirty="0" err="1">
                <a:solidFill>
                  <a:srgbClr val="00B0F0"/>
                </a:solidFill>
                <a:latin typeface="Arial Narrow" panose="020B0606020202030204" pitchFamily="34" charset="0"/>
              </a:rPr>
              <a:t>көрсетк</a:t>
            </a:r>
            <a:r>
              <a:rPr lang="kk-KZ" sz="1600" b="0" kern="0" dirty="0">
                <a:solidFill>
                  <a:srgbClr val="00B0F0"/>
                </a:solidFill>
                <a:latin typeface="Arial Narrow" panose="020B0606020202030204" pitchFamily="34" charset="0"/>
              </a:rPr>
              <a:t>і</a:t>
            </a:r>
            <a:r>
              <a:rPr lang="ru-RU" sz="1600" b="0" kern="0" dirty="0" err="1">
                <a:solidFill>
                  <a:srgbClr val="00B0F0"/>
                </a:solidFill>
                <a:latin typeface="Arial Narrow" panose="020B0606020202030204" pitchFamily="34" charset="0"/>
              </a:rPr>
              <a:t>ші</a:t>
            </a:r>
            <a:endParaRPr lang="ru-KZ" sz="1600" b="0" kern="0" dirty="0">
              <a:solidFill>
                <a:srgbClr val="00B0F0"/>
              </a:solidFill>
              <a:latin typeface="Arial Narrow" panose="020B0606020202030204" pitchFamily="34" charset="0"/>
            </a:endParaRPr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019938FC-EAF3-C618-FFF6-B6EC5A77BBA1}"/>
              </a:ext>
            </a:extLst>
          </p:cNvPr>
          <p:cNvCxnSpPr>
            <a:cxnSpLocks/>
          </p:cNvCxnSpPr>
          <p:nvPr/>
        </p:nvCxnSpPr>
        <p:spPr>
          <a:xfrm flipV="1">
            <a:off x="2122580" y="2590800"/>
            <a:ext cx="0" cy="273050"/>
          </a:xfrm>
          <a:prstGeom prst="line">
            <a:avLst/>
          </a:prstGeom>
          <a:noFill/>
          <a:ln w="9525" cap="flat" cmpd="sng" algn="ctr">
            <a:solidFill>
              <a:srgbClr val="00B0F0"/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28178294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404B880-8696-2F68-A077-4265A28365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БҰҰ-</a:t>
            </a:r>
            <a:r>
              <a:rPr lang="ru-RU" dirty="0" err="1"/>
              <a:t>ның</a:t>
            </a:r>
            <a:r>
              <a:rPr lang="ru-RU" dirty="0"/>
              <a:t> </a:t>
            </a:r>
            <a:r>
              <a:rPr lang="ru-RU" dirty="0" err="1"/>
              <a:t>халық</a:t>
            </a:r>
            <a:r>
              <a:rPr lang="ru-RU" dirty="0"/>
              <a:t> саны </a:t>
            </a:r>
            <a:r>
              <a:rPr lang="ru-RU" dirty="0" err="1"/>
              <a:t>бойынша</a:t>
            </a:r>
            <a:r>
              <a:rPr lang="ru-RU" dirty="0"/>
              <a:t> </a:t>
            </a:r>
            <a:r>
              <a:rPr lang="ru-RU" dirty="0" err="1"/>
              <a:t>болжамдары</a:t>
            </a:r>
            <a:endParaRPr lang="ru-KZ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A145743-36F2-BCB7-380B-DEA0294F41E0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rgbClr val="143452"/>
                </a:solidFill>
              </a:rPr>
              <a:t>Орташа</a:t>
            </a:r>
            <a:r>
              <a:rPr lang="ru-RU" sz="1600" kern="0" dirty="0">
                <a:solidFill>
                  <a:srgbClr val="143452"/>
                </a:solidFill>
              </a:rPr>
              <a:t> (</a:t>
            </a:r>
            <a:r>
              <a:rPr lang="ru-RU" sz="1600" kern="0" dirty="0" err="1">
                <a:solidFill>
                  <a:srgbClr val="143452"/>
                </a:solidFill>
              </a:rPr>
              <a:t>medium</a:t>
            </a:r>
            <a:r>
              <a:rPr lang="ru-RU" sz="1600" kern="0" dirty="0">
                <a:solidFill>
                  <a:srgbClr val="143452"/>
                </a:solidFill>
              </a:rPr>
              <a:t>) </a:t>
            </a:r>
            <a:r>
              <a:rPr lang="ru-RU" sz="1600" kern="0" dirty="0" err="1">
                <a:solidFill>
                  <a:srgbClr val="143452"/>
                </a:solidFill>
              </a:rPr>
              <a:t>сценарийдегі</a:t>
            </a:r>
            <a:r>
              <a:rPr lang="ru-RU" sz="1600" kern="0" dirty="0">
                <a:solidFill>
                  <a:srgbClr val="143452"/>
                </a:solidFill>
              </a:rPr>
              <a:t> </a:t>
            </a:r>
            <a:r>
              <a:rPr lang="ru-RU" sz="1600" kern="0" dirty="0" err="1">
                <a:solidFill>
                  <a:srgbClr val="143452"/>
                </a:solidFill>
              </a:rPr>
              <a:t>өлім-жітім</a:t>
            </a:r>
            <a:r>
              <a:rPr lang="ru-RU" sz="1600" kern="0" dirty="0">
                <a:solidFill>
                  <a:srgbClr val="143452"/>
                </a:solidFill>
              </a:rPr>
              <a:t> </a:t>
            </a:r>
            <a:r>
              <a:rPr lang="ru-RU" sz="1600" kern="0" dirty="0" err="1">
                <a:solidFill>
                  <a:srgbClr val="143452"/>
                </a:solidFill>
              </a:rPr>
              <a:t>коэффициенті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0B6A6A00-19A2-E495-DC6D-03D7B237D1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14</a:t>
            </a:r>
          </a:p>
        </p:txBody>
      </p:sp>
      <p:graphicFrame>
        <p:nvGraphicFramePr>
          <p:cNvPr id="37" name="Диаграмма 36">
            <a:extLst>
              <a:ext uri="{FF2B5EF4-FFF2-40B4-BE49-F238E27FC236}">
                <a16:creationId xmlns:a16="http://schemas.microsoft.com/office/drawing/2014/main" id="{02146810-27CC-0E09-6FD3-8D4576DBE23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2395275"/>
              </p:ext>
            </p:extLst>
          </p:nvPr>
        </p:nvGraphicFramePr>
        <p:xfrm>
          <a:off x="117475" y="961031"/>
          <a:ext cx="7413625" cy="56855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Rectangle 25">
            <a:extLst>
              <a:ext uri="{FF2B5EF4-FFF2-40B4-BE49-F238E27FC236}">
                <a16:creationId xmlns:a16="http://schemas.microsoft.com/office/drawing/2014/main" id="{171162A2-DEED-2BC6-9C78-9C47BC2313B9}"/>
              </a:ext>
            </a:extLst>
          </p:cNvPr>
          <p:cNvSpPr/>
          <p:nvPr/>
        </p:nvSpPr>
        <p:spPr>
          <a:xfrm>
            <a:off x="7664522" y="1054172"/>
            <a:ext cx="4527478" cy="549924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Сондай-ақ, БҰҰ болжамдарында қайтыс болғандардың саны артады деп күтілуде</a:t>
            </a:r>
            <a:endParaRPr lang="ru-RU" sz="160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kk-KZ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2040 жылға қарай қайтыс болғандардың жыл сайынғы саны 200 мың адамға жуықтайды</a:t>
            </a:r>
            <a:endParaRPr lang="ru-RU" sz="140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kk-KZ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Өлім санының жыл сайынғы өсу қарқыны шамамен 2% құрайды</a:t>
            </a: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kern="0" dirty="0">
                <a:solidFill>
                  <a:schemeClr val="accent2">
                    <a:lumMod val="50000"/>
                  </a:schemeClr>
                </a:solidFill>
              </a:rPr>
              <a:t>Өлім деңгейі 2024 жылы 1 мың тұрғынға шаққанда 6,7 жағдайдан 2050 жылы 8,3 жағдайға дейін өседі</a:t>
            </a:r>
            <a:endParaRPr lang="ru-RU" sz="1600" b="1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Бұл, ең алдымен, осы уақытқа дейін орташа жасы 29,6-дан 31,2 жасқа дейін немесе 5,5%-ға өсетін халықтың қартаюына байланысты</a:t>
            </a:r>
          </a:p>
          <a:p>
            <a:pPr marL="630238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Туған кездегі өмір сүру ұзақтығы 2024 жылғы 74,5 жаспен салыстырғанда 2050 жылға қарай 78,3 жасқа жетеді</a:t>
            </a:r>
            <a:endParaRPr lang="ru-RU" sz="1400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Әлемдік өлім-жітім деңгейі 2024 жылы 1 мың тұрғынға шаққанда 7,6 жағдайдан 2050 жылы 9,5 жағдайға дейін өседі </a:t>
            </a:r>
            <a:endParaRPr lang="ru-RU" sz="1600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Халықтың орташа әлемдік жасы 2024 жылғы 30,6 жаспен салыстырғанда 36,1 жасқа, ал өмір сүру ұзақтығы 2024 жылғы 73,3 жаспен салыстырғанда 77 жасқа жетеді</a:t>
            </a:r>
            <a:endParaRPr lang="ru-RU" sz="1400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630238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endParaRPr lang="ru-RU" sz="1400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lvl="0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endParaRPr lang="ru-RU" sz="1400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62C992D7-EF73-84CF-C322-64C47370BB77}"/>
              </a:ext>
            </a:extLst>
          </p:cNvPr>
          <p:cNvSpPr txBox="1">
            <a:spLocks/>
          </p:cNvSpPr>
          <p:nvPr/>
        </p:nvSpPr>
        <p:spPr>
          <a:xfrm>
            <a:off x="2497405" y="5541041"/>
            <a:ext cx="1627064" cy="220552"/>
          </a:xfrm>
          <a:prstGeom prst="rect">
            <a:avLst/>
          </a:prstGeom>
          <a:solidFill>
            <a:schemeClr val="bg1"/>
          </a:solidFill>
          <a:ln>
            <a:solidFill>
              <a:schemeClr val="accent6">
                <a:lumMod val="75000"/>
              </a:schemeClr>
            </a:solidFill>
          </a:ln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/>
            <a:r>
              <a:rPr lang="ru-RU" sz="1600" b="0" kern="0" dirty="0" err="1">
                <a:solidFill>
                  <a:schemeClr val="accent6">
                    <a:lumMod val="75000"/>
                  </a:schemeClr>
                </a:solidFill>
                <a:latin typeface="Arial Narrow" panose="020B0606020202030204" pitchFamily="34" charset="0"/>
              </a:rPr>
              <a:t>өлім</a:t>
            </a:r>
            <a:endParaRPr lang="ru-KZ" sz="1600" b="0" kern="0" dirty="0">
              <a:solidFill>
                <a:schemeClr val="accent6">
                  <a:lumMod val="75000"/>
                </a:schemeClr>
              </a:solidFill>
              <a:latin typeface="Arial Narrow" panose="020B0606020202030204" pitchFamily="34" charset="0"/>
            </a:endParaRPr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019938FC-EAF3-C618-FFF6-B6EC5A77BBA1}"/>
              </a:ext>
            </a:extLst>
          </p:cNvPr>
          <p:cNvCxnSpPr>
            <a:cxnSpLocks/>
          </p:cNvCxnSpPr>
          <p:nvPr/>
        </p:nvCxnSpPr>
        <p:spPr>
          <a:xfrm flipV="1">
            <a:off x="3312283" y="5088194"/>
            <a:ext cx="0" cy="273050"/>
          </a:xfrm>
          <a:prstGeom prst="line">
            <a:avLst/>
          </a:prstGeom>
          <a:noFill/>
          <a:ln w="9525" cap="flat" cmpd="sng" algn="ctr">
            <a:solidFill>
              <a:schemeClr val="accent6">
                <a:lumMod val="7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211939495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404B880-8696-2F68-A077-4265A28365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БҰҰ-</a:t>
            </a:r>
            <a:r>
              <a:rPr lang="ru-RU" dirty="0" err="1"/>
              <a:t>ның</a:t>
            </a:r>
            <a:r>
              <a:rPr lang="ru-RU" dirty="0"/>
              <a:t> </a:t>
            </a:r>
            <a:r>
              <a:rPr lang="ru-RU" dirty="0" err="1"/>
              <a:t>халық</a:t>
            </a:r>
            <a:r>
              <a:rPr lang="ru-RU" dirty="0"/>
              <a:t> саны </a:t>
            </a:r>
            <a:r>
              <a:rPr lang="ru-RU" dirty="0" err="1"/>
              <a:t>бойынша</a:t>
            </a:r>
            <a:r>
              <a:rPr lang="ru-RU" dirty="0"/>
              <a:t> </a:t>
            </a:r>
            <a:r>
              <a:rPr lang="ru-RU" dirty="0" err="1"/>
              <a:t>болжамдары</a:t>
            </a:r>
            <a:endParaRPr lang="ru-KZ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A145743-36F2-BCB7-380B-DEA0294F41E0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rgbClr val="143452"/>
                </a:solidFill>
              </a:rPr>
              <a:t>Орташа</a:t>
            </a:r>
            <a:r>
              <a:rPr lang="ru-RU" sz="1600" kern="0" dirty="0">
                <a:solidFill>
                  <a:srgbClr val="143452"/>
                </a:solidFill>
              </a:rPr>
              <a:t> (</a:t>
            </a:r>
            <a:r>
              <a:rPr lang="ru-RU" sz="1600" kern="0" dirty="0" err="1">
                <a:solidFill>
                  <a:srgbClr val="143452"/>
                </a:solidFill>
              </a:rPr>
              <a:t>medium</a:t>
            </a:r>
            <a:r>
              <a:rPr lang="ru-RU" sz="1600" kern="0" dirty="0">
                <a:solidFill>
                  <a:srgbClr val="143452"/>
                </a:solidFill>
              </a:rPr>
              <a:t>) </a:t>
            </a:r>
            <a:r>
              <a:rPr lang="ru-RU" sz="1600" kern="0" dirty="0" err="1">
                <a:solidFill>
                  <a:srgbClr val="143452"/>
                </a:solidFill>
              </a:rPr>
              <a:t>сценарийдегі</a:t>
            </a:r>
            <a:r>
              <a:rPr lang="ru-RU" sz="1600" kern="0" dirty="0">
                <a:solidFill>
                  <a:srgbClr val="143452"/>
                </a:solidFill>
              </a:rPr>
              <a:t> </a:t>
            </a:r>
            <a:r>
              <a:rPr lang="ru-RU" sz="1600" kern="0" dirty="0" err="1">
                <a:solidFill>
                  <a:srgbClr val="143452"/>
                </a:solidFill>
              </a:rPr>
              <a:t>орташа</a:t>
            </a:r>
            <a:r>
              <a:rPr lang="ru-RU" sz="1600" kern="0" dirty="0">
                <a:solidFill>
                  <a:srgbClr val="143452"/>
                </a:solidFill>
              </a:rPr>
              <a:t> </a:t>
            </a:r>
            <a:r>
              <a:rPr lang="ru-RU" sz="1600" kern="0" dirty="0" err="1">
                <a:solidFill>
                  <a:srgbClr val="143452"/>
                </a:solidFill>
              </a:rPr>
              <a:t>жылдық</a:t>
            </a:r>
            <a:r>
              <a:rPr lang="ru-RU" sz="1600" kern="0" dirty="0">
                <a:solidFill>
                  <a:srgbClr val="143452"/>
                </a:solidFill>
              </a:rPr>
              <a:t> саны, </a:t>
            </a:r>
            <a:r>
              <a:rPr lang="ru-RU" sz="1600" kern="0" dirty="0" err="1">
                <a:solidFill>
                  <a:srgbClr val="143452"/>
                </a:solidFill>
              </a:rPr>
              <a:t>мың</a:t>
            </a:r>
            <a:r>
              <a:rPr lang="ru-RU" sz="1600" kern="0" dirty="0">
                <a:solidFill>
                  <a:srgbClr val="143452"/>
                </a:solidFill>
              </a:rPr>
              <a:t> адам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0B6A6A00-19A2-E495-DC6D-03D7B237D1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15</a:t>
            </a:r>
          </a:p>
        </p:txBody>
      </p:sp>
      <p:graphicFrame>
        <p:nvGraphicFramePr>
          <p:cNvPr id="37" name="Диаграмма 36">
            <a:extLst>
              <a:ext uri="{FF2B5EF4-FFF2-40B4-BE49-F238E27FC236}">
                <a16:creationId xmlns:a16="http://schemas.microsoft.com/office/drawing/2014/main" id="{02146810-27CC-0E09-6FD3-8D4576DBE23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81724030"/>
              </p:ext>
            </p:extLst>
          </p:nvPr>
        </p:nvGraphicFramePr>
        <p:xfrm>
          <a:off x="117475" y="961031"/>
          <a:ext cx="10565766" cy="56855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8" name="Заголовок 1">
            <a:extLst>
              <a:ext uri="{FF2B5EF4-FFF2-40B4-BE49-F238E27FC236}">
                <a16:creationId xmlns:a16="http://schemas.microsoft.com/office/drawing/2014/main" id="{8355D2E8-93C8-0CA0-8058-F49C0182B5EA}"/>
              </a:ext>
            </a:extLst>
          </p:cNvPr>
          <p:cNvSpPr txBox="1">
            <a:spLocks/>
          </p:cNvSpPr>
          <p:nvPr/>
        </p:nvSpPr>
        <p:spPr>
          <a:xfrm>
            <a:off x="10612561" y="4359595"/>
            <a:ext cx="1627064" cy="220552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1200" b="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2012 ж.</a:t>
            </a:r>
            <a:r>
              <a:rPr lang="ru-RU" sz="120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 </a:t>
            </a:r>
            <a:r>
              <a:rPr lang="ru-RU" sz="1200" b="0" kern="0" dirty="0" err="1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қайта</a:t>
            </a:r>
            <a:r>
              <a:rPr lang="ru-RU" sz="1200" b="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 </a:t>
            </a:r>
            <a:r>
              <a:rPr lang="ru-RU" sz="1200" b="0" kern="0" dirty="0" err="1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қарау</a:t>
            </a:r>
            <a:endParaRPr lang="ru-KZ" sz="1200" b="0" kern="0" dirty="0">
              <a:solidFill>
                <a:srgbClr val="2868A3">
                  <a:lumMod val="50000"/>
                </a:srgbClr>
              </a:solidFill>
              <a:latin typeface="Arial Narrow" panose="020B0606020202030204" pitchFamily="34" charset="0"/>
            </a:endParaRP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9EB9AFFD-E0CF-5788-178F-5524EABD0452}"/>
              </a:ext>
            </a:extLst>
          </p:cNvPr>
          <p:cNvCxnSpPr>
            <a:cxnSpLocks/>
          </p:cNvCxnSpPr>
          <p:nvPr/>
        </p:nvCxnSpPr>
        <p:spPr>
          <a:xfrm>
            <a:off x="10583860" y="4483420"/>
            <a:ext cx="93938" cy="0"/>
          </a:xfrm>
          <a:prstGeom prst="line">
            <a:avLst/>
          </a:prstGeom>
          <a:noFill/>
          <a:ln w="9525" cap="flat" cmpd="sng" algn="ctr">
            <a:solidFill>
              <a:srgbClr val="143452"/>
            </a:solidFill>
            <a:prstDash val="solid"/>
          </a:ln>
          <a:effectLst/>
        </p:spPr>
      </p:cxn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272D3181-798B-A302-9454-EF6DCF33EE01}"/>
              </a:ext>
            </a:extLst>
          </p:cNvPr>
          <p:cNvSpPr txBox="1">
            <a:spLocks/>
          </p:cNvSpPr>
          <p:nvPr/>
        </p:nvSpPr>
        <p:spPr>
          <a:xfrm>
            <a:off x="10612561" y="3637093"/>
            <a:ext cx="1627064" cy="220552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1200" b="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2010 ж.</a:t>
            </a:r>
            <a:r>
              <a:rPr lang="ru-RU" sz="120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 </a:t>
            </a:r>
            <a:r>
              <a:rPr lang="ru-RU" sz="1200" b="0" kern="0" dirty="0" err="1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қайта</a:t>
            </a:r>
            <a:r>
              <a:rPr lang="ru-RU" sz="1200" b="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 </a:t>
            </a:r>
            <a:r>
              <a:rPr lang="ru-RU" sz="1200" b="0" kern="0" dirty="0" err="1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қарау</a:t>
            </a:r>
            <a:endParaRPr lang="ru-KZ" sz="1200" b="0" kern="0" dirty="0">
              <a:solidFill>
                <a:srgbClr val="2868A3">
                  <a:lumMod val="50000"/>
                </a:srgbClr>
              </a:solidFill>
              <a:latin typeface="Arial Narrow" panose="020B0606020202030204" pitchFamily="34" charset="0"/>
            </a:endParaRPr>
          </a:p>
        </p:txBody>
      </p:sp>
      <p:cxnSp>
        <p:nvCxnSpPr>
          <p:cNvPr id="51" name="Прямая соединительная линия 50">
            <a:extLst>
              <a:ext uri="{FF2B5EF4-FFF2-40B4-BE49-F238E27FC236}">
                <a16:creationId xmlns:a16="http://schemas.microsoft.com/office/drawing/2014/main" id="{2717EEE4-6CCD-79BA-276A-D551C08E5F88}"/>
              </a:ext>
            </a:extLst>
          </p:cNvPr>
          <p:cNvCxnSpPr>
            <a:cxnSpLocks/>
          </p:cNvCxnSpPr>
          <p:nvPr/>
        </p:nvCxnSpPr>
        <p:spPr>
          <a:xfrm>
            <a:off x="10583860" y="3760918"/>
            <a:ext cx="93938" cy="0"/>
          </a:xfrm>
          <a:prstGeom prst="line">
            <a:avLst/>
          </a:prstGeom>
          <a:noFill/>
          <a:ln w="9525" cap="flat" cmpd="sng" algn="ctr">
            <a:solidFill>
              <a:srgbClr val="143452"/>
            </a:solidFill>
            <a:prstDash val="solid"/>
          </a:ln>
          <a:effectLst/>
        </p:spPr>
      </p:cxnSp>
      <p:sp>
        <p:nvSpPr>
          <p:cNvPr id="54" name="Заголовок 1">
            <a:extLst>
              <a:ext uri="{FF2B5EF4-FFF2-40B4-BE49-F238E27FC236}">
                <a16:creationId xmlns:a16="http://schemas.microsoft.com/office/drawing/2014/main" id="{EEE13519-955F-0213-B30F-6794106D1929}"/>
              </a:ext>
            </a:extLst>
          </p:cNvPr>
          <p:cNvSpPr txBox="1">
            <a:spLocks/>
          </p:cNvSpPr>
          <p:nvPr/>
        </p:nvSpPr>
        <p:spPr>
          <a:xfrm>
            <a:off x="10612561" y="3369625"/>
            <a:ext cx="1627064" cy="220552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1200" b="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2015 ж.</a:t>
            </a:r>
            <a:r>
              <a:rPr lang="ru-RU" sz="120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 </a:t>
            </a:r>
            <a:r>
              <a:rPr lang="ru-RU" sz="1200" b="0" kern="0" dirty="0" err="1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қайта</a:t>
            </a:r>
            <a:r>
              <a:rPr lang="ru-RU" sz="1200" b="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 </a:t>
            </a:r>
            <a:r>
              <a:rPr lang="ru-RU" sz="1200" b="0" kern="0" dirty="0" err="1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қарау</a:t>
            </a:r>
            <a:endParaRPr lang="ru-KZ" sz="1200" b="0" kern="0" dirty="0">
              <a:solidFill>
                <a:srgbClr val="2868A3">
                  <a:lumMod val="50000"/>
                </a:srgbClr>
              </a:solidFill>
              <a:latin typeface="Arial Narrow" panose="020B0606020202030204" pitchFamily="34" charset="0"/>
            </a:endParaRP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CBF89DED-14CF-50AF-898C-0D44086F2D70}"/>
              </a:ext>
            </a:extLst>
          </p:cNvPr>
          <p:cNvCxnSpPr>
            <a:cxnSpLocks/>
          </p:cNvCxnSpPr>
          <p:nvPr/>
        </p:nvCxnSpPr>
        <p:spPr>
          <a:xfrm>
            <a:off x="10583860" y="3493450"/>
            <a:ext cx="93938" cy="0"/>
          </a:xfrm>
          <a:prstGeom prst="line">
            <a:avLst/>
          </a:prstGeom>
          <a:noFill/>
          <a:ln w="9525" cap="flat" cmpd="sng" algn="ctr">
            <a:solidFill>
              <a:srgbClr val="143452"/>
            </a:solidFill>
            <a:prstDash val="solid"/>
          </a:ln>
          <a:effectLst/>
        </p:spPr>
      </p:cxnSp>
      <p:sp>
        <p:nvSpPr>
          <p:cNvPr id="56" name="Заголовок 1">
            <a:extLst>
              <a:ext uri="{FF2B5EF4-FFF2-40B4-BE49-F238E27FC236}">
                <a16:creationId xmlns:a16="http://schemas.microsoft.com/office/drawing/2014/main" id="{2628C9FF-15F0-4668-E27E-E0E4967CD557}"/>
              </a:ext>
            </a:extLst>
          </p:cNvPr>
          <p:cNvSpPr txBox="1">
            <a:spLocks/>
          </p:cNvSpPr>
          <p:nvPr/>
        </p:nvSpPr>
        <p:spPr>
          <a:xfrm>
            <a:off x="10612561" y="3166297"/>
            <a:ext cx="1627064" cy="220552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1200" b="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2017 ж.</a:t>
            </a:r>
            <a:r>
              <a:rPr lang="ru-RU" sz="120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 </a:t>
            </a:r>
            <a:r>
              <a:rPr lang="ru-RU" sz="1200" b="0" kern="0" dirty="0" err="1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қайта</a:t>
            </a:r>
            <a:r>
              <a:rPr lang="ru-RU" sz="1200" b="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 </a:t>
            </a:r>
            <a:r>
              <a:rPr lang="ru-RU" sz="1200" b="0" kern="0" dirty="0" err="1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қарау</a:t>
            </a:r>
            <a:endParaRPr lang="ru-KZ" sz="1200" b="0" kern="0" dirty="0">
              <a:solidFill>
                <a:srgbClr val="2868A3">
                  <a:lumMod val="50000"/>
                </a:srgbClr>
              </a:solidFill>
              <a:latin typeface="Arial Narrow" panose="020B0606020202030204" pitchFamily="34" charset="0"/>
            </a:endParaRPr>
          </a:p>
        </p:txBody>
      </p:sp>
      <p:cxnSp>
        <p:nvCxnSpPr>
          <p:cNvPr id="57" name="Прямая соединительная линия 56">
            <a:extLst>
              <a:ext uri="{FF2B5EF4-FFF2-40B4-BE49-F238E27FC236}">
                <a16:creationId xmlns:a16="http://schemas.microsoft.com/office/drawing/2014/main" id="{F55485B5-598C-FC71-5835-6EA0B5DCAD3A}"/>
              </a:ext>
            </a:extLst>
          </p:cNvPr>
          <p:cNvCxnSpPr>
            <a:cxnSpLocks/>
          </p:cNvCxnSpPr>
          <p:nvPr/>
        </p:nvCxnSpPr>
        <p:spPr>
          <a:xfrm>
            <a:off x="10583860" y="3290122"/>
            <a:ext cx="93938" cy="0"/>
          </a:xfrm>
          <a:prstGeom prst="line">
            <a:avLst/>
          </a:prstGeom>
          <a:noFill/>
          <a:ln w="9525" cap="flat" cmpd="sng" algn="ctr">
            <a:solidFill>
              <a:srgbClr val="143452"/>
            </a:solidFill>
            <a:prstDash val="solid"/>
          </a:ln>
          <a:effectLst/>
        </p:spPr>
      </p:cxnSp>
      <p:sp>
        <p:nvSpPr>
          <p:cNvPr id="58" name="Заголовок 1">
            <a:extLst>
              <a:ext uri="{FF2B5EF4-FFF2-40B4-BE49-F238E27FC236}">
                <a16:creationId xmlns:a16="http://schemas.microsoft.com/office/drawing/2014/main" id="{F302A7EF-4048-D3AE-F9ED-2CADDA5FD4B8}"/>
              </a:ext>
            </a:extLst>
          </p:cNvPr>
          <p:cNvSpPr txBox="1">
            <a:spLocks/>
          </p:cNvSpPr>
          <p:nvPr/>
        </p:nvSpPr>
        <p:spPr>
          <a:xfrm>
            <a:off x="10612561" y="2695501"/>
            <a:ext cx="1627064" cy="220552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1200" b="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2019 ж.</a:t>
            </a:r>
            <a:r>
              <a:rPr lang="ru-RU" sz="120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 </a:t>
            </a:r>
            <a:r>
              <a:rPr lang="ru-RU" sz="1200" b="0" kern="0" dirty="0" err="1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қайта</a:t>
            </a:r>
            <a:r>
              <a:rPr lang="ru-RU" sz="1200" b="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 </a:t>
            </a:r>
            <a:r>
              <a:rPr lang="ru-RU" sz="1200" b="0" kern="0" dirty="0" err="1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қарау</a:t>
            </a:r>
            <a:endParaRPr lang="ru-KZ" sz="1200" b="0" kern="0" dirty="0">
              <a:solidFill>
                <a:srgbClr val="2868A3">
                  <a:lumMod val="50000"/>
                </a:srgbClr>
              </a:solidFill>
              <a:latin typeface="Arial Narrow" panose="020B0606020202030204" pitchFamily="34" charset="0"/>
            </a:endParaRPr>
          </a:p>
        </p:txBody>
      </p:sp>
      <p:cxnSp>
        <p:nvCxnSpPr>
          <p:cNvPr id="59" name="Прямая соединительная линия 58">
            <a:extLst>
              <a:ext uri="{FF2B5EF4-FFF2-40B4-BE49-F238E27FC236}">
                <a16:creationId xmlns:a16="http://schemas.microsoft.com/office/drawing/2014/main" id="{28565D5B-A7F7-FE4D-7A71-34917B96AA9D}"/>
              </a:ext>
            </a:extLst>
          </p:cNvPr>
          <p:cNvCxnSpPr>
            <a:cxnSpLocks/>
          </p:cNvCxnSpPr>
          <p:nvPr/>
        </p:nvCxnSpPr>
        <p:spPr>
          <a:xfrm>
            <a:off x="10583860" y="2819326"/>
            <a:ext cx="93938" cy="0"/>
          </a:xfrm>
          <a:prstGeom prst="line">
            <a:avLst/>
          </a:prstGeom>
          <a:noFill/>
          <a:ln w="9525" cap="flat" cmpd="sng" algn="ctr">
            <a:solidFill>
              <a:srgbClr val="143452"/>
            </a:solidFill>
            <a:prstDash val="solid"/>
          </a:ln>
          <a:effectLst/>
        </p:spPr>
      </p:cxnSp>
      <p:sp>
        <p:nvSpPr>
          <p:cNvPr id="62" name="Заголовок 1">
            <a:extLst>
              <a:ext uri="{FF2B5EF4-FFF2-40B4-BE49-F238E27FC236}">
                <a16:creationId xmlns:a16="http://schemas.microsoft.com/office/drawing/2014/main" id="{B6B45F21-99C9-5D63-69B1-D3BBE36C3B4D}"/>
              </a:ext>
            </a:extLst>
          </p:cNvPr>
          <p:cNvSpPr txBox="1">
            <a:spLocks/>
          </p:cNvSpPr>
          <p:nvPr/>
        </p:nvSpPr>
        <p:spPr>
          <a:xfrm>
            <a:off x="10612561" y="2018380"/>
            <a:ext cx="1627064" cy="220552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1200" b="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2022 ж. </a:t>
            </a:r>
            <a:r>
              <a:rPr lang="ru-RU" sz="1200" b="0" kern="0" dirty="0" err="1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қайта</a:t>
            </a:r>
            <a:r>
              <a:rPr lang="ru-RU" sz="1200" b="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 </a:t>
            </a:r>
            <a:r>
              <a:rPr lang="ru-RU" sz="1200" b="0" kern="0" dirty="0" err="1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қарау</a:t>
            </a:r>
            <a:endParaRPr lang="ru-KZ" sz="1200" b="0" kern="0" dirty="0">
              <a:solidFill>
                <a:srgbClr val="2868A3">
                  <a:lumMod val="50000"/>
                </a:srgbClr>
              </a:solidFill>
              <a:latin typeface="Arial Narrow" panose="020B0606020202030204" pitchFamily="34" charset="0"/>
            </a:endParaRPr>
          </a:p>
        </p:txBody>
      </p:sp>
      <p:cxnSp>
        <p:nvCxnSpPr>
          <p:cNvPr id="63" name="Прямая соединительная линия 62">
            <a:extLst>
              <a:ext uri="{FF2B5EF4-FFF2-40B4-BE49-F238E27FC236}">
                <a16:creationId xmlns:a16="http://schemas.microsoft.com/office/drawing/2014/main" id="{3A316F00-EB0F-92D9-753E-5EAE3E149FB4}"/>
              </a:ext>
            </a:extLst>
          </p:cNvPr>
          <p:cNvCxnSpPr>
            <a:cxnSpLocks/>
          </p:cNvCxnSpPr>
          <p:nvPr/>
        </p:nvCxnSpPr>
        <p:spPr>
          <a:xfrm>
            <a:off x="10583860" y="2142205"/>
            <a:ext cx="93938" cy="0"/>
          </a:xfrm>
          <a:prstGeom prst="line">
            <a:avLst/>
          </a:prstGeom>
          <a:noFill/>
          <a:ln w="9525" cap="flat" cmpd="sng" algn="ctr">
            <a:solidFill>
              <a:srgbClr val="143452"/>
            </a:solidFill>
            <a:prstDash val="solid"/>
          </a:ln>
          <a:effectLst/>
        </p:spPr>
      </p:cxnSp>
      <p:sp>
        <p:nvSpPr>
          <p:cNvPr id="64" name="Заголовок 1">
            <a:extLst>
              <a:ext uri="{FF2B5EF4-FFF2-40B4-BE49-F238E27FC236}">
                <a16:creationId xmlns:a16="http://schemas.microsoft.com/office/drawing/2014/main" id="{8E78F46C-618D-7C98-BB01-525C1C0D30C6}"/>
              </a:ext>
            </a:extLst>
          </p:cNvPr>
          <p:cNvSpPr txBox="1">
            <a:spLocks/>
          </p:cNvSpPr>
          <p:nvPr/>
        </p:nvSpPr>
        <p:spPr>
          <a:xfrm>
            <a:off x="1460306" y="4122738"/>
            <a:ext cx="1627064" cy="220552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r"/>
            <a:r>
              <a:rPr lang="ru-RU" sz="1600" b="0" kern="0" dirty="0" err="1">
                <a:solidFill>
                  <a:srgbClr val="FF0000"/>
                </a:solidFill>
                <a:latin typeface="Arial Narrow" panose="020B0606020202030204" pitchFamily="34" charset="0"/>
              </a:rPr>
              <a:t>нақты</a:t>
            </a:r>
            <a:r>
              <a:rPr lang="ru-RU" sz="1600" b="0" kern="0" dirty="0">
                <a:solidFill>
                  <a:srgbClr val="FF0000"/>
                </a:solidFill>
                <a:latin typeface="Arial Narrow" panose="020B0606020202030204" pitchFamily="34" charset="0"/>
              </a:rPr>
              <a:t> 2024 ж.</a:t>
            </a:r>
            <a:endParaRPr lang="ru-KZ" sz="1600" b="0" kern="0" dirty="0">
              <a:solidFill>
                <a:srgbClr val="FF0000"/>
              </a:solidFill>
              <a:latin typeface="Arial Narrow" panose="020B0606020202030204" pitchFamily="34" charset="0"/>
            </a:endParaRPr>
          </a:p>
        </p:txBody>
      </p:sp>
      <p:cxnSp>
        <p:nvCxnSpPr>
          <p:cNvPr id="65" name="Прямая соединительная линия 64">
            <a:extLst>
              <a:ext uri="{FF2B5EF4-FFF2-40B4-BE49-F238E27FC236}">
                <a16:creationId xmlns:a16="http://schemas.microsoft.com/office/drawing/2014/main" id="{62859415-2B05-E92D-5478-30C6E9A2FF54}"/>
              </a:ext>
            </a:extLst>
          </p:cNvPr>
          <p:cNvCxnSpPr>
            <a:cxnSpLocks/>
          </p:cNvCxnSpPr>
          <p:nvPr/>
        </p:nvCxnSpPr>
        <p:spPr>
          <a:xfrm flipH="1">
            <a:off x="3055620" y="4249569"/>
            <a:ext cx="491917" cy="0"/>
          </a:xfrm>
          <a:prstGeom prst="line">
            <a:avLst/>
          </a:prstGeom>
          <a:noFill/>
          <a:ln w="9525" cap="flat" cmpd="sng" algn="ctr">
            <a:solidFill>
              <a:srgbClr val="FF0000"/>
            </a:solidFill>
            <a:prstDash val="solid"/>
          </a:ln>
          <a:effectLst/>
        </p:spPr>
      </p:cxnSp>
      <p:sp>
        <p:nvSpPr>
          <p:cNvPr id="68" name="Заголовок 1">
            <a:extLst>
              <a:ext uri="{FF2B5EF4-FFF2-40B4-BE49-F238E27FC236}">
                <a16:creationId xmlns:a16="http://schemas.microsoft.com/office/drawing/2014/main" id="{FFF4E9A6-9C1D-3913-C332-4DFC8F777B20}"/>
              </a:ext>
            </a:extLst>
          </p:cNvPr>
          <p:cNvSpPr txBox="1">
            <a:spLocks/>
          </p:cNvSpPr>
          <p:nvPr/>
        </p:nvSpPr>
        <p:spPr>
          <a:xfrm>
            <a:off x="10612561" y="1624680"/>
            <a:ext cx="1627064" cy="220552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120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2024 ж. </a:t>
            </a:r>
            <a:r>
              <a:rPr lang="ru-RU" sz="1200" kern="0" dirty="0" err="1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қайта</a:t>
            </a:r>
            <a:r>
              <a:rPr lang="ru-RU" sz="120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 </a:t>
            </a:r>
            <a:r>
              <a:rPr lang="ru-RU" sz="1200" kern="0" dirty="0" err="1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қарау</a:t>
            </a:r>
            <a:endParaRPr lang="ru-KZ" sz="1200" kern="0" dirty="0">
              <a:solidFill>
                <a:srgbClr val="2868A3">
                  <a:lumMod val="50000"/>
                </a:srgbClr>
              </a:solidFill>
              <a:latin typeface="Arial Narrow" panose="020B0606020202030204" pitchFamily="34" charset="0"/>
            </a:endParaRPr>
          </a:p>
        </p:txBody>
      </p:sp>
      <p:cxnSp>
        <p:nvCxnSpPr>
          <p:cNvPr id="69" name="Прямая соединительная линия 68">
            <a:extLst>
              <a:ext uri="{FF2B5EF4-FFF2-40B4-BE49-F238E27FC236}">
                <a16:creationId xmlns:a16="http://schemas.microsoft.com/office/drawing/2014/main" id="{DD965C93-1601-BBE8-BBDE-6E2F009B2750}"/>
              </a:ext>
            </a:extLst>
          </p:cNvPr>
          <p:cNvCxnSpPr>
            <a:cxnSpLocks/>
          </p:cNvCxnSpPr>
          <p:nvPr/>
        </p:nvCxnSpPr>
        <p:spPr>
          <a:xfrm>
            <a:off x="10583860" y="1748505"/>
            <a:ext cx="93938" cy="0"/>
          </a:xfrm>
          <a:prstGeom prst="line">
            <a:avLst/>
          </a:prstGeom>
          <a:noFill/>
          <a:ln w="9525" cap="flat" cmpd="sng" algn="ctr">
            <a:solidFill>
              <a:srgbClr val="143452"/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75839578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404B880-8696-2F68-A077-4265A28365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ЕРДО </a:t>
            </a:r>
            <a:r>
              <a:rPr lang="ru-RU" dirty="0" err="1"/>
              <a:t>болжамын</a:t>
            </a:r>
            <a:r>
              <a:rPr lang="ru-RU" dirty="0"/>
              <a:t> </a:t>
            </a:r>
            <a:r>
              <a:rPr lang="ru-RU" dirty="0" err="1"/>
              <a:t>қайта</a:t>
            </a:r>
            <a:r>
              <a:rPr lang="ru-RU" dirty="0"/>
              <a:t> </a:t>
            </a:r>
            <a:r>
              <a:rPr lang="ru-RU" dirty="0" err="1"/>
              <a:t>қарау</a:t>
            </a:r>
            <a:endParaRPr lang="ru-KZ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A145743-36F2-BCB7-380B-DEA0294F41E0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rgbClr val="143452"/>
                </a:solidFill>
              </a:rPr>
              <a:t>Базалық</a:t>
            </a:r>
            <a:r>
              <a:rPr lang="ru-RU" sz="1600" kern="0" dirty="0">
                <a:solidFill>
                  <a:srgbClr val="143452"/>
                </a:solidFill>
              </a:rPr>
              <a:t> </a:t>
            </a:r>
            <a:r>
              <a:rPr lang="ru-RU" sz="1600" kern="0" dirty="0" err="1">
                <a:solidFill>
                  <a:srgbClr val="143452"/>
                </a:solidFill>
              </a:rPr>
              <a:t>сценарийдегі</a:t>
            </a:r>
            <a:r>
              <a:rPr lang="ru-RU" sz="1600" kern="0" dirty="0">
                <a:solidFill>
                  <a:srgbClr val="143452"/>
                </a:solidFill>
              </a:rPr>
              <a:t> </a:t>
            </a:r>
            <a:r>
              <a:rPr lang="ru-RU" sz="1600" kern="0" dirty="0" err="1">
                <a:solidFill>
                  <a:srgbClr val="143452"/>
                </a:solidFill>
              </a:rPr>
              <a:t>халықтың</a:t>
            </a:r>
            <a:r>
              <a:rPr lang="ru-RU" sz="1600" kern="0" dirty="0">
                <a:solidFill>
                  <a:srgbClr val="143452"/>
                </a:solidFill>
              </a:rPr>
              <a:t> </a:t>
            </a:r>
            <a:r>
              <a:rPr lang="ru-RU" sz="1600" kern="0" dirty="0" err="1">
                <a:solidFill>
                  <a:srgbClr val="143452"/>
                </a:solidFill>
              </a:rPr>
              <a:t>орташа</a:t>
            </a:r>
            <a:r>
              <a:rPr lang="ru-RU" sz="1600" kern="0" dirty="0">
                <a:solidFill>
                  <a:srgbClr val="143452"/>
                </a:solidFill>
              </a:rPr>
              <a:t> </a:t>
            </a:r>
            <a:r>
              <a:rPr lang="ru-RU" sz="1600" kern="0" dirty="0" err="1">
                <a:solidFill>
                  <a:srgbClr val="143452"/>
                </a:solidFill>
              </a:rPr>
              <a:t>жылдық</a:t>
            </a:r>
            <a:r>
              <a:rPr lang="ru-RU" sz="1600" kern="0" dirty="0">
                <a:solidFill>
                  <a:srgbClr val="143452"/>
                </a:solidFill>
              </a:rPr>
              <a:t> саны, </a:t>
            </a:r>
            <a:r>
              <a:rPr lang="ru-RU" sz="1600" kern="0" dirty="0" err="1">
                <a:solidFill>
                  <a:srgbClr val="143452"/>
                </a:solidFill>
              </a:rPr>
              <a:t>мың</a:t>
            </a:r>
            <a:r>
              <a:rPr lang="ru-RU" sz="1600" kern="0" dirty="0">
                <a:solidFill>
                  <a:srgbClr val="143452"/>
                </a:solidFill>
              </a:rPr>
              <a:t> адам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EFEF476A-A8D2-9423-A714-74430F63B2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8885146"/>
              </p:ext>
            </p:extLst>
          </p:nvPr>
        </p:nvGraphicFramePr>
        <p:xfrm>
          <a:off x="150494" y="961031"/>
          <a:ext cx="12024000" cy="277015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12240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1132140185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2681347035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1167507318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543601857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34508172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864021912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1378740708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163751780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3403386562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262362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RU" sz="11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2016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2017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2018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2019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</a:t>
                      </a:r>
                      <a:r>
                        <a:rPr lang="ru-RU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</a:t>
                      </a:r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2022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KZ" sz="800" b="0" i="0" u="none" strike="noStrike" kern="1200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B486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50779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2016 ж. </a:t>
                      </a: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болжам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17 772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17 984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18 202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18 412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18 613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18 805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18 985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19 889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20 164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болжам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2030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жылға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жасалды</a:t>
                      </a:r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10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болжам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2030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жылға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жасалды</a:t>
                      </a:r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2918436"/>
                  </a:ext>
                </a:extLst>
              </a:tr>
              <a:tr h="25077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2017 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ж.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қайта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қарау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</a:t>
                      </a:r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18 040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18 516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18 742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18 959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20 117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20 299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20 485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20 674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20 867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21 065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21 269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21 480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21 697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21 921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22 883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23 135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23 391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23 650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23 912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24 174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24 436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24 698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24 961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25 487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5077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2018 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ж.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қайта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қарау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18 271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18 495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18 712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18 919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19 839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20 181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20 532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20 713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20 898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21 089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21 286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21 489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21 699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21 914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22 136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22 594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22 828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23 064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23 543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23 782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24 021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24 259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24 498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24 736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24 975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50779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2019 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ж.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қайта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қарау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18 512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18 740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18 959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20 120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20 488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20 676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20 869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21 066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21 269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21 478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21 694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21 917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22 147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22 879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23 134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23 393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23 656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23 921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24 188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24 455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24 723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24 992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25 263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25 535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5077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2020 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ж.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қайта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қарау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18 747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18 972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20 511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20 693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20 878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21 068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21 263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21 464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21 672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21 887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22 109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22 575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22 817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23 065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23 575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23 834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24 094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24 355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24 614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24 873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25 132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25 390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50779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2021 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ж.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қайта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қарау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18 985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20 168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20 539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20 727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20 918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21 115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21 528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21 974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22 212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22 458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22 714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22 980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23 254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23 537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23 827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24 124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24 427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24 733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25 043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25 354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25 668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25 984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5077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2022 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ж.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қайта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қарау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19 240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20 117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20 535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20 745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20 958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21 176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21 632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21 873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22 124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22 941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23 541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23 859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24 189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24 531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24 885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25 249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25 623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26 006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26 395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26 791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5077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2023 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ж.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қайта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қарау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19 895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kern="1200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20 150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20 640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20 879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21 117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21 356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21 596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21 840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22 089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22 868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23 418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23 702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23 992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24 595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24 907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25 226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25 552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25 884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26 552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26 887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27 558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25077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2024 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ж.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қайта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қарау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endParaRPr lang="ru-KZ" sz="800" b="0" i="0" u="none" strike="noStrike" kern="1200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kern="1200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20 162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20 414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20 663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20 908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21 152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21 396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21 643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21 892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22 146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22 405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22 670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22 940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23 216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23 498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23 785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24 078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24 377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24 682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24 993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25 309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25 628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25 951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26 596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26 917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27 236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27 554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3520847"/>
                  </a:ext>
                </a:extLst>
              </a:tr>
              <a:tr h="25077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</a:t>
                      </a: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ақты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17 794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18 038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18 276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18 756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19 001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19 899</a:t>
                      </a:r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20 160*</a:t>
                      </a:r>
                      <a:endParaRPr lang="ru-KZ" sz="9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5688409"/>
                  </a:ext>
                </a:extLst>
              </a:tr>
            </a:tbl>
          </a:graphicData>
        </a:graphic>
      </p:graphicFrame>
      <p:sp>
        <p:nvSpPr>
          <p:cNvPr id="5" name="Rectangle 25">
            <a:extLst>
              <a:ext uri="{FF2B5EF4-FFF2-40B4-BE49-F238E27FC236}">
                <a16:creationId xmlns:a16="http://schemas.microsoft.com/office/drawing/2014/main" id="{AC7BA18C-E85F-B0AA-A90B-FFCDCBAC9111}"/>
              </a:ext>
            </a:extLst>
          </p:cNvPr>
          <p:cNvSpPr/>
          <p:nvPr/>
        </p:nvSpPr>
        <p:spPr>
          <a:xfrm>
            <a:off x="228237" y="3997858"/>
            <a:ext cx="11946257" cy="23820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kern="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Еңбек ресурстарын дамыту орталығы демографиялық болжамды 2016 жылдан бастап әзірлеуде</a:t>
            </a:r>
            <a:endParaRPr lang="ru-RU" sz="1600" dirty="0">
              <a:solidFill>
                <a:srgbClr val="143452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Алғашқы әзірленген болжамда 2024 жылға қарай халық саны 19 313 мың адамға, ал 2030 жылға қарай 20 164 мың адамға жетеді деп болжанған;  </a:t>
            </a:r>
            <a:endParaRPr lang="ru-RU" sz="1400" dirty="0">
              <a:solidFill>
                <a:srgbClr val="143452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kern="0" dirty="0">
                <a:solidFill>
                  <a:srgbClr val="143452"/>
                </a:solidFill>
                <a:latin typeface="Arial"/>
              </a:rPr>
              <a:t>Әр жыл сайын әдістемелер </a:t>
            </a:r>
            <a:r>
              <a:rPr lang="kk-KZ" sz="1600" b="1" kern="0" dirty="0">
                <a:solidFill>
                  <a:srgbClr val="143452"/>
                </a:solidFill>
                <a:latin typeface="Arial"/>
              </a:rPr>
              <a:t>кеңейтіліп</a:t>
            </a:r>
            <a:r>
              <a:rPr lang="kk-KZ" sz="1600" kern="0" dirty="0">
                <a:solidFill>
                  <a:srgbClr val="143452"/>
                </a:solidFill>
                <a:latin typeface="Arial"/>
              </a:rPr>
              <a:t>, </a:t>
            </a:r>
            <a:r>
              <a:rPr lang="kk-KZ" sz="1600" b="1" kern="0" dirty="0">
                <a:solidFill>
                  <a:srgbClr val="143452"/>
                </a:solidFill>
                <a:latin typeface="Arial"/>
              </a:rPr>
              <a:t>нақтыланып</a:t>
            </a:r>
            <a:r>
              <a:rPr lang="kk-KZ" sz="1600" kern="0" dirty="0">
                <a:solidFill>
                  <a:srgbClr val="143452"/>
                </a:solidFill>
                <a:latin typeface="Arial"/>
              </a:rPr>
              <a:t>, </a:t>
            </a:r>
            <a:r>
              <a:rPr lang="kk-KZ" sz="1600" b="1" kern="0" dirty="0">
                <a:solidFill>
                  <a:srgbClr val="143452"/>
                </a:solidFill>
                <a:latin typeface="Arial"/>
              </a:rPr>
              <a:t>толықтырылды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Бұл </a:t>
            </a:r>
            <a:r>
              <a:rPr lang="kk-KZ" sz="1400" b="1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дәлірек</a:t>
            </a:r>
            <a:r>
              <a:rPr lang="kk-KZ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базалық сценарийлерді де, бірқатар қосымша және талдамалық болжау нұсқаларын да қалыптастыруға және болжау ауқымын 2050 жылға дейін кеңейтуге мүмкіндік берді; </a:t>
            </a: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 defTabSz="914273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kk-KZ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Негізгі толықтырулардың қатарына </a:t>
            </a:r>
            <a:r>
              <a:rPr lang="kk-KZ" sz="1400" b="1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әртүрлі</a:t>
            </a:r>
            <a:r>
              <a:rPr lang="kk-KZ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сценарийлер, сондай-ақ мигранттарды есепке алудың және халықтың орташа жылдық санын есептеудің </a:t>
            </a:r>
            <a:r>
              <a:rPr lang="kk-KZ" sz="1400" b="1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нақты параметрлері </a:t>
            </a:r>
            <a:r>
              <a:rPr lang="kk-KZ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жатады;</a:t>
            </a: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Болжамның ағымдағы нұсқасында алдыңғы нұсқамен салыстырғанда халық саны </a:t>
            </a:r>
            <a:r>
              <a:rPr lang="kk-KZ" sz="1400" b="1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айтарлықтай өзгерген жоқ</a:t>
            </a:r>
            <a:endParaRPr lang="ru-RU" sz="1400" b="1" dirty="0">
              <a:solidFill>
                <a:srgbClr val="143452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0B6A6A00-19A2-E495-DC6D-03D7B237D1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16</a:t>
            </a:r>
          </a:p>
        </p:txBody>
      </p:sp>
      <p:sp>
        <p:nvSpPr>
          <p:cNvPr id="3" name="Заголовок 1">
            <a:extLst>
              <a:ext uri="{FF2B5EF4-FFF2-40B4-BE49-F238E27FC236}">
                <a16:creationId xmlns:a16="http://schemas.microsoft.com/office/drawing/2014/main" id="{B040BD13-1638-69DC-BC2C-D262543DED30}"/>
              </a:ext>
            </a:extLst>
          </p:cNvPr>
          <p:cNvSpPr txBox="1">
            <a:spLocks/>
          </p:cNvSpPr>
          <p:nvPr/>
        </p:nvSpPr>
        <p:spPr>
          <a:xfrm>
            <a:off x="71999" y="361843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800" b="0" kern="0" dirty="0">
                <a:solidFill>
                  <a:srgbClr val="143452"/>
                </a:solidFill>
              </a:rPr>
              <a:t>* 1 </a:t>
            </a:r>
            <a:r>
              <a:rPr lang="ru-RU" sz="800" b="0" kern="0" dirty="0" err="1">
                <a:solidFill>
                  <a:srgbClr val="143452"/>
                </a:solidFill>
              </a:rPr>
              <a:t>шілдедегі</a:t>
            </a:r>
            <a:r>
              <a:rPr lang="ru-RU" sz="800" b="0" kern="0" dirty="0">
                <a:solidFill>
                  <a:srgbClr val="143452"/>
                </a:solidFill>
              </a:rPr>
              <a:t> </a:t>
            </a:r>
            <a:r>
              <a:rPr lang="ru-RU" sz="800" b="0" kern="0" dirty="0" err="1">
                <a:solidFill>
                  <a:srgbClr val="143452"/>
                </a:solidFill>
              </a:rPr>
              <a:t>жағдай</a:t>
            </a:r>
            <a:r>
              <a:rPr lang="ru-RU" sz="800" b="0" kern="0" dirty="0">
                <a:solidFill>
                  <a:srgbClr val="143452"/>
                </a:solidFill>
              </a:rPr>
              <a:t> </a:t>
            </a:r>
            <a:r>
              <a:rPr lang="ru-RU" sz="800" b="0" kern="0" dirty="0" err="1">
                <a:solidFill>
                  <a:srgbClr val="143452"/>
                </a:solidFill>
              </a:rPr>
              <a:t>бойынша</a:t>
            </a:r>
            <a:r>
              <a:rPr lang="ru-RU" sz="800" b="0" kern="0" dirty="0">
                <a:solidFill>
                  <a:srgbClr val="143452"/>
                </a:solidFill>
              </a:rPr>
              <a:t> 2024 </a:t>
            </a:r>
            <a:r>
              <a:rPr lang="ru-RU" sz="800" b="0" kern="0" dirty="0" err="1">
                <a:solidFill>
                  <a:srgbClr val="143452"/>
                </a:solidFill>
              </a:rPr>
              <a:t>жылғы</a:t>
            </a:r>
            <a:r>
              <a:rPr lang="ru-RU" sz="800" b="0" kern="0" dirty="0">
                <a:solidFill>
                  <a:srgbClr val="143452"/>
                </a:solidFill>
              </a:rPr>
              <a:t> </a:t>
            </a:r>
            <a:r>
              <a:rPr lang="ru-RU" sz="800" b="0" kern="0" dirty="0" err="1">
                <a:solidFill>
                  <a:srgbClr val="143452"/>
                </a:solidFill>
              </a:rPr>
              <a:t>нақты</a:t>
            </a:r>
            <a:endParaRPr lang="ru-RU" sz="800" b="0" kern="0" dirty="0">
              <a:solidFill>
                <a:srgbClr val="14345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387103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404B880-8696-2F68-A077-4265A28365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 err="1"/>
              <a:t>Өңірлер</a:t>
            </a:r>
            <a:r>
              <a:rPr lang="ru-RU" dirty="0"/>
              <a:t> </a:t>
            </a:r>
            <a:r>
              <a:rPr lang="ru-RU" dirty="0" err="1"/>
              <a:t>бойынша</a:t>
            </a:r>
            <a:r>
              <a:rPr lang="ru-RU" dirty="0"/>
              <a:t> </a:t>
            </a:r>
            <a:r>
              <a:rPr lang="ru-RU" dirty="0" err="1"/>
              <a:t>қайта</a:t>
            </a:r>
            <a:r>
              <a:rPr lang="ru-RU" dirty="0"/>
              <a:t> </a:t>
            </a:r>
            <a:r>
              <a:rPr lang="ru-RU" dirty="0" err="1"/>
              <a:t>қарау</a:t>
            </a:r>
            <a:br>
              <a:rPr lang="ru-RU" sz="2800" b="0" i="0" u="none" strike="noStrike" kern="1200" dirty="0">
                <a:solidFill>
                  <a:srgbClr val="143452"/>
                </a:solidFill>
                <a:effectLst/>
                <a:latin typeface="Arial Narrow" panose="020B0606020202030204" pitchFamily="34" charset="0"/>
                <a:ea typeface="+mn-ea"/>
                <a:cs typeface="+mn-cs"/>
              </a:rPr>
            </a:br>
            <a:endParaRPr lang="ru-KZ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A145743-36F2-BCB7-380B-DEA0294F41E0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rgbClr val="143452"/>
                </a:solidFill>
              </a:rPr>
              <a:t>Халықтың</a:t>
            </a:r>
            <a:r>
              <a:rPr lang="ru-RU" sz="1600" kern="0" dirty="0">
                <a:solidFill>
                  <a:srgbClr val="143452"/>
                </a:solidFill>
              </a:rPr>
              <a:t> </a:t>
            </a:r>
            <a:r>
              <a:rPr lang="ru-RU" sz="1600" kern="0" dirty="0" err="1">
                <a:solidFill>
                  <a:srgbClr val="143452"/>
                </a:solidFill>
              </a:rPr>
              <a:t>орташа</a:t>
            </a:r>
            <a:r>
              <a:rPr lang="ru-RU" sz="1600" kern="0" dirty="0">
                <a:solidFill>
                  <a:srgbClr val="143452"/>
                </a:solidFill>
              </a:rPr>
              <a:t> </a:t>
            </a:r>
            <a:r>
              <a:rPr lang="ru-RU" sz="1600" kern="0" dirty="0" err="1">
                <a:solidFill>
                  <a:srgbClr val="143452"/>
                </a:solidFill>
              </a:rPr>
              <a:t>жылдық</a:t>
            </a:r>
            <a:r>
              <a:rPr lang="ru-RU" sz="1600" kern="0" dirty="0">
                <a:solidFill>
                  <a:srgbClr val="143452"/>
                </a:solidFill>
              </a:rPr>
              <a:t> саны, </a:t>
            </a:r>
            <a:r>
              <a:rPr lang="ru-RU" sz="1600" kern="0" dirty="0" err="1">
                <a:solidFill>
                  <a:srgbClr val="143452"/>
                </a:solidFill>
              </a:rPr>
              <a:t>мың</a:t>
            </a:r>
            <a:r>
              <a:rPr lang="ru-RU" sz="1600" kern="0" dirty="0">
                <a:solidFill>
                  <a:srgbClr val="143452"/>
                </a:solidFill>
              </a:rPr>
              <a:t> адам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0B6A6A00-19A2-E495-DC6D-03D7B237D1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17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2CF46F6-5477-3B95-0956-712B283AF3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838356"/>
              </p:ext>
            </p:extLst>
          </p:nvPr>
        </p:nvGraphicFramePr>
        <p:xfrm>
          <a:off x="232729" y="961031"/>
          <a:ext cx="7274497" cy="5470188"/>
        </p:xfrm>
        <a:graphic>
          <a:graphicData uri="http://schemas.openxmlformats.org/drawingml/2006/table">
            <a:tbl>
              <a:tblPr bandRow="1">
                <a:tableStyleId>{073A0DAA-6AF3-43AB-8588-CEC1D06C72B9}</a:tableStyleId>
              </a:tblPr>
              <a:tblGrid>
                <a:gridCol w="1446529">
                  <a:extLst>
                    <a:ext uri="{9D8B030D-6E8A-4147-A177-3AD203B41FA5}">
                      <a16:colId xmlns:a16="http://schemas.microsoft.com/office/drawing/2014/main" val="2759596545"/>
                    </a:ext>
                  </a:extLst>
                </a:gridCol>
                <a:gridCol w="647552">
                  <a:extLst>
                    <a:ext uri="{9D8B030D-6E8A-4147-A177-3AD203B41FA5}">
                      <a16:colId xmlns:a16="http://schemas.microsoft.com/office/drawing/2014/main" val="1302891410"/>
                    </a:ext>
                  </a:extLst>
                </a:gridCol>
                <a:gridCol w="647552">
                  <a:extLst>
                    <a:ext uri="{9D8B030D-6E8A-4147-A177-3AD203B41FA5}">
                      <a16:colId xmlns:a16="http://schemas.microsoft.com/office/drawing/2014/main" val="261187348"/>
                    </a:ext>
                  </a:extLst>
                </a:gridCol>
                <a:gridCol w="647552">
                  <a:extLst>
                    <a:ext uri="{9D8B030D-6E8A-4147-A177-3AD203B41FA5}">
                      <a16:colId xmlns:a16="http://schemas.microsoft.com/office/drawing/2014/main" val="562669393"/>
                    </a:ext>
                  </a:extLst>
                </a:gridCol>
                <a:gridCol w="647552">
                  <a:extLst>
                    <a:ext uri="{9D8B030D-6E8A-4147-A177-3AD203B41FA5}">
                      <a16:colId xmlns:a16="http://schemas.microsoft.com/office/drawing/2014/main" val="91241422"/>
                    </a:ext>
                  </a:extLst>
                </a:gridCol>
                <a:gridCol w="647552">
                  <a:extLst>
                    <a:ext uri="{9D8B030D-6E8A-4147-A177-3AD203B41FA5}">
                      <a16:colId xmlns:a16="http://schemas.microsoft.com/office/drawing/2014/main" val="831560066"/>
                    </a:ext>
                  </a:extLst>
                </a:gridCol>
                <a:gridCol w="647552">
                  <a:extLst>
                    <a:ext uri="{9D8B030D-6E8A-4147-A177-3AD203B41FA5}">
                      <a16:colId xmlns:a16="http://schemas.microsoft.com/office/drawing/2014/main" val="2174988333"/>
                    </a:ext>
                  </a:extLst>
                </a:gridCol>
                <a:gridCol w="647552">
                  <a:extLst>
                    <a:ext uri="{9D8B030D-6E8A-4147-A177-3AD203B41FA5}">
                      <a16:colId xmlns:a16="http://schemas.microsoft.com/office/drawing/2014/main" val="3645328342"/>
                    </a:ext>
                  </a:extLst>
                </a:gridCol>
                <a:gridCol w="647552">
                  <a:extLst>
                    <a:ext uri="{9D8B030D-6E8A-4147-A177-3AD203B41FA5}">
                      <a16:colId xmlns:a16="http://schemas.microsoft.com/office/drawing/2014/main" val="772089088"/>
                    </a:ext>
                  </a:extLst>
                </a:gridCol>
                <a:gridCol w="647552">
                  <a:extLst>
                    <a:ext uri="{9D8B030D-6E8A-4147-A177-3AD203B41FA5}">
                      <a16:colId xmlns:a16="http://schemas.microsoft.com/office/drawing/2014/main" val="2913265735"/>
                    </a:ext>
                  </a:extLst>
                </a:gridCol>
              </a:tblGrid>
              <a:tr h="227542">
                <a:tc>
                  <a:txBody>
                    <a:bodyPr/>
                    <a:lstStyle/>
                    <a:p>
                      <a:pPr algn="l" fontAlgn="b"/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KZ" sz="1200" b="1" u="none" strike="noStrike" dirty="0"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  <a:endParaRPr lang="ru-KZ" sz="12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KZ" sz="1200" b="1" u="none" strike="noStrike" dirty="0">
                          <a:effectLst/>
                          <a:latin typeface="Arial Narrow" panose="020B0606020202030204" pitchFamily="34" charset="0"/>
                        </a:rPr>
                        <a:t>2040</a:t>
                      </a:r>
                      <a:endParaRPr lang="ru-KZ" sz="12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KZ" sz="1200" b="1" u="none" strike="noStrike" dirty="0">
                          <a:effectLst/>
                          <a:latin typeface="Arial Narrow" panose="020B0606020202030204" pitchFamily="34" charset="0"/>
                        </a:rPr>
                        <a:t>2050</a:t>
                      </a:r>
                      <a:endParaRPr lang="ru-KZ" sz="12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77536890"/>
                  </a:ext>
                </a:extLst>
              </a:tr>
              <a:tr h="424709">
                <a:tc>
                  <a:txBody>
                    <a:bodyPr/>
                    <a:lstStyle/>
                    <a:p>
                      <a:pPr marL="72000" algn="l" fontAlgn="b"/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2022 ж. </a:t>
                      </a:r>
                      <a:r>
                        <a:rPr lang="ru-RU" sz="1000" i="1" u="none" strike="noStrike" dirty="0" err="1">
                          <a:effectLst/>
                          <a:latin typeface="Arial Narrow" panose="020B0606020202030204" pitchFamily="34" charset="0"/>
                        </a:rPr>
                        <a:t>қайта</a:t>
                      </a:r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i="1" u="none" strike="noStrike" dirty="0" err="1">
                          <a:effectLst/>
                          <a:latin typeface="Arial Narrow" panose="020B0606020202030204" pitchFamily="34" charset="0"/>
                        </a:rPr>
                        <a:t>қарау</a:t>
                      </a:r>
                      <a:endParaRPr lang="ru-RU" sz="1000" b="0" i="1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2023 ж. </a:t>
                      </a:r>
                      <a:r>
                        <a:rPr lang="ru-RU" sz="1000" i="1" u="none" strike="noStrike" dirty="0" err="1">
                          <a:effectLst/>
                          <a:latin typeface="Arial Narrow" panose="020B0606020202030204" pitchFamily="34" charset="0"/>
                        </a:rPr>
                        <a:t>қайта</a:t>
                      </a:r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i="1" u="none" strike="noStrike" dirty="0" err="1">
                          <a:effectLst/>
                          <a:latin typeface="Arial Narrow" panose="020B0606020202030204" pitchFamily="34" charset="0"/>
                        </a:rPr>
                        <a:t>қарау</a:t>
                      </a:r>
                      <a:endParaRPr lang="ru-RU" sz="1000" b="0" i="1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2024 ж. </a:t>
                      </a:r>
                      <a:r>
                        <a:rPr lang="ru-RU" sz="1000" i="1" u="none" strike="noStrike" dirty="0" err="1">
                          <a:effectLst/>
                          <a:latin typeface="Arial Narrow" panose="020B0606020202030204" pitchFamily="34" charset="0"/>
                        </a:rPr>
                        <a:t>қайта</a:t>
                      </a:r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i="1" u="none" strike="noStrike" dirty="0" err="1">
                          <a:effectLst/>
                          <a:latin typeface="Arial Narrow" panose="020B0606020202030204" pitchFamily="34" charset="0"/>
                        </a:rPr>
                        <a:t>қарау</a:t>
                      </a:r>
                      <a:endParaRPr lang="ru-RU" sz="1000" b="0" i="1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2022 ж. </a:t>
                      </a:r>
                      <a:r>
                        <a:rPr lang="ru-RU" sz="1000" i="1" u="none" strike="noStrike" dirty="0" err="1">
                          <a:effectLst/>
                          <a:latin typeface="Arial Narrow" panose="020B0606020202030204" pitchFamily="34" charset="0"/>
                        </a:rPr>
                        <a:t>қайта</a:t>
                      </a:r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i="1" u="none" strike="noStrike" dirty="0" err="1">
                          <a:effectLst/>
                          <a:latin typeface="Arial Narrow" panose="020B0606020202030204" pitchFamily="34" charset="0"/>
                        </a:rPr>
                        <a:t>қарау</a:t>
                      </a:r>
                      <a:endParaRPr lang="ru-RU" sz="1000" b="0" i="1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2023 ж. </a:t>
                      </a:r>
                      <a:r>
                        <a:rPr lang="ru-RU" sz="1000" i="1" u="none" strike="noStrike" dirty="0" err="1">
                          <a:effectLst/>
                          <a:latin typeface="Arial Narrow" panose="020B0606020202030204" pitchFamily="34" charset="0"/>
                        </a:rPr>
                        <a:t>қайта</a:t>
                      </a:r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i="1" u="none" strike="noStrike" dirty="0" err="1">
                          <a:effectLst/>
                          <a:latin typeface="Arial Narrow" panose="020B0606020202030204" pitchFamily="34" charset="0"/>
                        </a:rPr>
                        <a:t>қарау</a:t>
                      </a:r>
                      <a:endParaRPr lang="ru-RU" sz="1000" b="0" i="1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2024 ж. </a:t>
                      </a:r>
                      <a:r>
                        <a:rPr lang="ru-RU" sz="1000" i="1" u="none" strike="noStrike" dirty="0" err="1">
                          <a:effectLst/>
                          <a:latin typeface="Arial Narrow" panose="020B0606020202030204" pitchFamily="34" charset="0"/>
                        </a:rPr>
                        <a:t>қайта</a:t>
                      </a:r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i="1" u="none" strike="noStrike" dirty="0" err="1">
                          <a:effectLst/>
                          <a:latin typeface="Arial Narrow" panose="020B0606020202030204" pitchFamily="34" charset="0"/>
                        </a:rPr>
                        <a:t>қарау</a:t>
                      </a:r>
                      <a:endParaRPr lang="ru-RU" sz="1000" b="0" i="1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2022 ж. </a:t>
                      </a:r>
                      <a:r>
                        <a:rPr lang="ru-RU" sz="1000" i="1" u="none" strike="noStrike" dirty="0" err="1">
                          <a:effectLst/>
                          <a:latin typeface="Arial Narrow" panose="020B0606020202030204" pitchFamily="34" charset="0"/>
                        </a:rPr>
                        <a:t>қайта</a:t>
                      </a:r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i="1" u="none" strike="noStrike" dirty="0" err="1">
                          <a:effectLst/>
                          <a:latin typeface="Arial Narrow" panose="020B0606020202030204" pitchFamily="34" charset="0"/>
                        </a:rPr>
                        <a:t>қарау</a:t>
                      </a:r>
                      <a:endParaRPr lang="ru-RU" sz="1000" b="0" i="1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2023 ж. </a:t>
                      </a:r>
                      <a:r>
                        <a:rPr lang="ru-RU" sz="1000" i="1" u="none" strike="noStrike" dirty="0" err="1">
                          <a:effectLst/>
                          <a:latin typeface="Arial Narrow" panose="020B0606020202030204" pitchFamily="34" charset="0"/>
                        </a:rPr>
                        <a:t>қайта</a:t>
                      </a:r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i="1" u="none" strike="noStrike" dirty="0" err="1">
                          <a:effectLst/>
                          <a:latin typeface="Arial Narrow" panose="020B0606020202030204" pitchFamily="34" charset="0"/>
                        </a:rPr>
                        <a:t>қарау</a:t>
                      </a:r>
                      <a:endParaRPr lang="ru-RU" sz="1000" b="0" i="1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2024 ж. </a:t>
                      </a:r>
                      <a:r>
                        <a:rPr lang="ru-RU" sz="1000" i="1" u="none" strike="noStrike" dirty="0" err="1">
                          <a:effectLst/>
                          <a:latin typeface="Arial Narrow" panose="020B0606020202030204" pitchFamily="34" charset="0"/>
                        </a:rPr>
                        <a:t>қайта</a:t>
                      </a:r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i="1" u="none" strike="noStrike" dirty="0" err="1">
                          <a:effectLst/>
                          <a:latin typeface="Arial Narrow" panose="020B0606020202030204" pitchFamily="34" charset="0"/>
                        </a:rPr>
                        <a:t>қарау</a:t>
                      </a:r>
                      <a:endParaRPr lang="ru-RU" sz="1000" b="0" i="1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1535134593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ctr">
                        <a:spcAft>
                          <a:spcPts val="0"/>
                        </a:spcAft>
                      </a:pP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Абай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облысы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3139859547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ctr">
                        <a:spcAft>
                          <a:spcPts val="0"/>
                        </a:spcAft>
                      </a:pP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Ақмола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облысы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3256711521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ctr">
                        <a:spcAft>
                          <a:spcPts val="0"/>
                        </a:spcAft>
                      </a:pP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Ақтөбе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облысы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1 108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1 249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1 194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3767792066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ctr">
                        <a:spcAft>
                          <a:spcPts val="0"/>
                        </a:spcAft>
                      </a:pP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Алматы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облысы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1 678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1 713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1 683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1 959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2 035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1 960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2 291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2 449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2 292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1452235850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ctr">
                        <a:spcAft>
                          <a:spcPts val="0"/>
                        </a:spcAft>
                      </a:pP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Атырау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облысы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1 037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1 015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1 027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2075128214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ctr">
                        <a:spcAft>
                          <a:spcPts val="0"/>
                        </a:spcAft>
                      </a:pP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Б.-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облысы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1776333080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ctr">
                        <a:spcAft>
                          <a:spcPts val="0"/>
                        </a:spcAft>
                      </a:pP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Жамбыл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облысы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1 342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1 242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1 579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1 253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1 287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1 874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1 274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1 336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2391423427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ctr">
                        <a:spcAft>
                          <a:spcPts val="0"/>
                        </a:spcAft>
                      </a:pP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Жетісу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облысы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1 219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4261935165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ctr">
                        <a:spcAft>
                          <a:spcPts val="0"/>
                        </a:spcAft>
                      </a:pP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Қарағанды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облысы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1 115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1 126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1 070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1 097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1 037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1302777410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ctr">
                        <a:spcAft>
                          <a:spcPts val="0"/>
                        </a:spcAft>
                      </a:pP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Қостанай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облысы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2489773616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ctr">
                        <a:spcAft>
                          <a:spcPts val="0"/>
                        </a:spcAft>
                      </a:pP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Қызылорда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облысы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1 156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1 074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3406977408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ctr">
                        <a:spcAft>
                          <a:spcPts val="0"/>
                        </a:spcAft>
                      </a:pPr>
                      <a:r>
                        <a:rPr lang="kk-KZ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М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аңғыстау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облысы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1 161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1 479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1 519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1 446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281529147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ctr">
                        <a:spcAft>
                          <a:spcPts val="0"/>
                        </a:spcAft>
                      </a:pP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Павлодар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облысы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2844887099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ctr">
                        <a:spcAft>
                          <a:spcPts val="0"/>
                        </a:spcAft>
                      </a:pP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С.-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облысы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3392779752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ctr">
                        <a:spcAft>
                          <a:spcPts val="0"/>
                        </a:spcAft>
                      </a:pP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Түркістан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облысы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2 283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2 268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2 288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2 639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2 559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2 605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3 094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2 888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2 981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1456365410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ctr">
                        <a:spcAft>
                          <a:spcPts val="0"/>
                        </a:spcAft>
                      </a:pP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Ұлытау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облысы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1476860645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ctr">
                        <a:spcAft>
                          <a:spcPts val="0"/>
                        </a:spcAft>
                      </a:pP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Ш.-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 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облысы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481501424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ctr">
                        <a:spcAft>
                          <a:spcPts val="0"/>
                        </a:spcAft>
                      </a:pP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Астана Қ.</a:t>
                      </a:r>
                    </a:p>
                  </a:txBody>
                  <a:tcPr marL="9525" marR="7200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1 768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1 890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1 931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2 346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2 659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2 749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2 961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3 533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3 656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3443768184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ctr">
                        <a:spcAft>
                          <a:spcPts val="0"/>
                        </a:spcAft>
                      </a:pP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Алматы Қ.</a:t>
                      </a:r>
                    </a:p>
                  </a:txBody>
                  <a:tcPr marL="9525" marR="7200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2 540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2 725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2 665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3 058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3 506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3 343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3 583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4 335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4 045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2460897889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ctr">
                        <a:spcAft>
                          <a:spcPts val="0"/>
                        </a:spcAft>
                      </a:pPr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Шымкент Қ.</a:t>
                      </a:r>
                    </a:p>
                  </a:txBody>
                  <a:tcPr marL="9525" marR="7200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1 457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1 439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1 417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1 853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1 808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1 761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2 329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2 293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2 204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3782219884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050" b="1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  <a:sym typeface="Arial"/>
                        </a:rPr>
                        <a:t>Жалпы</a:t>
                      </a:r>
                      <a:r>
                        <a:rPr lang="ru-RU" sz="105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  <a:sym typeface="Arial"/>
                        </a:rPr>
                        <a:t> </a:t>
                      </a:r>
                      <a:r>
                        <a:rPr lang="ru-RU" sz="1050" b="1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KZ" sz="105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0" marR="7200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b="1" u="none" strike="noStrike" dirty="0">
                          <a:effectLst/>
                          <a:latin typeface="Arial Narrow" panose="020B0606020202030204" pitchFamily="34" charset="0"/>
                        </a:rPr>
                        <a:t>21 588</a:t>
                      </a:r>
                      <a:endParaRPr lang="ru-KZ" sz="105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b="1" u="none" strike="noStrike" dirty="0">
                          <a:effectLst/>
                          <a:latin typeface="Arial Narrow" panose="020B0606020202030204" pitchFamily="34" charset="0"/>
                        </a:rPr>
                        <a:t>21 596</a:t>
                      </a:r>
                      <a:endParaRPr lang="ru-KZ" sz="105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b="1" u="none" strike="noStrike" dirty="0">
                          <a:effectLst/>
                          <a:latin typeface="Arial Narrow" panose="020B0606020202030204" pitchFamily="34" charset="0"/>
                        </a:rPr>
                        <a:t>21 643</a:t>
                      </a:r>
                      <a:endParaRPr lang="ru-KZ" sz="105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b="1" u="none" strike="noStrike" dirty="0">
                          <a:effectLst/>
                          <a:latin typeface="Arial Narrow" panose="020B0606020202030204" pitchFamily="34" charset="0"/>
                        </a:rPr>
                        <a:t>24 400</a:t>
                      </a:r>
                      <a:endParaRPr lang="ru-KZ" sz="105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b="1" u="none" strike="noStrike" dirty="0">
                          <a:effectLst/>
                          <a:latin typeface="Arial Narrow" panose="020B0606020202030204" pitchFamily="34" charset="0"/>
                        </a:rPr>
                        <a:t>24 290</a:t>
                      </a:r>
                      <a:endParaRPr lang="ru-KZ" sz="105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b="1" u="none" strike="noStrike" dirty="0">
                          <a:effectLst/>
                          <a:latin typeface="Arial Narrow" panose="020B0606020202030204" pitchFamily="34" charset="0"/>
                        </a:rPr>
                        <a:t>24 377</a:t>
                      </a:r>
                      <a:endParaRPr lang="ru-KZ" sz="105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b="1" u="none" strike="noStrike" dirty="0">
                          <a:effectLst/>
                          <a:latin typeface="Arial Narrow" panose="020B0606020202030204" pitchFamily="34" charset="0"/>
                        </a:rPr>
                        <a:t>27 813</a:t>
                      </a:r>
                      <a:endParaRPr lang="ru-KZ" sz="105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b="1" u="none" strike="noStrike" dirty="0">
                          <a:effectLst/>
                          <a:latin typeface="Arial Narrow" panose="020B0606020202030204" pitchFamily="34" charset="0"/>
                        </a:rPr>
                        <a:t>27 558</a:t>
                      </a:r>
                      <a:endParaRPr lang="ru-KZ" sz="105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b="1" u="none" strike="noStrike" dirty="0">
                          <a:effectLst/>
                          <a:latin typeface="Arial Narrow" panose="020B0606020202030204" pitchFamily="34" charset="0"/>
                        </a:rPr>
                        <a:t>27 554</a:t>
                      </a:r>
                      <a:endParaRPr lang="ru-KZ" sz="105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2106745781"/>
                  </a:ext>
                </a:extLst>
              </a:tr>
            </a:tbl>
          </a:graphicData>
        </a:graphic>
      </p:graphicFrame>
      <p:sp>
        <p:nvSpPr>
          <p:cNvPr id="7" name="Rectangle 25">
            <a:extLst>
              <a:ext uri="{FF2B5EF4-FFF2-40B4-BE49-F238E27FC236}">
                <a16:creationId xmlns:a16="http://schemas.microsoft.com/office/drawing/2014/main" id="{791181F1-693A-F097-2AE6-FDF4DDB8D4AC}"/>
              </a:ext>
            </a:extLst>
          </p:cNvPr>
          <p:cNvSpPr/>
          <p:nvPr/>
        </p:nvSpPr>
        <p:spPr>
          <a:xfrm>
            <a:off x="7507226" y="949248"/>
            <a:ext cx="4667268" cy="54306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kern="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2023 жылғы алдыңғы болжаммен салыстырғанда 2050 жылға арналған ағымдағы базалық болжам келесі өңірлер үшін </a:t>
            </a:r>
            <a:r>
              <a:rPr lang="kk-KZ" sz="1600" b="1" kern="0" dirty="0">
                <a:solidFill>
                  <a:srgbClr val="00B05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ұлғайтылды</a:t>
            </a:r>
            <a:r>
              <a:rPr lang="kk-KZ" sz="1600" kern="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:</a:t>
            </a:r>
            <a:endParaRPr lang="ru-RU" sz="1600" dirty="0">
              <a:solidFill>
                <a:srgbClr val="143452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lvl="0" indent="-285750">
              <a:lnSpc>
                <a:spcPct val="90000"/>
              </a:lnSpc>
              <a:buFont typeface="Wingdings" panose="05000000000000000000" pitchFamily="2" charset="2"/>
              <a:buChar char="§"/>
              <a:defRPr/>
            </a:pPr>
            <a:r>
              <a:rPr lang="ru-RU" sz="1400" b="1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Астана қ. 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(+123 </a:t>
            </a:r>
            <a:r>
              <a:rPr lang="ru-RU" sz="1200" dirty="0" err="1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мың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.);</a:t>
            </a:r>
          </a:p>
          <a:p>
            <a:pPr marL="630238" lvl="0" indent="-285750">
              <a:lnSpc>
                <a:spcPct val="90000"/>
              </a:lnSpc>
              <a:buFont typeface="Wingdings" panose="05000000000000000000" pitchFamily="2" charset="2"/>
              <a:buChar char="§"/>
              <a:defRPr/>
            </a:pPr>
            <a:r>
              <a:rPr lang="ru-RU" sz="1400" b="1" dirty="0" err="1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Жетісу</a:t>
            </a:r>
            <a:r>
              <a:rPr lang="ru-RU" sz="1400" b="1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400" dirty="0" err="1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облысы</a:t>
            </a:r>
            <a:r>
              <a:rPr lang="ru-RU" sz="1400" b="1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(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+116 </a:t>
            </a:r>
            <a:r>
              <a:rPr lang="ru-RU" sz="1200" dirty="0" err="1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мың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.); </a:t>
            </a:r>
          </a:p>
          <a:p>
            <a:pPr marL="630238" lvl="0" indent="-285750">
              <a:lnSpc>
                <a:spcPct val="90000"/>
              </a:lnSpc>
              <a:buFont typeface="Wingdings" panose="05000000000000000000" pitchFamily="2" charset="2"/>
              <a:buChar char="§"/>
              <a:defRPr/>
            </a:pPr>
            <a:r>
              <a:rPr lang="ru-RU" sz="1400" b="1" dirty="0" err="1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Түркістан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400" dirty="0" err="1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облысы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+92 </a:t>
            </a:r>
            <a:r>
              <a:rPr lang="ru-RU" sz="1200" dirty="0" err="1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мың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); </a:t>
            </a:r>
          </a:p>
          <a:p>
            <a:pPr marL="630238" lvl="0" indent="-285750">
              <a:lnSpc>
                <a:spcPct val="90000"/>
              </a:lnSpc>
              <a:buFont typeface="Wingdings" panose="05000000000000000000" pitchFamily="2" charset="2"/>
              <a:buChar char="§"/>
              <a:defRPr/>
            </a:pPr>
            <a:r>
              <a:rPr lang="ru-RU" sz="1400" b="1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Жамбыл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400" dirty="0" err="1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облысы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+62 </a:t>
            </a:r>
            <a:r>
              <a:rPr lang="ru-RU" sz="1200" dirty="0" err="1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мың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);</a:t>
            </a:r>
          </a:p>
          <a:p>
            <a:pPr marL="630238" lvl="0" indent="-285750">
              <a:lnSpc>
                <a:spcPct val="90000"/>
              </a:lnSpc>
              <a:buFont typeface="Wingdings" panose="05000000000000000000" pitchFamily="2" charset="2"/>
              <a:buChar char="§"/>
              <a:defRPr/>
            </a:pPr>
            <a:r>
              <a:rPr lang="ru-RU" sz="1400" b="1" dirty="0" err="1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Қостанай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400" dirty="0" err="1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облысы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+54 </a:t>
            </a:r>
            <a:r>
              <a:rPr lang="ru-RU" sz="1200" dirty="0" err="1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мың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);</a:t>
            </a:r>
          </a:p>
          <a:p>
            <a:pPr marL="630238" lvl="0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b="1" dirty="0" err="1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Солтүстік-Қазақстан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400" dirty="0" err="1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облысы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+40 </a:t>
            </a:r>
            <a:r>
              <a:rPr lang="ru-RU" sz="1200" dirty="0" err="1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мың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</a:t>
            </a:r>
          </a:p>
          <a:p>
            <a:pPr marL="285750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Болжам келесі өңірлер үшін </a:t>
            </a:r>
            <a:r>
              <a:rPr lang="kk-KZ" sz="1600" b="1" kern="0" dirty="0">
                <a:solidFill>
                  <a:srgbClr val="C00000"/>
                </a:solidFill>
                <a:latin typeface="Arial"/>
              </a:rPr>
              <a:t>төмендеу</a:t>
            </a:r>
            <a:r>
              <a:rPr lang="kk-KZ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 бағытында қайта қаралды: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Алматы қ.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(-291 </a:t>
            </a:r>
            <a:r>
              <a:rPr lang="ru-RU" sz="1200" dirty="0" err="1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мың</a:t>
            </a: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.);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b="1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Алматинской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400" dirty="0" err="1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облысы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(-157 </a:t>
            </a:r>
            <a:r>
              <a:rPr lang="ru-RU" sz="1200" dirty="0" err="1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мың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.);</a:t>
            </a:r>
            <a:endParaRPr lang="ru-RU" sz="1400" dirty="0">
              <a:solidFill>
                <a:srgbClr val="143452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b="1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Шымкент қ. 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(-89 </a:t>
            </a:r>
            <a:r>
              <a:rPr lang="ru-RU" sz="1200" dirty="0" err="1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мың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.);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b="1" dirty="0" err="1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Маңғыстау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400" dirty="0" err="1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облысы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(-74 </a:t>
            </a:r>
            <a:r>
              <a:rPr lang="ru-RU" sz="1200" dirty="0" err="1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мың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.);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</a:p>
          <a:p>
            <a:pPr marL="285750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kk-KZ" sz="16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Халық саны бойынша жиынтық болжам іс жүзінде өзгерген жоқ</a:t>
            </a:r>
            <a:endParaRPr lang="ru-RU" sz="1600" dirty="0">
              <a:solidFill>
                <a:srgbClr val="143452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kk-KZ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Бұл 2023 жылы көші-қон процестері бағытын біршама өзгерткенін білдіреді</a:t>
            </a:r>
            <a:endParaRPr lang="ru-RU" sz="1400" dirty="0">
              <a:solidFill>
                <a:srgbClr val="143452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kk-KZ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Мәселен, Астана қаласы үшін көшіп-қонушылар санының өскені, ал Алматы қаласы үшін азайғаны байқалады</a:t>
            </a:r>
            <a:endParaRPr lang="ru-RU" sz="1400" dirty="0">
              <a:solidFill>
                <a:srgbClr val="143452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ru-RU" sz="1400" i="0" u="none" strike="noStrike" kern="120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3125505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16538A-6142-3E92-AE4B-9E8FD3DE81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79ACB57-19BC-7CBE-A6B4-7100E6AF30EF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 err="1">
                <a:solidFill>
                  <a:srgbClr val="002060"/>
                </a:solidFill>
              </a:rPr>
              <a:t>Халықтың</a:t>
            </a:r>
            <a:r>
              <a:rPr lang="ru-RU" kern="0" dirty="0">
                <a:solidFill>
                  <a:srgbClr val="002060"/>
                </a:solidFill>
              </a:rPr>
              <a:t> </a:t>
            </a:r>
            <a:r>
              <a:rPr lang="ru-RU" kern="0" dirty="0" err="1">
                <a:solidFill>
                  <a:srgbClr val="002060"/>
                </a:solidFill>
              </a:rPr>
              <a:t>орташа</a:t>
            </a:r>
            <a:r>
              <a:rPr lang="ru-RU" kern="0" dirty="0">
                <a:solidFill>
                  <a:srgbClr val="002060"/>
                </a:solidFill>
              </a:rPr>
              <a:t> </a:t>
            </a:r>
            <a:r>
              <a:rPr lang="ru-RU" kern="0" dirty="0" err="1">
                <a:solidFill>
                  <a:srgbClr val="002060"/>
                </a:solidFill>
              </a:rPr>
              <a:t>жасы</a:t>
            </a:r>
            <a:endParaRPr lang="ru-KZ" kern="0" dirty="0">
              <a:solidFill>
                <a:srgbClr val="002060"/>
              </a:solidFill>
            </a:endParaRPr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3A113EED-C4ED-DC2A-AB82-3CB3697C61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18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49C38FBA-0BFE-4663-520C-EA35CB624E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6889305"/>
              </p:ext>
            </p:extLst>
          </p:nvPr>
        </p:nvGraphicFramePr>
        <p:xfrm>
          <a:off x="150494" y="1339705"/>
          <a:ext cx="11841477" cy="1349793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63968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63968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  <a:sym typeface="Arial"/>
                        </a:rPr>
                        <a:t>әлсіз</a:t>
                      </a:r>
                      <a:endParaRPr lang="ru-KZ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  <a:sym typeface="Arial"/>
                        </a:rPr>
                        <a:t>әлсіз</a:t>
                      </a:r>
                      <a:endParaRPr lang="ru-KZ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7413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AC6864A1-3931-4723-A34D-8C71EA7C27B5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858DA23A-917C-A7FB-F5C6-7BA9846D36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9605721"/>
              </p:ext>
            </p:extLst>
          </p:nvPr>
        </p:nvGraphicFramePr>
        <p:xfrm>
          <a:off x="150494" y="3273280"/>
          <a:ext cx="11841477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63968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63968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  <a:sym typeface="Arial"/>
                        </a:rPr>
                        <a:t>әлсіз</a:t>
                      </a:r>
                      <a:endParaRPr lang="ru-KZ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  <a:sym typeface="Arial"/>
                        </a:rPr>
                        <a:t>әлсіз</a:t>
                      </a:r>
                      <a:endParaRPr lang="ru-KZ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FE3E1354-B786-C0E5-12AB-83DB8487C364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rgbClr val="002060"/>
                </a:solidFill>
              </a:rPr>
              <a:t>Ерлер</a:t>
            </a:r>
            <a:r>
              <a:rPr lang="ru-RU" sz="1800" kern="0" dirty="0">
                <a:solidFill>
                  <a:srgbClr val="002060"/>
                </a:solidFill>
              </a:rPr>
              <a:t>, </a:t>
            </a:r>
            <a:r>
              <a:rPr lang="ru-RU" sz="1800" kern="0" dirty="0" err="1">
                <a:solidFill>
                  <a:srgbClr val="002060"/>
                </a:solidFill>
              </a:rPr>
              <a:t>жасы</a:t>
            </a:r>
            <a:endParaRPr lang="ru-KZ" sz="1600" kern="0" dirty="0">
              <a:solidFill>
                <a:srgbClr val="002060"/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BA380708-4A6D-4D10-006A-98C46D6360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4406534"/>
              </p:ext>
            </p:extLst>
          </p:nvPr>
        </p:nvGraphicFramePr>
        <p:xfrm>
          <a:off x="150493" y="5235430"/>
          <a:ext cx="11841477" cy="1349793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63968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63968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  <a:sym typeface="Arial"/>
                        </a:rPr>
                        <a:t>әлсіз</a:t>
                      </a:r>
                      <a:endParaRPr lang="ru-KZ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  <a:sym typeface="Arial"/>
                        </a:rPr>
                        <a:t>әлсіз</a:t>
                      </a:r>
                      <a:endParaRPr lang="ru-KZ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33,9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34,2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34,3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34,4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34,5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34,5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34,6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34,6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34,6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34,6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34,6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34,5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34,5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34,5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34,4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34,4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34,3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34,3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34,2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836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33,2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33,2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33,1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33,1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1B8E7C08-E67A-6298-8D65-97E22BAD74BE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rgbClr val="002060"/>
                </a:solidFill>
              </a:rPr>
              <a:t>Әйелдер</a:t>
            </a:r>
            <a:r>
              <a:rPr lang="ru-RU" sz="1800" kern="0" dirty="0">
                <a:solidFill>
                  <a:srgbClr val="002060"/>
                </a:solidFill>
              </a:rPr>
              <a:t>, </a:t>
            </a:r>
            <a:r>
              <a:rPr lang="ru-RU" sz="1800" kern="0" dirty="0" err="1">
                <a:solidFill>
                  <a:srgbClr val="002060"/>
                </a:solidFill>
              </a:rPr>
              <a:t>жасы</a:t>
            </a:r>
            <a:endParaRPr lang="ru-KZ" sz="1600" kern="0" dirty="0">
              <a:solidFill>
                <a:srgbClr val="002060"/>
              </a:solidFill>
            </a:endParaRP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326CC46D-3C95-1F2C-CC96-9460E4469F7B}"/>
              </a:ext>
            </a:extLst>
          </p:cNvPr>
          <p:cNvSpPr txBox="1">
            <a:spLocks/>
          </p:cNvSpPr>
          <p:nvPr/>
        </p:nvSpPr>
        <p:spPr>
          <a:xfrm>
            <a:off x="150494" y="934281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rgbClr val="002060"/>
                </a:solidFill>
              </a:rPr>
              <a:t>Барлығы</a:t>
            </a:r>
            <a:r>
              <a:rPr lang="ru-RU" sz="1800" kern="0" dirty="0">
                <a:solidFill>
                  <a:srgbClr val="002060"/>
                </a:solidFill>
              </a:rPr>
              <a:t>, </a:t>
            </a:r>
            <a:r>
              <a:rPr lang="ru-RU" sz="1800" kern="0" dirty="0" err="1">
                <a:solidFill>
                  <a:srgbClr val="002060"/>
                </a:solidFill>
              </a:rPr>
              <a:t>жасы</a:t>
            </a:r>
            <a:endParaRPr lang="ru-KZ" sz="1600" kern="0" dirty="0">
              <a:solidFill>
                <a:srgbClr val="00206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399552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7" name="Рисунок 96">
            <a:extLst>
              <a:ext uri="{FF2B5EF4-FFF2-40B4-BE49-F238E27FC236}">
                <a16:creationId xmlns:a16="http://schemas.microsoft.com/office/drawing/2014/main" id="{0F7E941E-D98E-6A70-9CBF-B6CC88D4C70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2800" y="918000"/>
            <a:ext cx="10912786" cy="5706351"/>
          </a:xfrm>
          <a:prstGeom prst="rect">
            <a:avLst/>
          </a:prstGeom>
        </p:spPr>
      </p:pic>
      <p:cxnSp>
        <p:nvCxnSpPr>
          <p:cNvPr id="73" name="Прямая соединительная линия 72">
            <a:extLst>
              <a:ext uri="{FF2B5EF4-FFF2-40B4-BE49-F238E27FC236}">
                <a16:creationId xmlns:a16="http://schemas.microsoft.com/office/drawing/2014/main" id="{BECF6C69-A7F5-4117-7402-9AD2FB6AC38C}"/>
              </a:ext>
            </a:extLst>
          </p:cNvPr>
          <p:cNvCxnSpPr>
            <a:cxnSpLocks/>
          </p:cNvCxnSpPr>
          <p:nvPr/>
        </p:nvCxnSpPr>
        <p:spPr>
          <a:xfrm flipV="1">
            <a:off x="11155417" y="2646771"/>
            <a:ext cx="0" cy="1671229"/>
          </a:xfrm>
          <a:prstGeom prst="line">
            <a:avLst/>
          </a:prstGeom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1BB7806-F1C1-25A7-F076-A06D62527A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2024 </a:t>
            </a:r>
            <a:r>
              <a:rPr lang="ru-RU" dirty="0" err="1"/>
              <a:t>жылы</a:t>
            </a:r>
            <a:r>
              <a:rPr lang="ru-RU" dirty="0"/>
              <a:t> </a:t>
            </a:r>
            <a:r>
              <a:rPr lang="ru-RU" dirty="0" err="1"/>
              <a:t>күтілетін</a:t>
            </a:r>
            <a:r>
              <a:rPr lang="ru-RU" dirty="0"/>
              <a:t> </a:t>
            </a:r>
            <a:r>
              <a:rPr lang="ru-RU" dirty="0" err="1"/>
              <a:t>орташа</a:t>
            </a:r>
            <a:r>
              <a:rPr lang="ru-RU" dirty="0"/>
              <a:t> </a:t>
            </a:r>
            <a:r>
              <a:rPr lang="ru-RU" dirty="0" err="1"/>
              <a:t>жылдық</a:t>
            </a:r>
            <a:r>
              <a:rPr lang="ru-RU" dirty="0"/>
              <a:t> </a:t>
            </a:r>
            <a:r>
              <a:rPr lang="ru-RU" dirty="0" err="1"/>
              <a:t>халық</a:t>
            </a:r>
            <a:r>
              <a:rPr lang="ru-RU" dirty="0"/>
              <a:t> саны </a:t>
            </a:r>
            <a:endParaRPr lang="ru-KZ" dirty="0"/>
          </a:p>
        </p:txBody>
      </p:sp>
      <p:sp>
        <p:nvSpPr>
          <p:cNvPr id="21" name="Rectangle 25">
            <a:extLst>
              <a:ext uri="{FF2B5EF4-FFF2-40B4-BE49-F238E27FC236}">
                <a16:creationId xmlns:a16="http://schemas.microsoft.com/office/drawing/2014/main" id="{6803B806-3C1B-7E7D-146B-3BF1A2D045E2}"/>
              </a:ext>
            </a:extLst>
          </p:cNvPr>
          <p:cNvSpPr/>
          <p:nvPr/>
        </p:nvSpPr>
        <p:spPr>
          <a:xfrm>
            <a:off x="795923" y="2649948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Б.-</a:t>
            </a:r>
            <a:r>
              <a:rPr kumimoji="0" lang="ru-RU" sz="9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Қазақстан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2" name="Rectangle 25">
            <a:extLst>
              <a:ext uri="{FF2B5EF4-FFF2-40B4-BE49-F238E27FC236}">
                <a16:creationId xmlns:a16="http://schemas.microsoft.com/office/drawing/2014/main" id="{63AC9446-0788-5C1D-7C2A-FC911E30DFE1}"/>
              </a:ext>
            </a:extLst>
          </p:cNvPr>
          <p:cNvSpPr/>
          <p:nvPr/>
        </p:nvSpPr>
        <p:spPr>
          <a:xfrm>
            <a:off x="1166321" y="3570457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Атырау</a:t>
            </a:r>
          </a:p>
        </p:txBody>
      </p:sp>
      <p:sp>
        <p:nvSpPr>
          <p:cNvPr id="23" name="Rectangle 25">
            <a:extLst>
              <a:ext uri="{FF2B5EF4-FFF2-40B4-BE49-F238E27FC236}">
                <a16:creationId xmlns:a16="http://schemas.microsoft.com/office/drawing/2014/main" id="{CF2E6499-1D52-BD24-A96F-F662E3E6D78B}"/>
              </a:ext>
            </a:extLst>
          </p:cNvPr>
          <p:cNvSpPr/>
          <p:nvPr/>
        </p:nvSpPr>
        <p:spPr>
          <a:xfrm>
            <a:off x="1357359" y="4862803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Маңғыстау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4" name="Rectangle 25">
            <a:extLst>
              <a:ext uri="{FF2B5EF4-FFF2-40B4-BE49-F238E27FC236}">
                <a16:creationId xmlns:a16="http://schemas.microsoft.com/office/drawing/2014/main" id="{E246D6DF-928C-C501-CC87-82F98347E745}"/>
              </a:ext>
            </a:extLst>
          </p:cNvPr>
          <p:cNvSpPr/>
          <p:nvPr/>
        </p:nvSpPr>
        <p:spPr>
          <a:xfrm>
            <a:off x="2659229" y="3077494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Ақтөбе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E04C31B-96B0-7F4B-B5F9-E37022CCCA5D}"/>
              </a:ext>
            </a:extLst>
          </p:cNvPr>
          <p:cNvSpPr/>
          <p:nvPr/>
        </p:nvSpPr>
        <p:spPr>
          <a:xfrm>
            <a:off x="5507127" y="998829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</a:t>
            </a:r>
            <a:r>
              <a:rPr kumimoji="0" lang="ru-RU" sz="9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.- </a:t>
            </a:r>
            <a:r>
              <a:rPr kumimoji="0" lang="ru-RU" sz="9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Қазақстан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7" name="Rectangle 25">
            <a:extLst>
              <a:ext uri="{FF2B5EF4-FFF2-40B4-BE49-F238E27FC236}">
                <a16:creationId xmlns:a16="http://schemas.microsoft.com/office/drawing/2014/main" id="{0910AE75-FDCC-8844-824D-C7F62004537C}"/>
              </a:ext>
            </a:extLst>
          </p:cNvPr>
          <p:cNvSpPr/>
          <p:nvPr/>
        </p:nvSpPr>
        <p:spPr>
          <a:xfrm>
            <a:off x="9655457" y="3094207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Ш.- </a:t>
            </a:r>
            <a:r>
              <a:rPr kumimoji="0" lang="ru-RU" sz="9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Қазақстан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8" name="Rectangle 25">
            <a:extLst>
              <a:ext uri="{FF2B5EF4-FFF2-40B4-BE49-F238E27FC236}">
                <a16:creationId xmlns:a16="http://schemas.microsoft.com/office/drawing/2014/main" id="{A812322D-1112-05D0-D3AB-0BEAEF26A7FE}"/>
              </a:ext>
            </a:extLst>
          </p:cNvPr>
          <p:cNvSpPr/>
          <p:nvPr/>
        </p:nvSpPr>
        <p:spPr>
          <a:xfrm>
            <a:off x="5497679" y="2030103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Ақмола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9" name="Rectangle 25">
            <a:extLst>
              <a:ext uri="{FF2B5EF4-FFF2-40B4-BE49-F238E27FC236}">
                <a16:creationId xmlns:a16="http://schemas.microsoft.com/office/drawing/2014/main" id="{6637E355-725F-1907-A149-DCFE846CED70}"/>
              </a:ext>
            </a:extLst>
          </p:cNvPr>
          <p:cNvSpPr/>
          <p:nvPr/>
        </p:nvSpPr>
        <p:spPr>
          <a:xfrm>
            <a:off x="7442063" y="1743841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Павлодар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1" name="Овал 30">
            <a:extLst>
              <a:ext uri="{FF2B5EF4-FFF2-40B4-BE49-F238E27FC236}">
                <a16:creationId xmlns:a16="http://schemas.microsoft.com/office/drawing/2014/main" id="{D3ACC0D0-7B8F-84A8-8762-893163331146}"/>
              </a:ext>
            </a:extLst>
          </p:cNvPr>
          <p:cNvSpPr>
            <a:spLocks noChangeAspect="1"/>
          </p:cNvSpPr>
          <p:nvPr/>
        </p:nvSpPr>
        <p:spPr>
          <a:xfrm>
            <a:off x="8307280" y="5364644"/>
            <a:ext cx="285658" cy="285658"/>
          </a:xfrm>
          <a:prstGeom prst="ellipse">
            <a:avLst/>
          </a:prstGeom>
          <a:solidFill>
            <a:srgbClr val="0070C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+mn-cs"/>
            </a:endParaRPr>
          </a:p>
        </p:txBody>
      </p:sp>
      <p:sp>
        <p:nvSpPr>
          <p:cNvPr id="33" name="Rectangle 25">
            <a:extLst>
              <a:ext uri="{FF2B5EF4-FFF2-40B4-BE49-F238E27FC236}">
                <a16:creationId xmlns:a16="http://schemas.microsoft.com/office/drawing/2014/main" id="{70A76FEA-8600-B8DD-F90C-8A8B391CD7F3}"/>
              </a:ext>
            </a:extLst>
          </p:cNvPr>
          <p:cNvSpPr/>
          <p:nvPr/>
        </p:nvSpPr>
        <p:spPr>
          <a:xfrm>
            <a:off x="5752006" y="4557714"/>
            <a:ext cx="1058370" cy="1774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Түркістан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4" name="Rectangle 25">
            <a:extLst>
              <a:ext uri="{FF2B5EF4-FFF2-40B4-BE49-F238E27FC236}">
                <a16:creationId xmlns:a16="http://schemas.microsoft.com/office/drawing/2014/main" id="{7E02457B-9D6C-3DF7-8955-AB9A4C203583}"/>
              </a:ext>
            </a:extLst>
          </p:cNvPr>
          <p:cNvSpPr/>
          <p:nvPr/>
        </p:nvSpPr>
        <p:spPr>
          <a:xfrm>
            <a:off x="4021304" y="1915803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Қостанай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5" name="Rectangle 25">
            <a:extLst>
              <a:ext uri="{FF2B5EF4-FFF2-40B4-BE49-F238E27FC236}">
                <a16:creationId xmlns:a16="http://schemas.microsoft.com/office/drawing/2014/main" id="{454F48E7-4376-026D-FB23-96FE9F9D64CE}"/>
              </a:ext>
            </a:extLst>
          </p:cNvPr>
          <p:cNvSpPr/>
          <p:nvPr/>
        </p:nvSpPr>
        <p:spPr>
          <a:xfrm>
            <a:off x="5208119" y="3483618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Ұлытау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6" name="Rectangle 25">
            <a:extLst>
              <a:ext uri="{FF2B5EF4-FFF2-40B4-BE49-F238E27FC236}">
                <a16:creationId xmlns:a16="http://schemas.microsoft.com/office/drawing/2014/main" id="{CABC1FC1-6A81-704B-F479-51D95D4A8FBB}"/>
              </a:ext>
            </a:extLst>
          </p:cNvPr>
          <p:cNvSpPr/>
          <p:nvPr/>
        </p:nvSpPr>
        <p:spPr>
          <a:xfrm>
            <a:off x="6266664" y="4865378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Жамбыл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7" name="Rectangle 25">
            <a:extLst>
              <a:ext uri="{FF2B5EF4-FFF2-40B4-BE49-F238E27FC236}">
                <a16:creationId xmlns:a16="http://schemas.microsoft.com/office/drawing/2014/main" id="{AA09BFF0-FD94-ECB2-871E-2C973F6022FD}"/>
              </a:ext>
            </a:extLst>
          </p:cNvPr>
          <p:cNvSpPr/>
          <p:nvPr/>
        </p:nvSpPr>
        <p:spPr>
          <a:xfrm>
            <a:off x="3920950" y="4435974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Қызылодра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8" name="Rectangle 25">
            <a:extLst>
              <a:ext uri="{FF2B5EF4-FFF2-40B4-BE49-F238E27FC236}">
                <a16:creationId xmlns:a16="http://schemas.microsoft.com/office/drawing/2014/main" id="{48CEF35D-7072-24CA-265E-29308B46A974}"/>
              </a:ext>
            </a:extLst>
          </p:cNvPr>
          <p:cNvSpPr/>
          <p:nvPr/>
        </p:nvSpPr>
        <p:spPr>
          <a:xfrm>
            <a:off x="7147409" y="4452946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Алматы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0" name="Rectangle 25">
            <a:extLst>
              <a:ext uri="{FF2B5EF4-FFF2-40B4-BE49-F238E27FC236}">
                <a16:creationId xmlns:a16="http://schemas.microsoft.com/office/drawing/2014/main" id="{F523EF9D-ADD5-11EC-F66E-39D094A3BDF3}"/>
              </a:ext>
            </a:extLst>
          </p:cNvPr>
          <p:cNvSpPr/>
          <p:nvPr/>
        </p:nvSpPr>
        <p:spPr>
          <a:xfrm>
            <a:off x="8413766" y="3166094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Абай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1" name="Rectangle 25">
            <a:extLst>
              <a:ext uri="{FF2B5EF4-FFF2-40B4-BE49-F238E27FC236}">
                <a16:creationId xmlns:a16="http://schemas.microsoft.com/office/drawing/2014/main" id="{E960CF26-B293-A916-2B42-B1BD56B1EEC9}"/>
              </a:ext>
            </a:extLst>
          </p:cNvPr>
          <p:cNvSpPr/>
          <p:nvPr/>
        </p:nvSpPr>
        <p:spPr>
          <a:xfrm>
            <a:off x="8057364" y="4362458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Жетісу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2" name="Звезда: 5 точек 41">
            <a:extLst>
              <a:ext uri="{FF2B5EF4-FFF2-40B4-BE49-F238E27FC236}">
                <a16:creationId xmlns:a16="http://schemas.microsoft.com/office/drawing/2014/main" id="{93CBAA5F-62FE-AFD5-60A6-EA1ECB12948E}"/>
              </a:ext>
            </a:extLst>
          </p:cNvPr>
          <p:cNvSpPr/>
          <p:nvPr/>
        </p:nvSpPr>
        <p:spPr>
          <a:xfrm>
            <a:off x="7114532" y="2275062"/>
            <a:ext cx="340368" cy="296688"/>
          </a:xfrm>
          <a:prstGeom prst="star5">
            <a:avLst/>
          </a:prstGeom>
          <a:solidFill>
            <a:srgbClr val="0070C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>
              <a:solidFill>
                <a:srgbClr val="002060"/>
              </a:solidFill>
            </a:endParaRPr>
          </a:p>
        </p:txBody>
      </p:sp>
      <p:sp>
        <p:nvSpPr>
          <p:cNvPr id="43" name="Rectangle 25">
            <a:extLst>
              <a:ext uri="{FF2B5EF4-FFF2-40B4-BE49-F238E27FC236}">
                <a16:creationId xmlns:a16="http://schemas.microsoft.com/office/drawing/2014/main" id="{329CB8A2-FD08-ED17-2BA1-4F6052BCFAAD}"/>
              </a:ext>
            </a:extLst>
          </p:cNvPr>
          <p:cNvSpPr/>
          <p:nvPr/>
        </p:nvSpPr>
        <p:spPr>
          <a:xfrm>
            <a:off x="6852769" y="3261368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Қарағанды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706AED35-2473-AEDE-B627-396B5FFBC10D}"/>
              </a:ext>
            </a:extLst>
          </p:cNvPr>
          <p:cNvSpPr>
            <a:spLocks noChangeAspect="1"/>
          </p:cNvSpPr>
          <p:nvPr/>
        </p:nvSpPr>
        <p:spPr>
          <a:xfrm>
            <a:off x="6374963" y="5847724"/>
            <a:ext cx="285658" cy="285658"/>
          </a:xfrm>
          <a:prstGeom prst="ellipse">
            <a:avLst/>
          </a:prstGeom>
          <a:solidFill>
            <a:srgbClr val="0070C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+mn-cs"/>
            </a:endParaRPr>
          </a:p>
        </p:txBody>
      </p: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41DEFB7-DE1D-8553-D8C7-ED4686202CAE}"/>
              </a:ext>
            </a:extLst>
          </p:cNvPr>
          <p:cNvCxnSpPr>
            <a:cxnSpLocks/>
          </p:cNvCxnSpPr>
          <p:nvPr/>
        </p:nvCxnSpPr>
        <p:spPr>
          <a:xfrm>
            <a:off x="7477760" y="2441726"/>
            <a:ext cx="3320211" cy="0"/>
          </a:xfrm>
          <a:prstGeom prst="line">
            <a:avLst/>
          </a:prstGeom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Прямая соединительная линия 31">
            <a:extLst>
              <a:ext uri="{FF2B5EF4-FFF2-40B4-BE49-F238E27FC236}">
                <a16:creationId xmlns:a16="http://schemas.microsoft.com/office/drawing/2014/main" id="{5B9E9611-AA44-7E7A-314B-0FF477CE88F2}"/>
              </a:ext>
            </a:extLst>
          </p:cNvPr>
          <p:cNvCxnSpPr>
            <a:cxnSpLocks/>
          </p:cNvCxnSpPr>
          <p:nvPr/>
        </p:nvCxnSpPr>
        <p:spPr>
          <a:xfrm>
            <a:off x="8635760" y="5491053"/>
            <a:ext cx="2162211" cy="0"/>
          </a:xfrm>
          <a:prstGeom prst="line">
            <a:avLst/>
          </a:prstGeom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CD10D498-84E7-6BA4-FB8D-E50B6EED4B48}"/>
              </a:ext>
            </a:extLst>
          </p:cNvPr>
          <p:cNvCxnSpPr>
            <a:cxnSpLocks/>
          </p:cNvCxnSpPr>
          <p:nvPr/>
        </p:nvCxnSpPr>
        <p:spPr>
          <a:xfrm>
            <a:off x="6677564" y="6011775"/>
            <a:ext cx="4120407" cy="0"/>
          </a:xfrm>
          <a:prstGeom prst="line">
            <a:avLst/>
          </a:prstGeom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Rectangle 25">
            <a:extLst>
              <a:ext uri="{FF2B5EF4-FFF2-40B4-BE49-F238E27FC236}">
                <a16:creationId xmlns:a16="http://schemas.microsoft.com/office/drawing/2014/main" id="{6E42C5D0-F49D-CDA0-AB39-C1555F8873E7}"/>
              </a:ext>
            </a:extLst>
          </p:cNvPr>
          <p:cNvSpPr/>
          <p:nvPr/>
        </p:nvSpPr>
        <p:spPr>
          <a:xfrm>
            <a:off x="10788997" y="2233930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468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0" name="Rectangle 25">
            <a:extLst>
              <a:ext uri="{FF2B5EF4-FFF2-40B4-BE49-F238E27FC236}">
                <a16:creationId xmlns:a16="http://schemas.microsoft.com/office/drawing/2014/main" id="{7D224519-414A-D854-D620-4E18888B6843}"/>
              </a:ext>
            </a:extLst>
          </p:cNvPr>
          <p:cNvSpPr/>
          <p:nvPr/>
        </p:nvSpPr>
        <p:spPr>
          <a:xfrm>
            <a:off x="10788997" y="5276088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262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1" name="Rectangle 25">
            <a:extLst>
              <a:ext uri="{FF2B5EF4-FFF2-40B4-BE49-F238E27FC236}">
                <a16:creationId xmlns:a16="http://schemas.microsoft.com/office/drawing/2014/main" id="{61FCA791-AE92-69B0-7A7D-5DA87527E8F6}"/>
              </a:ext>
            </a:extLst>
          </p:cNvPr>
          <p:cNvSpPr/>
          <p:nvPr/>
        </p:nvSpPr>
        <p:spPr>
          <a:xfrm>
            <a:off x="10788997" y="5799915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1 2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37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3" name="Rectangle 25">
            <a:extLst>
              <a:ext uri="{FF2B5EF4-FFF2-40B4-BE49-F238E27FC236}">
                <a16:creationId xmlns:a16="http://schemas.microsoft.com/office/drawing/2014/main" id="{0D685044-ADEE-48B5-9752-4A823CA6F51E}"/>
              </a:ext>
            </a:extLst>
          </p:cNvPr>
          <p:cNvSpPr/>
          <p:nvPr/>
        </p:nvSpPr>
        <p:spPr>
          <a:xfrm>
            <a:off x="8885195" y="3437363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60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4" name="Rectangle 25">
            <a:extLst>
              <a:ext uri="{FF2B5EF4-FFF2-40B4-BE49-F238E27FC236}">
                <a16:creationId xmlns:a16="http://schemas.microsoft.com/office/drawing/2014/main" id="{84E55D60-46E3-4392-9F48-E940E92B9083}"/>
              </a:ext>
            </a:extLst>
          </p:cNvPr>
          <p:cNvSpPr/>
          <p:nvPr/>
        </p:nvSpPr>
        <p:spPr>
          <a:xfrm>
            <a:off x="5975561" y="2279758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788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5" name="Rectangle 25">
            <a:extLst>
              <a:ext uri="{FF2B5EF4-FFF2-40B4-BE49-F238E27FC236}">
                <a16:creationId xmlns:a16="http://schemas.microsoft.com/office/drawing/2014/main" id="{AB223DEB-F1A0-A74B-B454-3946DF37E03F}"/>
              </a:ext>
            </a:extLst>
          </p:cNvPr>
          <p:cNvSpPr/>
          <p:nvPr/>
        </p:nvSpPr>
        <p:spPr>
          <a:xfrm>
            <a:off x="3119395" y="3343383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945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6" name="Rectangle 25">
            <a:extLst>
              <a:ext uri="{FF2B5EF4-FFF2-40B4-BE49-F238E27FC236}">
                <a16:creationId xmlns:a16="http://schemas.microsoft.com/office/drawing/2014/main" id="{E16EDF32-F669-F203-19A9-C3F8BC39335E}"/>
              </a:ext>
            </a:extLst>
          </p:cNvPr>
          <p:cNvSpPr/>
          <p:nvPr/>
        </p:nvSpPr>
        <p:spPr>
          <a:xfrm>
            <a:off x="7558045" y="4722921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1 5</a:t>
            </a:r>
            <a:r>
              <a:rPr lang="ru-RU" sz="14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43</a:t>
            </a: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7" name="Rectangle 25">
            <a:extLst>
              <a:ext uri="{FF2B5EF4-FFF2-40B4-BE49-F238E27FC236}">
                <a16:creationId xmlns:a16="http://schemas.microsoft.com/office/drawing/2014/main" id="{0CA6E34C-9354-7090-3EA3-8F9692770F25}"/>
              </a:ext>
            </a:extLst>
          </p:cNvPr>
          <p:cNvSpPr/>
          <p:nvPr/>
        </p:nvSpPr>
        <p:spPr>
          <a:xfrm>
            <a:off x="1271545" y="2917933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69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5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76" name="Rectangle 25">
            <a:extLst>
              <a:ext uri="{FF2B5EF4-FFF2-40B4-BE49-F238E27FC236}">
                <a16:creationId xmlns:a16="http://schemas.microsoft.com/office/drawing/2014/main" id="{CD7E6F65-6365-D327-32AD-BF48A9561731}"/>
              </a:ext>
            </a:extLst>
          </p:cNvPr>
          <p:cNvSpPr/>
          <p:nvPr/>
        </p:nvSpPr>
        <p:spPr>
          <a:xfrm>
            <a:off x="1643020" y="3848208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709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77" name="Rectangle 25">
            <a:extLst>
              <a:ext uri="{FF2B5EF4-FFF2-40B4-BE49-F238E27FC236}">
                <a16:creationId xmlns:a16="http://schemas.microsoft.com/office/drawing/2014/main" id="{84EA62CC-0796-99D1-216D-A774E6796953}"/>
              </a:ext>
            </a:extLst>
          </p:cNvPr>
          <p:cNvSpPr/>
          <p:nvPr/>
        </p:nvSpPr>
        <p:spPr>
          <a:xfrm>
            <a:off x="6754770" y="5153133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1 22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4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78" name="Rectangle 25">
            <a:extLst>
              <a:ext uri="{FF2B5EF4-FFF2-40B4-BE49-F238E27FC236}">
                <a16:creationId xmlns:a16="http://schemas.microsoft.com/office/drawing/2014/main" id="{F2F312A5-766A-C12E-BD60-4E86EA2027E4}"/>
              </a:ext>
            </a:extLst>
          </p:cNvPr>
          <p:cNvSpPr/>
          <p:nvPr/>
        </p:nvSpPr>
        <p:spPr>
          <a:xfrm>
            <a:off x="8539120" y="4626083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69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79" name="Rectangle 25">
            <a:extLst>
              <a:ext uri="{FF2B5EF4-FFF2-40B4-BE49-F238E27FC236}">
                <a16:creationId xmlns:a16="http://schemas.microsoft.com/office/drawing/2014/main" id="{DB9E78F3-EE57-6909-A32C-09D229A5C487}"/>
              </a:ext>
            </a:extLst>
          </p:cNvPr>
          <p:cNvSpPr/>
          <p:nvPr/>
        </p:nvSpPr>
        <p:spPr>
          <a:xfrm>
            <a:off x="7347757" y="3514294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1 135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0" name="Rectangle 25">
            <a:extLst>
              <a:ext uri="{FF2B5EF4-FFF2-40B4-BE49-F238E27FC236}">
                <a16:creationId xmlns:a16="http://schemas.microsoft.com/office/drawing/2014/main" id="{33C2C689-BBEA-A6B5-C315-FCA60C9242C9}"/>
              </a:ext>
            </a:extLst>
          </p:cNvPr>
          <p:cNvSpPr/>
          <p:nvPr/>
        </p:nvSpPr>
        <p:spPr>
          <a:xfrm>
            <a:off x="4499185" y="2215880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8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29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1" name="Rectangle 25">
            <a:extLst>
              <a:ext uri="{FF2B5EF4-FFF2-40B4-BE49-F238E27FC236}">
                <a16:creationId xmlns:a16="http://schemas.microsoft.com/office/drawing/2014/main" id="{FAE2CECE-255E-1343-A0FC-10790043226A}"/>
              </a:ext>
            </a:extLst>
          </p:cNvPr>
          <p:cNvSpPr/>
          <p:nvPr/>
        </p:nvSpPr>
        <p:spPr>
          <a:xfrm>
            <a:off x="4365835" y="4714605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8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46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2" name="Rectangle 25">
            <a:extLst>
              <a:ext uri="{FF2B5EF4-FFF2-40B4-BE49-F238E27FC236}">
                <a16:creationId xmlns:a16="http://schemas.microsoft.com/office/drawing/2014/main" id="{7115B49E-5E9C-9461-31AF-2A0F971B7C72}"/>
              </a:ext>
            </a:extLst>
          </p:cNvPr>
          <p:cNvSpPr/>
          <p:nvPr/>
        </p:nvSpPr>
        <p:spPr>
          <a:xfrm>
            <a:off x="1784560" y="5140055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796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3" name="Rectangle 25">
            <a:extLst>
              <a:ext uri="{FF2B5EF4-FFF2-40B4-BE49-F238E27FC236}">
                <a16:creationId xmlns:a16="http://schemas.microsoft.com/office/drawing/2014/main" id="{1C40EDBF-21EA-FAA4-A17A-47054E6505C1}"/>
              </a:ext>
            </a:extLst>
          </p:cNvPr>
          <p:cNvSpPr/>
          <p:nvPr/>
        </p:nvSpPr>
        <p:spPr>
          <a:xfrm>
            <a:off x="7897539" y="2027684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75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4" name="Rectangle 25">
            <a:extLst>
              <a:ext uri="{FF2B5EF4-FFF2-40B4-BE49-F238E27FC236}">
                <a16:creationId xmlns:a16="http://schemas.microsoft.com/office/drawing/2014/main" id="{5290DD05-0F33-DB1E-5521-904B575896B0}"/>
              </a:ext>
            </a:extLst>
          </p:cNvPr>
          <p:cNvSpPr/>
          <p:nvPr/>
        </p:nvSpPr>
        <p:spPr>
          <a:xfrm>
            <a:off x="5975560" y="1276080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52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8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5" name="Rectangle 25">
            <a:extLst>
              <a:ext uri="{FF2B5EF4-FFF2-40B4-BE49-F238E27FC236}">
                <a16:creationId xmlns:a16="http://schemas.microsoft.com/office/drawing/2014/main" id="{8B761D9E-26DB-D7EF-0CA1-C927729C93B9}"/>
              </a:ext>
            </a:extLst>
          </p:cNvPr>
          <p:cNvSpPr/>
          <p:nvPr/>
        </p:nvSpPr>
        <p:spPr>
          <a:xfrm>
            <a:off x="5804110" y="4720955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2 1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53</a:t>
            </a:r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4" name="Rectangle 25">
            <a:extLst>
              <a:ext uri="{FF2B5EF4-FFF2-40B4-BE49-F238E27FC236}">
                <a16:creationId xmlns:a16="http://schemas.microsoft.com/office/drawing/2014/main" id="{8F906E66-D99D-C066-E113-F933D8BFF525}"/>
              </a:ext>
            </a:extLst>
          </p:cNvPr>
          <p:cNvSpPr/>
          <p:nvPr/>
        </p:nvSpPr>
        <p:spPr>
          <a:xfrm>
            <a:off x="5670760" y="3762105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222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5" name="Rectangle 25">
            <a:extLst>
              <a:ext uri="{FF2B5EF4-FFF2-40B4-BE49-F238E27FC236}">
                <a16:creationId xmlns:a16="http://schemas.microsoft.com/office/drawing/2014/main" id="{97125E86-660B-A092-20E4-2DB6707805EF}"/>
              </a:ext>
            </a:extLst>
          </p:cNvPr>
          <p:cNvSpPr/>
          <p:nvPr/>
        </p:nvSpPr>
        <p:spPr>
          <a:xfrm>
            <a:off x="10095118" y="3383010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72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5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6" name="Rectangle 25">
            <a:extLst>
              <a:ext uri="{FF2B5EF4-FFF2-40B4-BE49-F238E27FC236}">
                <a16:creationId xmlns:a16="http://schemas.microsoft.com/office/drawing/2014/main" id="{82DBAF5C-F25F-AF95-AE15-4AAF92FDEE2D}"/>
              </a:ext>
            </a:extLst>
          </p:cNvPr>
          <p:cNvSpPr/>
          <p:nvPr/>
        </p:nvSpPr>
        <p:spPr>
          <a:xfrm>
            <a:off x="9240226" y="2193717"/>
            <a:ext cx="1557745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Астана қ.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7" name="Rectangle 25">
            <a:extLst>
              <a:ext uri="{FF2B5EF4-FFF2-40B4-BE49-F238E27FC236}">
                <a16:creationId xmlns:a16="http://schemas.microsoft.com/office/drawing/2014/main" id="{772AD3AE-040E-A5DB-C7F1-FC348F8F14C8}"/>
              </a:ext>
            </a:extLst>
          </p:cNvPr>
          <p:cNvSpPr/>
          <p:nvPr/>
        </p:nvSpPr>
        <p:spPr>
          <a:xfrm>
            <a:off x="9240226" y="5273347"/>
            <a:ext cx="1557745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Алматы қ.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8" name="Rectangle 25">
            <a:extLst>
              <a:ext uri="{FF2B5EF4-FFF2-40B4-BE49-F238E27FC236}">
                <a16:creationId xmlns:a16="http://schemas.microsoft.com/office/drawing/2014/main" id="{0E9ECC63-9F3C-45F1-AA45-9206E6D83BAA}"/>
              </a:ext>
            </a:extLst>
          </p:cNvPr>
          <p:cNvSpPr/>
          <p:nvPr/>
        </p:nvSpPr>
        <p:spPr>
          <a:xfrm>
            <a:off x="9240226" y="5790872"/>
            <a:ext cx="1557745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Шымкент қ.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5" name="Заголовок 1">
            <a:extLst>
              <a:ext uri="{FF2B5EF4-FFF2-40B4-BE49-F238E27FC236}">
                <a16:creationId xmlns:a16="http://schemas.microsoft.com/office/drawing/2014/main" id="{6E83454F-4451-A751-79C7-9F4E4A30EDEF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rgbClr val="002060"/>
                </a:solidFill>
              </a:rPr>
              <a:t>Мың</a:t>
            </a:r>
            <a:r>
              <a:rPr lang="ru-RU" sz="1600" kern="0" dirty="0">
                <a:solidFill>
                  <a:srgbClr val="002060"/>
                </a:solidFill>
              </a:rPr>
              <a:t>  адам</a:t>
            </a:r>
            <a:endParaRPr lang="ru-KZ" sz="1600" kern="0" dirty="0">
              <a:solidFill>
                <a:srgbClr val="002060"/>
              </a:solidFill>
            </a:endParaRPr>
          </a:p>
        </p:txBody>
      </p:sp>
      <p:graphicFrame>
        <p:nvGraphicFramePr>
          <p:cNvPr id="39" name="Диаграмма 38">
            <a:extLst>
              <a:ext uri="{FF2B5EF4-FFF2-40B4-BE49-F238E27FC236}">
                <a16:creationId xmlns:a16="http://schemas.microsoft.com/office/drawing/2014/main" id="{A33B5017-4324-D071-E834-4FE781598D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55138256"/>
              </p:ext>
            </p:extLst>
          </p:nvPr>
        </p:nvGraphicFramePr>
        <p:xfrm>
          <a:off x="871268" y="908214"/>
          <a:ext cx="2221952" cy="14813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878A89A3-EB1F-B345-E71D-E304CFDF6151}"/>
              </a:ext>
            </a:extLst>
          </p:cNvPr>
          <p:cNvSpPr txBox="1">
            <a:spLocks/>
          </p:cNvSpPr>
          <p:nvPr/>
        </p:nvSpPr>
        <p:spPr>
          <a:xfrm>
            <a:off x="2442137" y="1221700"/>
            <a:ext cx="1706001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chemeClr val="accent2">
                    <a:lumMod val="75000"/>
                  </a:schemeClr>
                </a:solidFill>
              </a:rPr>
              <a:t> </a:t>
            </a:r>
            <a:r>
              <a:rPr lang="ru-RU" sz="1200" b="0" kern="0" dirty="0" err="1">
                <a:solidFill>
                  <a:srgbClr val="002060"/>
                </a:solidFill>
              </a:rPr>
              <a:t>оңтістік</a:t>
            </a:r>
            <a:r>
              <a:rPr lang="ru-RU" sz="1200" b="0" kern="0" dirty="0">
                <a:solidFill>
                  <a:srgbClr val="002060"/>
                </a:solidFill>
              </a:rPr>
              <a:t> </a:t>
            </a:r>
            <a:r>
              <a:rPr lang="ru-RU" sz="1200" b="0" kern="0" dirty="0" err="1">
                <a:solidFill>
                  <a:srgbClr val="002060"/>
                </a:solidFill>
              </a:rPr>
              <a:t>өңірлер</a:t>
            </a:r>
            <a:endParaRPr lang="ru-KZ" sz="1200" b="0" kern="0" dirty="0">
              <a:solidFill>
                <a:srgbClr val="002060"/>
              </a:solidFill>
            </a:endParaRP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131291C7-C320-E6A0-00EC-8C3188ADB32B}"/>
              </a:ext>
            </a:extLst>
          </p:cNvPr>
          <p:cNvSpPr txBox="1">
            <a:spLocks/>
          </p:cNvSpPr>
          <p:nvPr/>
        </p:nvSpPr>
        <p:spPr>
          <a:xfrm>
            <a:off x="2332600" y="1878925"/>
            <a:ext cx="1706001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2060"/>
                </a:solidFill>
              </a:rPr>
              <a:t>мегаполистер</a:t>
            </a:r>
            <a:endParaRPr lang="ru-KZ" sz="1600" b="0" kern="0" dirty="0">
              <a:solidFill>
                <a:srgbClr val="002060"/>
              </a:solidFill>
            </a:endParaRPr>
          </a:p>
        </p:txBody>
      </p:sp>
      <p:sp>
        <p:nvSpPr>
          <p:cNvPr id="58" name="Заголовок 1">
            <a:extLst>
              <a:ext uri="{FF2B5EF4-FFF2-40B4-BE49-F238E27FC236}">
                <a16:creationId xmlns:a16="http://schemas.microsoft.com/office/drawing/2014/main" id="{0B1E139A-E441-14E4-5A65-39C61829DCDF}"/>
              </a:ext>
            </a:extLst>
          </p:cNvPr>
          <p:cNvSpPr txBox="1">
            <a:spLocks/>
          </p:cNvSpPr>
          <p:nvPr/>
        </p:nvSpPr>
        <p:spPr>
          <a:xfrm>
            <a:off x="42518" y="1678899"/>
            <a:ext cx="141957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r" defTabSz="914400"/>
            <a:r>
              <a:rPr lang="ru-RU" sz="1200" b="0" kern="0" dirty="0" err="1">
                <a:solidFill>
                  <a:srgbClr val="002060"/>
                </a:solidFill>
              </a:rPr>
              <a:t>орталық</a:t>
            </a:r>
            <a:r>
              <a:rPr lang="ru-RU" sz="1200" b="0" kern="0" dirty="0">
                <a:solidFill>
                  <a:srgbClr val="002060"/>
                </a:solidFill>
              </a:rPr>
              <a:t> </a:t>
            </a:r>
            <a:r>
              <a:rPr lang="ru-RU" sz="1200" b="0" kern="0" dirty="0" err="1">
                <a:solidFill>
                  <a:srgbClr val="002060"/>
                </a:solidFill>
              </a:rPr>
              <a:t>және</a:t>
            </a:r>
            <a:r>
              <a:rPr lang="ru-RU" sz="1200" b="0" kern="0" dirty="0">
                <a:solidFill>
                  <a:srgbClr val="002060"/>
                </a:solidFill>
              </a:rPr>
              <a:t> </a:t>
            </a:r>
            <a:r>
              <a:rPr lang="ru-RU" sz="1200" b="0" kern="0" dirty="0" err="1">
                <a:solidFill>
                  <a:srgbClr val="002060"/>
                </a:solidFill>
              </a:rPr>
              <a:t>шығыс</a:t>
            </a:r>
            <a:endParaRPr lang="ru-KZ" sz="1200" b="0" kern="0" dirty="0">
              <a:solidFill>
                <a:srgbClr val="002060"/>
              </a:solidFill>
            </a:endParaRPr>
          </a:p>
        </p:txBody>
      </p:sp>
      <p:sp>
        <p:nvSpPr>
          <p:cNvPr id="59" name="Заголовок 1">
            <a:extLst>
              <a:ext uri="{FF2B5EF4-FFF2-40B4-BE49-F238E27FC236}">
                <a16:creationId xmlns:a16="http://schemas.microsoft.com/office/drawing/2014/main" id="{1095A7BA-368C-69B8-815C-A5EF4294DB09}"/>
              </a:ext>
            </a:extLst>
          </p:cNvPr>
          <p:cNvSpPr txBox="1">
            <a:spLocks/>
          </p:cNvSpPr>
          <p:nvPr/>
        </p:nvSpPr>
        <p:spPr>
          <a:xfrm>
            <a:off x="28230" y="1240749"/>
            <a:ext cx="141957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r" defTabSz="914400"/>
            <a:r>
              <a:rPr lang="ru-RU" sz="1200" b="0" kern="0" dirty="0" err="1">
                <a:solidFill>
                  <a:srgbClr val="002060"/>
                </a:solidFill>
              </a:rPr>
              <a:t>батыс</a:t>
            </a:r>
            <a:endParaRPr lang="ru-KZ" sz="1600" b="0" kern="0" dirty="0">
              <a:solidFill>
                <a:srgbClr val="002060"/>
              </a:solidFill>
            </a:endParaRPr>
          </a:p>
        </p:txBody>
      </p:sp>
      <p:sp>
        <p:nvSpPr>
          <p:cNvPr id="60" name="Заголовок 1">
            <a:extLst>
              <a:ext uri="{FF2B5EF4-FFF2-40B4-BE49-F238E27FC236}">
                <a16:creationId xmlns:a16="http://schemas.microsoft.com/office/drawing/2014/main" id="{71FB27D6-DDC4-1784-2652-C2E68809FCE5}"/>
              </a:ext>
            </a:extLst>
          </p:cNvPr>
          <p:cNvSpPr txBox="1">
            <a:spLocks/>
          </p:cNvSpPr>
          <p:nvPr/>
        </p:nvSpPr>
        <p:spPr>
          <a:xfrm>
            <a:off x="-5789" y="850224"/>
            <a:ext cx="1706001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r" defTabSz="914400"/>
            <a:r>
              <a:rPr lang="ru-RU" sz="1200" b="0" kern="0" dirty="0" err="1">
                <a:solidFill>
                  <a:srgbClr val="002060"/>
                </a:solidFill>
              </a:rPr>
              <a:t>солтүстік</a:t>
            </a:r>
            <a:endParaRPr lang="ru-KZ" sz="1600" b="0" kern="0" dirty="0">
              <a:solidFill>
                <a:srgbClr val="002060"/>
              </a:solidFill>
            </a:endParaRPr>
          </a:p>
        </p:txBody>
      </p:sp>
      <p:sp>
        <p:nvSpPr>
          <p:cNvPr id="52" name="Прямоугольник 51">
            <a:extLst>
              <a:ext uri="{FF2B5EF4-FFF2-40B4-BE49-F238E27FC236}">
                <a16:creationId xmlns:a16="http://schemas.microsoft.com/office/drawing/2014/main" id="{48867600-4EB8-6C4B-7214-A1A48FEA0D2D}"/>
              </a:ext>
            </a:extLst>
          </p:cNvPr>
          <p:cNvSpPr/>
          <p:nvPr/>
        </p:nvSpPr>
        <p:spPr>
          <a:xfrm>
            <a:off x="5036395" y="1474969"/>
            <a:ext cx="1006265" cy="43003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dirty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2 145</a:t>
            </a:r>
            <a:endParaRPr lang="ru-KZ" sz="2000" dirty="0">
              <a:solidFill>
                <a:schemeClr val="accent5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1" name="Прямоугольник 60">
            <a:extLst>
              <a:ext uri="{FF2B5EF4-FFF2-40B4-BE49-F238E27FC236}">
                <a16:creationId xmlns:a16="http://schemas.microsoft.com/office/drawing/2014/main" id="{519041CD-439B-0399-78B1-A0DF6C149019}"/>
              </a:ext>
            </a:extLst>
          </p:cNvPr>
          <p:cNvSpPr/>
          <p:nvPr/>
        </p:nvSpPr>
        <p:spPr>
          <a:xfrm>
            <a:off x="2216548" y="3004252"/>
            <a:ext cx="1006265" cy="43003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 </a:t>
            </a:r>
            <a:r>
              <a:rPr lang="en-US" sz="20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45</a:t>
            </a:r>
            <a:endParaRPr lang="ru-KZ" sz="20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2" name="Прямоугольник 61">
            <a:extLst>
              <a:ext uri="{FF2B5EF4-FFF2-40B4-BE49-F238E27FC236}">
                <a16:creationId xmlns:a16="http://schemas.microsoft.com/office/drawing/2014/main" id="{A2AE5591-14ED-ABE0-E5AA-31A7ABBA5F0B}"/>
              </a:ext>
            </a:extLst>
          </p:cNvPr>
          <p:cNvSpPr/>
          <p:nvPr/>
        </p:nvSpPr>
        <p:spPr>
          <a:xfrm>
            <a:off x="5474545" y="5056369"/>
            <a:ext cx="1006265" cy="43003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6 4</a:t>
            </a:r>
            <a:r>
              <a:rPr lang="en-US" sz="20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</a:t>
            </a:r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  <a:endParaRPr lang="ru-KZ" sz="20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4" name="Прямоугольник 63">
            <a:extLst>
              <a:ext uri="{FF2B5EF4-FFF2-40B4-BE49-F238E27FC236}">
                <a16:creationId xmlns:a16="http://schemas.microsoft.com/office/drawing/2014/main" id="{D3ED5DDA-D326-C6BB-64C5-69051CCBA6B5}"/>
              </a:ext>
            </a:extLst>
          </p:cNvPr>
          <p:cNvSpPr/>
          <p:nvPr/>
        </p:nvSpPr>
        <p:spPr>
          <a:xfrm>
            <a:off x="7903420" y="2779894"/>
            <a:ext cx="1006265" cy="43003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3 441</a:t>
            </a:r>
            <a:endParaRPr lang="ru-KZ" sz="20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5" name="Прямоугольник 64">
            <a:extLst>
              <a:ext uri="{FF2B5EF4-FFF2-40B4-BE49-F238E27FC236}">
                <a16:creationId xmlns:a16="http://schemas.microsoft.com/office/drawing/2014/main" id="{3899E4B5-3AA8-7C78-B917-19B83885C44C}"/>
              </a:ext>
            </a:extLst>
          </p:cNvPr>
          <p:cNvSpPr/>
          <p:nvPr/>
        </p:nvSpPr>
        <p:spPr>
          <a:xfrm>
            <a:off x="10637095" y="4446769"/>
            <a:ext cx="1006265" cy="43003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4 967</a:t>
            </a:r>
            <a:endParaRPr lang="ru-KZ" sz="20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68" name="Прямая соединительная линия 67">
            <a:extLst>
              <a:ext uri="{FF2B5EF4-FFF2-40B4-BE49-F238E27FC236}">
                <a16:creationId xmlns:a16="http://schemas.microsoft.com/office/drawing/2014/main" id="{428FF0F8-6CD4-BAB0-BD1F-30A6A7DBE283}"/>
              </a:ext>
            </a:extLst>
          </p:cNvPr>
          <p:cNvCxnSpPr>
            <a:cxnSpLocks/>
          </p:cNvCxnSpPr>
          <p:nvPr/>
        </p:nvCxnSpPr>
        <p:spPr>
          <a:xfrm flipV="1">
            <a:off x="11155417" y="4939121"/>
            <a:ext cx="0" cy="375829"/>
          </a:xfrm>
          <a:prstGeom prst="line">
            <a:avLst/>
          </a:prstGeom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Прямая соединительная линия 70">
            <a:extLst>
              <a:ext uri="{FF2B5EF4-FFF2-40B4-BE49-F238E27FC236}">
                <a16:creationId xmlns:a16="http://schemas.microsoft.com/office/drawing/2014/main" id="{3AD91194-E921-B5A3-EB06-26013998BAE6}"/>
              </a:ext>
            </a:extLst>
          </p:cNvPr>
          <p:cNvCxnSpPr>
            <a:cxnSpLocks/>
          </p:cNvCxnSpPr>
          <p:nvPr/>
        </p:nvCxnSpPr>
        <p:spPr>
          <a:xfrm flipV="1">
            <a:off x="11155417" y="5656671"/>
            <a:ext cx="0" cy="198029"/>
          </a:xfrm>
          <a:prstGeom prst="line">
            <a:avLst/>
          </a:prstGeom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571EA00-3C2E-371E-90F3-E5966758BF8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19</a:t>
            </a:r>
          </a:p>
        </p:txBody>
      </p:sp>
    </p:spTree>
    <p:extLst>
      <p:ext uri="{BB962C8B-B14F-4D97-AF65-F5344CB8AC3E}">
        <p14:creationId xmlns:p14="http://schemas.microsoft.com/office/powerpoint/2010/main" val="88784307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Номер слайда 2">
            <a:extLst>
              <a:ext uri="{FF2B5EF4-FFF2-40B4-BE49-F238E27FC236}">
                <a16:creationId xmlns:a16="http://schemas.microsoft.com/office/drawing/2014/main" id="{4DDD3887-E73E-7FDD-B829-52D4D64B94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20</a:t>
            </a:r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0E4F2651-1D5C-2015-45BD-60EC223E00E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 err="1"/>
              <a:t>Қала</a:t>
            </a:r>
            <a:r>
              <a:rPr lang="ru-RU" dirty="0"/>
              <a:t> </a:t>
            </a:r>
            <a:r>
              <a:rPr lang="ru-RU" dirty="0" err="1"/>
              <a:t>және</a:t>
            </a:r>
            <a:r>
              <a:rPr lang="ru-RU" dirty="0"/>
              <a:t> </a:t>
            </a:r>
            <a:r>
              <a:rPr lang="ru-RU" dirty="0" err="1"/>
              <a:t>ауыл</a:t>
            </a:r>
            <a:r>
              <a:rPr lang="ru-RU" dirty="0"/>
              <a:t> </a:t>
            </a:r>
            <a:r>
              <a:rPr lang="ru-RU" dirty="0" err="1"/>
              <a:t>халқы</a:t>
            </a:r>
            <a:endParaRPr lang="ru-KZ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0BCBEA86-DCA2-4DB5-D24D-63AEBB838DE3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9431596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1600" kern="0" dirty="0" err="1">
                <a:solidFill>
                  <a:srgbClr val="143452"/>
                </a:solidFill>
              </a:rPr>
              <a:t>Базалық</a:t>
            </a:r>
            <a:r>
              <a:rPr lang="ru-RU" sz="1600" kern="0" dirty="0">
                <a:solidFill>
                  <a:srgbClr val="143452"/>
                </a:solidFill>
              </a:rPr>
              <a:t> сценарий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graphicFrame>
        <p:nvGraphicFramePr>
          <p:cNvPr id="15" name="Таблица 14">
            <a:extLst>
              <a:ext uri="{FF2B5EF4-FFF2-40B4-BE49-F238E27FC236}">
                <a16:creationId xmlns:a16="http://schemas.microsoft.com/office/drawing/2014/main" id="{14221677-17A6-6E66-81EA-A87F251960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1875335"/>
              </p:ext>
            </p:extLst>
          </p:nvPr>
        </p:nvGraphicFramePr>
        <p:xfrm>
          <a:off x="334249" y="1384766"/>
          <a:ext cx="5023696" cy="4940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2107199">
                  <a:extLst>
                    <a:ext uri="{9D8B030D-6E8A-4147-A177-3AD203B41FA5}">
                      <a16:colId xmlns:a16="http://schemas.microsoft.com/office/drawing/2014/main" val="1246197178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4177708378"/>
                    </a:ext>
                  </a:extLst>
                </a:gridCol>
                <a:gridCol w="914400">
                  <a:extLst>
                    <a:ext uri="{9D8B030D-6E8A-4147-A177-3AD203B41FA5}">
                      <a16:colId xmlns:a16="http://schemas.microsoft.com/office/drawing/2014/main" val="2363494590"/>
                    </a:ext>
                  </a:extLst>
                </a:gridCol>
                <a:gridCol w="859097">
                  <a:extLst>
                    <a:ext uri="{9D8B030D-6E8A-4147-A177-3AD203B41FA5}">
                      <a16:colId xmlns:a16="http://schemas.microsoft.com/office/drawing/2014/main" val="3137245417"/>
                    </a:ext>
                  </a:extLst>
                </a:gridCol>
              </a:tblGrid>
              <a:tr h="363297">
                <a:tc>
                  <a:txBody>
                    <a:bodyPr/>
                    <a:lstStyle/>
                    <a:p>
                      <a:pPr algn="l" rtl="0" fontAlgn="ctr"/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2024</a:t>
                      </a: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 2030</a:t>
                      </a: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 2050</a:t>
                      </a: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9408278"/>
                  </a:ext>
                </a:extLst>
              </a:tr>
              <a:tr h="226886"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200" b="1" u="none" strike="noStrike" dirty="0" err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Жалпы</a:t>
                      </a:r>
                      <a:r>
                        <a:rPr lang="ru-RU" sz="1200" b="1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u="none" strike="noStrike" dirty="0" err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Қазақстан</a:t>
                      </a:r>
                      <a:endParaRPr lang="ru-RU" sz="1200" b="1" i="0" u="none" strike="noStrike" dirty="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12 568,7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+1 392 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200" b="1" i="0" u="none" strike="noStrike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+6 </a:t>
                      </a:r>
                      <a:r>
                        <a:rPr lang="ru-RU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769 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211057"/>
                  </a:ext>
                </a:extLst>
              </a:tr>
              <a:tr h="226886"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Абай</a:t>
                      </a:r>
                    </a:p>
                  </a:txBody>
                  <a:tcPr marL="9525" marR="72000" marT="0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373,3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+6,7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+42,6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5709971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Ақмола</a:t>
                      </a:r>
                      <a:endParaRPr lang="ru-RU" sz="12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447,4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+18,2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+75,9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2954677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Ақтөбе</a:t>
                      </a:r>
                      <a:endParaRPr lang="ru-RU" sz="12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709,0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+59,5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+296,3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542667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Алматы</a:t>
                      </a:r>
                    </a:p>
                  </a:txBody>
                  <a:tcPr marL="9525" marR="72000" marT="0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249,2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+19,9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+112,1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0519239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Атырау</a:t>
                      </a:r>
                    </a:p>
                  </a:txBody>
                  <a:tcPr marL="9525" marR="72000" marT="0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393,4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+42,0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+230,8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3228699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Б.-</a:t>
                      </a:r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2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394,1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+25,6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+118,8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4681129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Жамбыл</a:t>
                      </a:r>
                    </a:p>
                  </a:txBody>
                  <a:tcPr marL="9525" marR="72000" marT="0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532,5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+18,8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+116,6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1694926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Жетісу</a:t>
                      </a:r>
                      <a:endParaRPr lang="ru-RU" sz="12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311,3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+0,4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+17,1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3034200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Қарағанды</a:t>
                      </a:r>
                      <a:endParaRPr lang="ru-RU" sz="12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927,8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+13,8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+41,6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2015707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Қостанай</a:t>
                      </a:r>
                      <a:endParaRPr lang="ru-RU" sz="12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518,7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+9,2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+16,0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5245863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Қызылорда</a:t>
                      </a:r>
                      <a:endParaRPr lang="ru-RU" sz="12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396,9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+18,1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+113,2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3423181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fontAlgn="ctr"/>
                      <a:r>
                        <a:rPr lang="kk-KZ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М</a:t>
                      </a:r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аңғыстау</a:t>
                      </a:r>
                      <a:endParaRPr lang="ru-RU" sz="12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363,8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+68,1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+372,9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8686668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Павлодар</a:t>
                      </a:r>
                    </a:p>
                  </a:txBody>
                  <a:tcPr marL="9525" marR="72000" marT="0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533,2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-4,2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-38,8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74017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С.-</a:t>
                      </a:r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2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259,4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-0,5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-15,9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9013437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Түркістан</a:t>
                      </a:r>
                      <a:endParaRPr lang="ru-RU" sz="12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532,4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+53,7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+346,4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2300598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Ұлытау</a:t>
                      </a:r>
                      <a:endParaRPr lang="ru-RU" sz="12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175,5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+0,4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+9,4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6734579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Ш.-</a:t>
                      </a:r>
                      <a:r>
                        <a:rPr lang="ru-RU" sz="12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2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484,0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-3,0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-23,0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1335683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Астана Қ.</a:t>
                      </a:r>
                    </a:p>
                  </a:txBody>
                  <a:tcPr marL="9525" marR="72000" marT="0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1 468,0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+462,6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+2 187,6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6328197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Алматы Қ.</a:t>
                      </a:r>
                    </a:p>
                  </a:txBody>
                  <a:tcPr marL="9525" marR="72000" marT="0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2 261,9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+402,6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+1 782,7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2666890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12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  <a:sym typeface="Arial"/>
                        </a:rPr>
                        <a:t>Шымкент Қ.</a:t>
                      </a:r>
                    </a:p>
                  </a:txBody>
                  <a:tcPr marL="9525" marR="72000" marT="0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1 236,8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+179,9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+966,9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0155205"/>
                  </a:ext>
                </a:extLst>
              </a:tr>
            </a:tbl>
          </a:graphicData>
        </a:graphic>
      </p:graphicFrame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1B5E3655-1503-5441-F1DB-392548971DD6}"/>
              </a:ext>
            </a:extLst>
          </p:cNvPr>
          <p:cNvSpPr txBox="1">
            <a:spLocks/>
          </p:cNvSpPr>
          <p:nvPr/>
        </p:nvSpPr>
        <p:spPr>
          <a:xfrm>
            <a:off x="-351666" y="778930"/>
            <a:ext cx="692438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/>
            <a:r>
              <a:rPr lang="ru-RU" sz="1600" kern="0" dirty="0" err="1">
                <a:solidFill>
                  <a:srgbClr val="143452"/>
                </a:solidFill>
              </a:rPr>
              <a:t>Халық</a:t>
            </a:r>
            <a:r>
              <a:rPr lang="ru-RU" sz="1600" kern="0" dirty="0">
                <a:solidFill>
                  <a:srgbClr val="143452"/>
                </a:solidFill>
              </a:rPr>
              <a:t> </a:t>
            </a:r>
            <a:r>
              <a:rPr lang="ru-RU" sz="1600" kern="0" dirty="0" err="1">
                <a:solidFill>
                  <a:srgbClr val="143452"/>
                </a:solidFill>
              </a:rPr>
              <a:t>санының</a:t>
            </a:r>
            <a:r>
              <a:rPr lang="ru-RU" sz="1600" kern="0" dirty="0">
                <a:solidFill>
                  <a:srgbClr val="143452"/>
                </a:solidFill>
              </a:rPr>
              <a:t> </a:t>
            </a:r>
            <a:r>
              <a:rPr lang="ru-RU" sz="1600" kern="0" dirty="0" err="1">
                <a:solidFill>
                  <a:srgbClr val="143452"/>
                </a:solidFill>
              </a:rPr>
              <a:t>өзгеруі</a:t>
            </a:r>
            <a:r>
              <a:rPr lang="ru-RU" sz="1600" kern="0" dirty="0">
                <a:solidFill>
                  <a:srgbClr val="143452"/>
                </a:solidFill>
              </a:rPr>
              <a:t>, </a:t>
            </a:r>
            <a:r>
              <a:rPr lang="ru-RU" sz="1600" kern="0" dirty="0" err="1">
                <a:solidFill>
                  <a:srgbClr val="143452"/>
                </a:solidFill>
              </a:rPr>
              <a:t>мың</a:t>
            </a:r>
            <a:r>
              <a:rPr lang="ru-RU" sz="1600" kern="0" dirty="0">
                <a:solidFill>
                  <a:srgbClr val="143452"/>
                </a:solidFill>
              </a:rPr>
              <a:t> адам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600879F3-BA95-95A3-E1C4-9A348A95EECE}"/>
              </a:ext>
            </a:extLst>
          </p:cNvPr>
          <p:cNvSpPr txBox="1">
            <a:spLocks/>
          </p:cNvSpPr>
          <p:nvPr/>
        </p:nvSpPr>
        <p:spPr>
          <a:xfrm>
            <a:off x="2945367" y="1021522"/>
            <a:ext cx="2371041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400" b="0" dirty="0" err="1">
                <a:solidFill>
                  <a:srgbClr val="143452"/>
                </a:solidFill>
              </a:rPr>
              <a:t>қала</a:t>
            </a:r>
            <a:r>
              <a:rPr lang="ru-RU" sz="1400" b="0" dirty="0">
                <a:solidFill>
                  <a:srgbClr val="143452"/>
                </a:solidFill>
              </a:rPr>
              <a:t> </a:t>
            </a:r>
            <a:r>
              <a:rPr lang="ru-RU" sz="1400" b="0" dirty="0" err="1">
                <a:solidFill>
                  <a:srgbClr val="143452"/>
                </a:solidFill>
              </a:rPr>
              <a:t>халқы</a:t>
            </a:r>
            <a:endParaRPr lang="ru-RU" sz="1400" b="0" i="0" u="none" strike="noStrike" dirty="0">
              <a:solidFill>
                <a:srgbClr val="143452"/>
              </a:solidFill>
              <a:effectLst/>
            </a:endParaRPr>
          </a:p>
        </p:txBody>
      </p:sp>
      <p:graphicFrame>
        <p:nvGraphicFramePr>
          <p:cNvPr id="18" name="Таблица 17">
            <a:extLst>
              <a:ext uri="{FF2B5EF4-FFF2-40B4-BE49-F238E27FC236}">
                <a16:creationId xmlns:a16="http://schemas.microsoft.com/office/drawing/2014/main" id="{DB6FBEF8-246A-BD81-95BD-B3BF62EA3A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7562741"/>
              </p:ext>
            </p:extLst>
          </p:nvPr>
        </p:nvGraphicFramePr>
        <p:xfrm>
          <a:off x="5551108" y="1411317"/>
          <a:ext cx="2371041" cy="4931324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90347">
                  <a:extLst>
                    <a:ext uri="{9D8B030D-6E8A-4147-A177-3AD203B41FA5}">
                      <a16:colId xmlns:a16="http://schemas.microsoft.com/office/drawing/2014/main" val="4177708378"/>
                    </a:ext>
                  </a:extLst>
                </a:gridCol>
                <a:gridCol w="790347">
                  <a:extLst>
                    <a:ext uri="{9D8B030D-6E8A-4147-A177-3AD203B41FA5}">
                      <a16:colId xmlns:a16="http://schemas.microsoft.com/office/drawing/2014/main" val="2363494590"/>
                    </a:ext>
                  </a:extLst>
                </a:gridCol>
                <a:gridCol w="790347">
                  <a:extLst>
                    <a:ext uri="{9D8B030D-6E8A-4147-A177-3AD203B41FA5}">
                      <a16:colId xmlns:a16="http://schemas.microsoft.com/office/drawing/2014/main" val="3137245417"/>
                    </a:ext>
                  </a:extLst>
                </a:gridCol>
              </a:tblGrid>
              <a:tr h="354153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2024</a:t>
                      </a: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 2030</a:t>
                      </a: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 2050</a:t>
                      </a: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9408278"/>
                  </a:ext>
                </a:extLst>
              </a:tr>
              <a:tr h="226886">
                <a:tc>
                  <a:txBody>
                    <a:bodyPr/>
                    <a:lstStyle/>
                    <a:p>
                      <a:pPr algn="ctr" fontAlgn="b"/>
                      <a:r>
                        <a:rPr lang="ru-RU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7 593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2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+89,0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2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+623,5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211057"/>
                  </a:ext>
                </a:extLst>
              </a:tr>
              <a:tr h="226886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232,7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-30,6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-145,0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5709971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340,3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-26,6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-135,4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2954677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235,6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-3,7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-18,0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542667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1 293,9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+119,7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+637,0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0519239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315,8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+18,1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+86,8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3228699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301,4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-3,5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-24,8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4681129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691,8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-1,6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-4,9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1694926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386,0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-13,6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-59,3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3034200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207,4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-23,3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-116,4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2015707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310,5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-32,4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-158,8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5245863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448,7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+21,8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+114,8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3423181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432,7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+49,8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+276,4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8686668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220,0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-10,4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-49,8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74017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268,4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-29,2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-137,1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9013437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1 620,6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+81,1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+481,6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2300598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46,0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-1,6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-5,8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6734579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241,1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-25,1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-117,7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1335683"/>
                  </a:ext>
                </a:extLst>
              </a:tr>
              <a:tr h="217021"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1000" b="0" i="0" u="none" strike="noStrike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5778846"/>
                  </a:ext>
                </a:extLst>
              </a:tr>
              <a:tr h="217021"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7123643"/>
                  </a:ext>
                </a:extLst>
              </a:tr>
              <a:tr h="217021"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962982"/>
                  </a:ext>
                </a:extLst>
              </a:tr>
            </a:tbl>
          </a:graphicData>
        </a:graphic>
      </p:graphicFrame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A65DA0C3-3256-CFDF-799C-45241C8BA552}"/>
              </a:ext>
            </a:extLst>
          </p:cNvPr>
          <p:cNvSpPr txBox="1">
            <a:spLocks/>
          </p:cNvSpPr>
          <p:nvPr/>
        </p:nvSpPr>
        <p:spPr>
          <a:xfrm>
            <a:off x="5774583" y="1021522"/>
            <a:ext cx="2371041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400" b="0" dirty="0" err="1">
                <a:solidFill>
                  <a:srgbClr val="143452"/>
                </a:solidFill>
              </a:rPr>
              <a:t>ауыл</a:t>
            </a:r>
            <a:r>
              <a:rPr lang="ru-RU" sz="1400" b="0" i="0" u="none" strike="noStrike" dirty="0">
                <a:solidFill>
                  <a:srgbClr val="143452"/>
                </a:solidFill>
                <a:effectLst/>
              </a:rPr>
              <a:t> </a:t>
            </a:r>
            <a:r>
              <a:rPr lang="ru-RU" sz="1400" b="0" dirty="0" err="1">
                <a:solidFill>
                  <a:srgbClr val="143452"/>
                </a:solidFill>
              </a:rPr>
              <a:t>халқы</a:t>
            </a:r>
            <a:endParaRPr lang="ru-RU" sz="1400" b="0" i="0" u="none" strike="noStrike" dirty="0">
              <a:solidFill>
                <a:srgbClr val="143452"/>
              </a:solidFill>
              <a:effectLst/>
            </a:endParaRPr>
          </a:p>
        </p:txBody>
      </p:sp>
      <p:sp>
        <p:nvSpPr>
          <p:cNvPr id="20" name="Rectangle 25">
            <a:extLst>
              <a:ext uri="{FF2B5EF4-FFF2-40B4-BE49-F238E27FC236}">
                <a16:creationId xmlns:a16="http://schemas.microsoft.com/office/drawing/2014/main" id="{F7E69808-15D4-B4E5-DBAD-48351BDA0F49}"/>
              </a:ext>
            </a:extLst>
          </p:cNvPr>
          <p:cNvSpPr/>
          <p:nvPr/>
        </p:nvSpPr>
        <p:spPr>
          <a:xfrm>
            <a:off x="8171039" y="859626"/>
            <a:ext cx="3775929" cy="517752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Қала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халқының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саны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тұрақты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өсуде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lvl="0" indent="-285750">
              <a:lnSpc>
                <a:spcPct val="90000"/>
              </a:lnSpc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орташа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өсім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жылына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шамамен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250 </a:t>
            </a:r>
            <a:r>
              <a:rPr lang="ru-RU" sz="14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мың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адамды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құрайды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2050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қарай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қала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тұрғындарының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саны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19 337 </a:t>
            </a:r>
            <a:r>
              <a:rPr lang="ru-RU" sz="14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мың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адамды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құрайды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;</a:t>
            </a:r>
            <a:endParaRPr lang="ru-RU" sz="14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lvl="0" indent="-285750">
              <a:lnSpc>
                <a:spcPct val="90000"/>
              </a:lnSpc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2050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қарай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қала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халқының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жалпы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өсімі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57% -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құрайды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жоғары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өсім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алдағы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жылдары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байқалады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(2023-2035),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содан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кейін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қарқыны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баяулайды</a:t>
            </a:r>
            <a:endParaRPr lang="ru-RU" sz="14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2050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қарай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ауыл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халқының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жалпы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өсімі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базалық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сценарий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бойынша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тек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8,5% -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құрайды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lvl="0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ауылдық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жерлерде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өсім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біртіндеп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азаяды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және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сайынғы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өсім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шамамен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24 </a:t>
            </a:r>
            <a:r>
              <a:rPr lang="ru-RU" sz="14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мың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адамды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құрайды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</a:p>
          <a:p>
            <a:pPr marL="285750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alt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Урбанизация </a:t>
            </a:r>
            <a:r>
              <a:rPr lang="ru-RU" alt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жалғасады</a:t>
            </a:r>
            <a:r>
              <a:rPr lang="ru-RU" alt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alt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қалалардың</a:t>
            </a:r>
            <a:r>
              <a:rPr lang="ru-RU" alt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alt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өсуіне</a:t>
            </a:r>
            <a:r>
              <a:rPr lang="ru-RU" alt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баса назар </a:t>
            </a:r>
            <a:r>
              <a:rPr lang="ru-RU" alt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аударылып</a:t>
            </a:r>
            <a:r>
              <a:rPr lang="ru-RU" alt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ал </a:t>
            </a:r>
            <a:r>
              <a:rPr lang="ru-RU" alt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ауылдық</a:t>
            </a:r>
            <a:r>
              <a:rPr lang="ru-RU" alt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alt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халық</a:t>
            </a:r>
            <a:r>
              <a:rPr lang="ru-RU" alt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саны </a:t>
            </a:r>
            <a:r>
              <a:rPr lang="ru-RU" alt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іс</a:t>
            </a:r>
            <a:r>
              <a:rPr lang="ru-RU" alt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alt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жүзінде</a:t>
            </a:r>
            <a:r>
              <a:rPr lang="ru-RU" alt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alt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тұрақты</a:t>
            </a:r>
            <a:r>
              <a:rPr lang="ru-RU" alt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alt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болып</a:t>
            </a:r>
            <a:r>
              <a:rPr lang="ru-RU" alt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alt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қалады</a:t>
            </a:r>
            <a:r>
              <a:rPr lang="ru-RU" alt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.</a:t>
            </a:r>
          </a:p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344488" marR="0" lvl="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tabLst/>
              <a:defRPr/>
            </a:pPr>
            <a:endParaRPr kumimoji="0" lang="ru-RU" sz="1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7528343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DBCE4B-E6CE-76BC-E3F9-84BA608F31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Номер слайда 2">
            <a:extLst>
              <a:ext uri="{FF2B5EF4-FFF2-40B4-BE49-F238E27FC236}">
                <a16:creationId xmlns:a16="http://schemas.microsoft.com/office/drawing/2014/main" id="{BC003DCF-2ED1-B720-E12D-D323155C2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21</a:t>
            </a:r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DA404A07-913C-342E-9E41-7726A20F5B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>
            <a:normAutofit/>
          </a:bodyPr>
          <a:lstStyle/>
          <a:p>
            <a:r>
              <a:rPr lang="ru-RU" sz="2700" dirty="0" err="1"/>
              <a:t>Халықтың</a:t>
            </a:r>
            <a:r>
              <a:rPr lang="ru-RU" sz="2700" dirty="0"/>
              <a:t> </a:t>
            </a:r>
            <a:r>
              <a:rPr lang="ru-RU" sz="2700" dirty="0" err="1"/>
              <a:t>жыныстық</a:t>
            </a:r>
            <a:r>
              <a:rPr lang="ru-RU" sz="2700" dirty="0"/>
              <a:t> </a:t>
            </a:r>
            <a:r>
              <a:rPr lang="ru-RU" sz="2700" dirty="0" err="1"/>
              <a:t>және</a:t>
            </a:r>
            <a:r>
              <a:rPr lang="ru-RU" sz="2700" dirty="0"/>
              <a:t> </a:t>
            </a:r>
            <a:r>
              <a:rPr lang="ru-RU" sz="2700" dirty="0" err="1"/>
              <a:t>жас</a:t>
            </a:r>
            <a:r>
              <a:rPr lang="ru-RU" sz="2700" dirty="0"/>
              <a:t> </a:t>
            </a:r>
            <a:r>
              <a:rPr lang="ru-RU" sz="2700" dirty="0" err="1"/>
              <a:t>құрылымы</a:t>
            </a:r>
            <a:endParaRPr lang="ru-KZ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C040E3D3-822A-2BE1-9F26-1FE1AFACE3C9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9431596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1600" kern="0" dirty="0" err="1">
                <a:solidFill>
                  <a:srgbClr val="143452"/>
                </a:solidFill>
              </a:rPr>
              <a:t>Базалық</a:t>
            </a:r>
            <a:r>
              <a:rPr lang="ru-RU" sz="1600" kern="0" dirty="0">
                <a:solidFill>
                  <a:srgbClr val="143452"/>
                </a:solidFill>
              </a:rPr>
              <a:t> сценарий, </a:t>
            </a:r>
            <a:r>
              <a:rPr lang="ru-RU" sz="1600" kern="0" dirty="0" err="1">
                <a:solidFill>
                  <a:srgbClr val="143452"/>
                </a:solidFill>
              </a:rPr>
              <a:t>мың</a:t>
            </a:r>
            <a:r>
              <a:rPr lang="ru-RU" sz="1600" kern="0" dirty="0">
                <a:solidFill>
                  <a:srgbClr val="143452"/>
                </a:solidFill>
              </a:rPr>
              <a:t> адам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graphicFrame>
        <p:nvGraphicFramePr>
          <p:cNvPr id="4" name="Диаграмма 3">
            <a:extLst>
              <a:ext uri="{FF2B5EF4-FFF2-40B4-BE49-F238E27FC236}">
                <a16:creationId xmlns:a16="http://schemas.microsoft.com/office/drawing/2014/main" id="{AF15FD83-6E4D-054B-A5E6-697D9F78E08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8195755"/>
              </p:ext>
            </p:extLst>
          </p:nvPr>
        </p:nvGraphicFramePr>
        <p:xfrm>
          <a:off x="408884" y="859627"/>
          <a:ext cx="5308521" cy="289855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6" name="Диаграмма 5">
            <a:extLst>
              <a:ext uri="{FF2B5EF4-FFF2-40B4-BE49-F238E27FC236}">
                <a16:creationId xmlns:a16="http://schemas.microsoft.com/office/drawing/2014/main" id="{4A435465-0E29-0087-0883-B5EA4865B76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06520972"/>
              </p:ext>
            </p:extLst>
          </p:nvPr>
        </p:nvGraphicFramePr>
        <p:xfrm>
          <a:off x="6198669" y="662426"/>
          <a:ext cx="5605945" cy="30194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8BCAECB5-EA51-651D-5626-5E4DB7DFF90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29385197"/>
              </p:ext>
            </p:extLst>
          </p:nvPr>
        </p:nvGraphicFramePr>
        <p:xfrm>
          <a:off x="408884" y="3681872"/>
          <a:ext cx="5212269" cy="28743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8" name="Диаграмма 7">
            <a:extLst>
              <a:ext uri="{FF2B5EF4-FFF2-40B4-BE49-F238E27FC236}">
                <a16:creationId xmlns:a16="http://schemas.microsoft.com/office/drawing/2014/main" id="{2E299D20-43A6-6D67-44DC-E0A96CC0F9B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18782663"/>
              </p:ext>
            </p:extLst>
          </p:nvPr>
        </p:nvGraphicFramePr>
        <p:xfrm>
          <a:off x="6304547" y="3797013"/>
          <a:ext cx="5495897" cy="28743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201855378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6" name="Рисунок 125">
            <a:extLst>
              <a:ext uri="{FF2B5EF4-FFF2-40B4-BE49-F238E27FC236}">
                <a16:creationId xmlns:a16="http://schemas.microsoft.com/office/drawing/2014/main" id="{56425545-FA83-FA0A-5AAC-C6DE385D94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73200" y="939600"/>
            <a:ext cx="3255546" cy="1700931"/>
          </a:xfrm>
          <a:prstGeom prst="rect">
            <a:avLst/>
          </a:prstGeom>
        </p:spPr>
      </p:pic>
      <p:sp>
        <p:nvSpPr>
          <p:cNvPr id="102" name="Прямоугольник 101">
            <a:extLst>
              <a:ext uri="{FF2B5EF4-FFF2-40B4-BE49-F238E27FC236}">
                <a16:creationId xmlns:a16="http://schemas.microsoft.com/office/drawing/2014/main" id="{A6551FFB-1DA0-71EE-F779-DA674A05C37E}"/>
              </a:ext>
            </a:extLst>
          </p:cNvPr>
          <p:cNvSpPr/>
          <p:nvPr/>
        </p:nvSpPr>
        <p:spPr>
          <a:xfrm>
            <a:off x="7760403" y="714375"/>
            <a:ext cx="4280752" cy="16383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277CB1C-E40C-9C6E-8F38-A83929CF7B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 err="1"/>
              <a:t>Мегаполистер</a:t>
            </a:r>
            <a:endParaRPr lang="ru-KZ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622F7F25-966B-AF95-4573-7BEC8A89E0E9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rgbClr val="002060"/>
                </a:solidFill>
              </a:rPr>
              <a:t>Халықтың</a:t>
            </a:r>
            <a:r>
              <a:rPr lang="ru-RU" sz="1600" kern="0" dirty="0">
                <a:solidFill>
                  <a:srgbClr val="002060"/>
                </a:solidFill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</a:rPr>
              <a:t>орташа</a:t>
            </a:r>
            <a:r>
              <a:rPr lang="ru-RU" sz="1600" kern="0" dirty="0">
                <a:solidFill>
                  <a:srgbClr val="002060"/>
                </a:solidFill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</a:rPr>
              <a:t>жылдық</a:t>
            </a:r>
            <a:r>
              <a:rPr lang="ru-RU" sz="1600" kern="0" dirty="0">
                <a:solidFill>
                  <a:srgbClr val="002060"/>
                </a:solidFill>
              </a:rPr>
              <a:t> саны (</a:t>
            </a:r>
            <a:r>
              <a:rPr lang="ru-RU" sz="1600" kern="0" dirty="0" err="1">
                <a:solidFill>
                  <a:srgbClr val="002060"/>
                </a:solidFill>
              </a:rPr>
              <a:t>базалық</a:t>
            </a:r>
            <a:r>
              <a:rPr lang="ru-RU" sz="1600" kern="0" dirty="0">
                <a:solidFill>
                  <a:srgbClr val="002060"/>
                </a:solidFill>
              </a:rPr>
              <a:t> сценарий)</a:t>
            </a:r>
            <a:endParaRPr lang="ru-KZ" sz="1600" kern="0" dirty="0">
              <a:solidFill>
                <a:srgbClr val="002060"/>
              </a:solidFill>
            </a:endParaRPr>
          </a:p>
        </p:txBody>
      </p:sp>
      <p:sp>
        <p:nvSpPr>
          <p:cNvPr id="76" name="Овал 75">
            <a:extLst>
              <a:ext uri="{FF2B5EF4-FFF2-40B4-BE49-F238E27FC236}">
                <a16:creationId xmlns:a16="http://schemas.microsoft.com/office/drawing/2014/main" id="{F855EF2A-C266-FC28-A145-AC8BAEB25E9A}"/>
              </a:ext>
            </a:extLst>
          </p:cNvPr>
          <p:cNvSpPr>
            <a:spLocks noChangeAspect="1"/>
          </p:cNvSpPr>
          <p:nvPr/>
        </p:nvSpPr>
        <p:spPr>
          <a:xfrm>
            <a:off x="3011660" y="2262205"/>
            <a:ext cx="84955" cy="84982"/>
          </a:xfrm>
          <a:prstGeom prst="ellipse">
            <a:avLst/>
          </a:prstGeom>
          <a:solidFill>
            <a:srgbClr val="002060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+mn-cs"/>
            </a:endParaRPr>
          </a:p>
        </p:txBody>
      </p:sp>
      <p:sp>
        <p:nvSpPr>
          <p:cNvPr id="77" name="Звезда: 5 точек 76">
            <a:extLst>
              <a:ext uri="{FF2B5EF4-FFF2-40B4-BE49-F238E27FC236}">
                <a16:creationId xmlns:a16="http://schemas.microsoft.com/office/drawing/2014/main" id="{76DFFB3B-FAD0-0C43-650D-71F5B27DFC73}"/>
              </a:ext>
            </a:extLst>
          </p:cNvPr>
          <p:cNvSpPr/>
          <p:nvPr/>
        </p:nvSpPr>
        <p:spPr>
          <a:xfrm>
            <a:off x="2656936" y="1343070"/>
            <a:ext cx="101225" cy="88263"/>
          </a:xfrm>
          <a:prstGeom prst="star5">
            <a:avLst/>
          </a:prstGeom>
          <a:solidFill>
            <a:schemeClr val="accent5">
              <a:lumMod val="50000"/>
            </a:scheme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>
              <a:solidFill>
                <a:srgbClr val="002060"/>
              </a:solidFill>
            </a:endParaRPr>
          </a:p>
        </p:txBody>
      </p:sp>
      <p:sp>
        <p:nvSpPr>
          <p:cNvPr id="78" name="Овал 77">
            <a:extLst>
              <a:ext uri="{FF2B5EF4-FFF2-40B4-BE49-F238E27FC236}">
                <a16:creationId xmlns:a16="http://schemas.microsoft.com/office/drawing/2014/main" id="{BA667744-68ED-993A-99E3-7FE6045C1BBA}"/>
              </a:ext>
            </a:extLst>
          </p:cNvPr>
          <p:cNvSpPr>
            <a:spLocks noChangeAspect="1"/>
          </p:cNvSpPr>
          <p:nvPr/>
        </p:nvSpPr>
        <p:spPr>
          <a:xfrm>
            <a:off x="2436988" y="2405919"/>
            <a:ext cx="84955" cy="84982"/>
          </a:xfrm>
          <a:prstGeom prst="ellipse">
            <a:avLst/>
          </a:prstGeom>
          <a:solidFill>
            <a:srgbClr val="002060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+mn-cs"/>
            </a:endParaRPr>
          </a:p>
        </p:txBody>
      </p:sp>
      <p:cxnSp>
        <p:nvCxnSpPr>
          <p:cNvPr id="79" name="Прямая соединительная линия 78">
            <a:extLst>
              <a:ext uri="{FF2B5EF4-FFF2-40B4-BE49-F238E27FC236}">
                <a16:creationId xmlns:a16="http://schemas.microsoft.com/office/drawing/2014/main" id="{796409FE-7E6A-701E-DEF5-DA290F2F0CBB}"/>
              </a:ext>
            </a:extLst>
          </p:cNvPr>
          <p:cNvCxnSpPr>
            <a:cxnSpLocks/>
          </p:cNvCxnSpPr>
          <p:nvPr/>
        </p:nvCxnSpPr>
        <p:spPr>
          <a:xfrm>
            <a:off x="2705100" y="1391418"/>
            <a:ext cx="2583180" cy="0"/>
          </a:xfrm>
          <a:prstGeom prst="line">
            <a:avLst/>
          </a:prstGeom>
          <a:ln>
            <a:solidFill>
              <a:srgbClr val="002060"/>
            </a:solidFill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Заголовок 1">
            <a:extLst>
              <a:ext uri="{FF2B5EF4-FFF2-40B4-BE49-F238E27FC236}">
                <a16:creationId xmlns:a16="http://schemas.microsoft.com/office/drawing/2014/main" id="{35207A98-BC55-505C-A36F-B8681BCAE63B}"/>
              </a:ext>
            </a:extLst>
          </p:cNvPr>
          <p:cNvSpPr txBox="1">
            <a:spLocks/>
          </p:cNvSpPr>
          <p:nvPr/>
        </p:nvSpPr>
        <p:spPr>
          <a:xfrm>
            <a:off x="5379248" y="2024407"/>
            <a:ext cx="206590" cy="143746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85" name="Rectangle 25">
            <a:extLst>
              <a:ext uri="{FF2B5EF4-FFF2-40B4-BE49-F238E27FC236}">
                <a16:creationId xmlns:a16="http://schemas.microsoft.com/office/drawing/2014/main" id="{4FEE64B3-9E36-D62A-0142-738E6FC64ABA}"/>
              </a:ext>
            </a:extLst>
          </p:cNvPr>
          <p:cNvSpPr/>
          <p:nvPr/>
        </p:nvSpPr>
        <p:spPr>
          <a:xfrm>
            <a:off x="5515307" y="1328213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Астана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cxnSp>
        <p:nvCxnSpPr>
          <p:cNvPr id="88" name="Прямая соединительная линия 87">
            <a:extLst>
              <a:ext uri="{FF2B5EF4-FFF2-40B4-BE49-F238E27FC236}">
                <a16:creationId xmlns:a16="http://schemas.microsoft.com/office/drawing/2014/main" id="{21B8F381-F433-F355-4DD3-ABD0503CD07D}"/>
              </a:ext>
            </a:extLst>
          </p:cNvPr>
          <p:cNvCxnSpPr>
            <a:cxnSpLocks/>
          </p:cNvCxnSpPr>
          <p:nvPr/>
        </p:nvCxnSpPr>
        <p:spPr>
          <a:xfrm>
            <a:off x="2486025" y="2458219"/>
            <a:ext cx="2802255" cy="0"/>
          </a:xfrm>
          <a:prstGeom prst="line">
            <a:avLst/>
          </a:prstGeom>
          <a:ln>
            <a:solidFill>
              <a:srgbClr val="002060"/>
            </a:solidFill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Прямая соединительная линия 88">
            <a:extLst>
              <a:ext uri="{FF2B5EF4-FFF2-40B4-BE49-F238E27FC236}">
                <a16:creationId xmlns:a16="http://schemas.microsoft.com/office/drawing/2014/main" id="{A60A3383-029C-C352-5696-2945B884F23F}"/>
              </a:ext>
            </a:extLst>
          </p:cNvPr>
          <p:cNvCxnSpPr>
            <a:cxnSpLocks/>
          </p:cNvCxnSpPr>
          <p:nvPr/>
        </p:nvCxnSpPr>
        <p:spPr>
          <a:xfrm>
            <a:off x="3050381" y="2086743"/>
            <a:ext cx="2237899" cy="0"/>
          </a:xfrm>
          <a:prstGeom prst="line">
            <a:avLst/>
          </a:prstGeom>
          <a:ln>
            <a:solidFill>
              <a:srgbClr val="002060"/>
            </a:solidFill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Прямая соединительная линия 91">
            <a:extLst>
              <a:ext uri="{FF2B5EF4-FFF2-40B4-BE49-F238E27FC236}">
                <a16:creationId xmlns:a16="http://schemas.microsoft.com/office/drawing/2014/main" id="{55566C98-BA23-8CB9-FD4B-546D56B553D5}"/>
              </a:ext>
            </a:extLst>
          </p:cNvPr>
          <p:cNvCxnSpPr>
            <a:cxnSpLocks/>
          </p:cNvCxnSpPr>
          <p:nvPr/>
        </p:nvCxnSpPr>
        <p:spPr>
          <a:xfrm>
            <a:off x="3057525" y="2081213"/>
            <a:ext cx="0" cy="219075"/>
          </a:xfrm>
          <a:prstGeom prst="line">
            <a:avLst/>
          </a:prstGeom>
          <a:ln>
            <a:solidFill>
              <a:srgbClr val="002060"/>
            </a:solidFill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Заголовок 1">
            <a:extLst>
              <a:ext uri="{FF2B5EF4-FFF2-40B4-BE49-F238E27FC236}">
                <a16:creationId xmlns:a16="http://schemas.microsoft.com/office/drawing/2014/main" id="{DCB9FA2C-6558-B413-AEEB-1CE2DEB95897}"/>
              </a:ext>
            </a:extLst>
          </p:cNvPr>
          <p:cNvSpPr txBox="1">
            <a:spLocks/>
          </p:cNvSpPr>
          <p:nvPr/>
        </p:nvSpPr>
        <p:spPr>
          <a:xfrm>
            <a:off x="5379248" y="2383182"/>
            <a:ext cx="206590" cy="143746"/>
          </a:xfrm>
          <a:prstGeom prst="rect">
            <a:avLst/>
          </a:prstGeom>
          <a:solidFill>
            <a:srgbClr val="8EC6A1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6" name="Заголовок 1">
            <a:extLst>
              <a:ext uri="{FF2B5EF4-FFF2-40B4-BE49-F238E27FC236}">
                <a16:creationId xmlns:a16="http://schemas.microsoft.com/office/drawing/2014/main" id="{A0E9FF14-04CF-2EE3-5726-62D1AE356902}"/>
              </a:ext>
            </a:extLst>
          </p:cNvPr>
          <p:cNvSpPr txBox="1">
            <a:spLocks/>
          </p:cNvSpPr>
          <p:nvPr/>
        </p:nvSpPr>
        <p:spPr>
          <a:xfrm>
            <a:off x="5379248" y="1330669"/>
            <a:ext cx="206590" cy="143746"/>
          </a:xfrm>
          <a:prstGeom prst="rect">
            <a:avLst/>
          </a:prstGeom>
          <a:solidFill>
            <a:srgbClr val="007E75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7" name="Rectangle 25">
            <a:extLst>
              <a:ext uri="{FF2B5EF4-FFF2-40B4-BE49-F238E27FC236}">
                <a16:creationId xmlns:a16="http://schemas.microsoft.com/office/drawing/2014/main" id="{189C5CDB-E633-D221-31ED-A1869F60E7B2}"/>
              </a:ext>
            </a:extLst>
          </p:cNvPr>
          <p:cNvSpPr/>
          <p:nvPr/>
        </p:nvSpPr>
        <p:spPr>
          <a:xfrm>
            <a:off x="5515307" y="2021951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Алматы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98" name="Rectangle 25">
            <a:extLst>
              <a:ext uri="{FF2B5EF4-FFF2-40B4-BE49-F238E27FC236}">
                <a16:creationId xmlns:a16="http://schemas.microsoft.com/office/drawing/2014/main" id="{AC1D620D-5011-B4AC-F6D8-38BD823FD3F3}"/>
              </a:ext>
            </a:extLst>
          </p:cNvPr>
          <p:cNvSpPr/>
          <p:nvPr/>
        </p:nvSpPr>
        <p:spPr>
          <a:xfrm>
            <a:off x="5515307" y="2380726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Шымкент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graphicFrame>
        <p:nvGraphicFramePr>
          <p:cNvPr id="99" name="Диаграмма 98">
            <a:extLst>
              <a:ext uri="{FF2B5EF4-FFF2-40B4-BE49-F238E27FC236}">
                <a16:creationId xmlns:a16="http://schemas.microsoft.com/office/drawing/2014/main" id="{CE79541B-9D9E-872B-A1C5-848EB3A90FE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26336024"/>
              </p:ext>
            </p:extLst>
          </p:nvPr>
        </p:nvGraphicFramePr>
        <p:xfrm>
          <a:off x="117474" y="2619375"/>
          <a:ext cx="7397751" cy="38766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07" name="Rectangle 25">
            <a:extLst>
              <a:ext uri="{FF2B5EF4-FFF2-40B4-BE49-F238E27FC236}">
                <a16:creationId xmlns:a16="http://schemas.microsoft.com/office/drawing/2014/main" id="{336F4EDB-D3A9-F022-454D-1CB11CA0393C}"/>
              </a:ext>
            </a:extLst>
          </p:cNvPr>
          <p:cNvSpPr/>
          <p:nvPr/>
        </p:nvSpPr>
        <p:spPr>
          <a:xfrm>
            <a:off x="7696906" y="2429675"/>
            <a:ext cx="4399843" cy="426136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2024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қарай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елорда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халқы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2000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жылмен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салыстырғанда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3,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5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есе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Шымкент қ. –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2,6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есе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Алматы қ. –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есе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өсті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Осы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үш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мегаполистің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халқы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осы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кезеңде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2,9 миллион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адамды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қосты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2,4 </a:t>
            </a:r>
            <a:r>
              <a:rPr lang="ru-RU" sz="14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есе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өсті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жалпы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халықтың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25%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құрады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;</a:t>
            </a:r>
            <a:endParaRPr lang="ru-RU" sz="14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2030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қарай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6 млн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адам, 2035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жылдың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соңына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қарай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–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6,9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млн адам, 2040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жылы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–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7,8 млн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адам, ал 2050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қарай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9,9 млн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еңсеріледі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деп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күтіледі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.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Елорда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халқы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2,6 </a:t>
            </a:r>
            <a:r>
              <a:rPr lang="ru-RU" sz="14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есеге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Алматы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қаласы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1,9 </a:t>
            </a:r>
            <a:r>
              <a:rPr lang="ru-RU" sz="14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есеге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Шымкент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қаласы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83%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-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өседі</a:t>
            </a:r>
            <a:endParaRPr lang="ru-RU" sz="14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 defTabSz="914273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2050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қарай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халықтың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мегаполистерінің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үлесі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36%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жетуі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мүмкін</a:t>
            </a:r>
            <a:endParaRPr lang="ru-KZ" sz="14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ru-RU" sz="1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" name="Номер слайда 2">
            <a:extLst>
              <a:ext uri="{FF2B5EF4-FFF2-40B4-BE49-F238E27FC236}">
                <a16:creationId xmlns:a16="http://schemas.microsoft.com/office/drawing/2014/main" id="{4D3D49FD-DAE1-988C-DF8F-4BC62F2C6C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22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A10C2826-8606-524C-90D8-012A6DB109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5062713"/>
              </p:ext>
            </p:extLst>
          </p:nvPr>
        </p:nvGraphicFramePr>
        <p:xfrm>
          <a:off x="7945200" y="889200"/>
          <a:ext cx="3990125" cy="1290544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1019375">
                  <a:extLst>
                    <a:ext uri="{9D8B030D-6E8A-4147-A177-3AD203B41FA5}">
                      <a16:colId xmlns:a16="http://schemas.microsoft.com/office/drawing/2014/main" val="3614824032"/>
                    </a:ext>
                  </a:extLst>
                </a:gridCol>
                <a:gridCol w="495125">
                  <a:extLst>
                    <a:ext uri="{9D8B030D-6E8A-4147-A177-3AD203B41FA5}">
                      <a16:colId xmlns:a16="http://schemas.microsoft.com/office/drawing/2014/main" val="2358374517"/>
                    </a:ext>
                  </a:extLst>
                </a:gridCol>
                <a:gridCol w="495125">
                  <a:extLst>
                    <a:ext uri="{9D8B030D-6E8A-4147-A177-3AD203B41FA5}">
                      <a16:colId xmlns:a16="http://schemas.microsoft.com/office/drawing/2014/main" val="500869955"/>
                    </a:ext>
                  </a:extLst>
                </a:gridCol>
                <a:gridCol w="497309">
                  <a:extLst>
                    <a:ext uri="{9D8B030D-6E8A-4147-A177-3AD203B41FA5}">
                      <a16:colId xmlns:a16="http://schemas.microsoft.com/office/drawing/2014/main" val="2384056805"/>
                    </a:ext>
                  </a:extLst>
                </a:gridCol>
                <a:gridCol w="492941">
                  <a:extLst>
                    <a:ext uri="{9D8B030D-6E8A-4147-A177-3AD203B41FA5}">
                      <a16:colId xmlns:a16="http://schemas.microsoft.com/office/drawing/2014/main" val="125325607"/>
                    </a:ext>
                  </a:extLst>
                </a:gridCol>
                <a:gridCol w="495125">
                  <a:extLst>
                    <a:ext uri="{9D8B030D-6E8A-4147-A177-3AD203B41FA5}">
                      <a16:colId xmlns:a16="http://schemas.microsoft.com/office/drawing/2014/main" val="320120563"/>
                    </a:ext>
                  </a:extLst>
                </a:gridCol>
                <a:gridCol w="495125">
                  <a:extLst>
                    <a:ext uri="{9D8B030D-6E8A-4147-A177-3AD203B41FA5}">
                      <a16:colId xmlns:a16="http://schemas.microsoft.com/office/drawing/2014/main" val="4201749256"/>
                    </a:ext>
                  </a:extLst>
                </a:gridCol>
              </a:tblGrid>
              <a:tr h="323690">
                <a:tc>
                  <a:txBody>
                    <a:bodyPr/>
                    <a:lstStyle/>
                    <a:p>
                      <a:endParaRPr lang="ru-KZ" sz="8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2000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2010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202</a:t>
                      </a:r>
                      <a:r>
                        <a:rPr lang="ru-RU" sz="800" b="0" dirty="0"/>
                        <a:t>4 </a:t>
                      </a:r>
                      <a:r>
                        <a:rPr lang="ru-RU" sz="800" b="0" dirty="0" err="1"/>
                        <a:t>баға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2030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2040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2050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7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8257256"/>
                  </a:ext>
                </a:extLst>
              </a:tr>
              <a:tr h="238816">
                <a:tc>
                  <a:txBody>
                    <a:bodyPr/>
                    <a:lstStyle/>
                    <a:p>
                      <a:r>
                        <a:rPr lang="ru-RU" sz="800" b="1" dirty="0" err="1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Мегаполистер</a:t>
                      </a:r>
                      <a:endParaRPr lang="ru-KZ" sz="800" b="1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2 000</a:t>
                      </a:r>
                      <a:endParaRPr lang="ru-KZ" sz="900" b="1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2 697</a:t>
                      </a:r>
                      <a:endParaRPr lang="ru-KZ" sz="900" b="1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4 967</a:t>
                      </a:r>
                      <a:endParaRPr lang="ru-KZ" sz="900" b="1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6 012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7 854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9 904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74579"/>
                  </a:ext>
                </a:extLst>
              </a:tr>
              <a:tr h="23881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Астана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411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673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</a:t>
                      </a: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468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1 931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2 749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3 656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0289276"/>
                  </a:ext>
                </a:extLst>
              </a:tr>
              <a:tr h="23881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Алматы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1 130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1 402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2 262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2 665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3 343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4 045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000910"/>
                  </a:ext>
                </a:extLst>
              </a:tr>
              <a:tr h="23881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Шымкент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459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622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</a:t>
                      </a: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237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1 417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1 761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2 204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791199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737106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" name="Рисунок 76">
            <a:extLst>
              <a:ext uri="{FF2B5EF4-FFF2-40B4-BE49-F238E27FC236}">
                <a16:creationId xmlns:a16="http://schemas.microsoft.com/office/drawing/2014/main" id="{69B5D793-8552-FF68-C43F-E510103A16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3200" y="939600"/>
            <a:ext cx="3243353" cy="1694835"/>
          </a:xfrm>
          <a:prstGeom prst="rect">
            <a:avLst/>
          </a:prstGeom>
        </p:spPr>
      </p:pic>
      <p:sp>
        <p:nvSpPr>
          <p:cNvPr id="53" name="Прямоугольник 52">
            <a:extLst>
              <a:ext uri="{FF2B5EF4-FFF2-40B4-BE49-F238E27FC236}">
                <a16:creationId xmlns:a16="http://schemas.microsoft.com/office/drawing/2014/main" id="{E18DEE28-84AE-A0A5-D25F-3097AAE1696F}"/>
              </a:ext>
            </a:extLst>
          </p:cNvPr>
          <p:cNvSpPr/>
          <p:nvPr/>
        </p:nvSpPr>
        <p:spPr>
          <a:xfrm>
            <a:off x="7760403" y="714375"/>
            <a:ext cx="4280752" cy="16383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graphicFrame>
        <p:nvGraphicFramePr>
          <p:cNvPr id="4" name="Диаграмма 3">
            <a:extLst>
              <a:ext uri="{FF2B5EF4-FFF2-40B4-BE49-F238E27FC236}">
                <a16:creationId xmlns:a16="http://schemas.microsoft.com/office/drawing/2014/main" id="{28BCAF96-99F2-0AB1-C10A-8E931819AF4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79562945"/>
              </p:ext>
            </p:extLst>
          </p:nvPr>
        </p:nvGraphicFramePr>
        <p:xfrm>
          <a:off x="117474" y="2514600"/>
          <a:ext cx="7397751" cy="398144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cxnSp>
        <p:nvCxnSpPr>
          <p:cNvPr id="25" name="Прямая соединительная линия 24">
            <a:extLst>
              <a:ext uri="{FF2B5EF4-FFF2-40B4-BE49-F238E27FC236}">
                <a16:creationId xmlns:a16="http://schemas.microsoft.com/office/drawing/2014/main" id="{2FD3DE57-7F1C-109E-D693-733C8EAF319A}"/>
              </a:ext>
            </a:extLst>
          </p:cNvPr>
          <p:cNvCxnSpPr>
            <a:cxnSpLocks/>
          </p:cNvCxnSpPr>
          <p:nvPr/>
        </p:nvCxnSpPr>
        <p:spPr>
          <a:xfrm flipV="1">
            <a:off x="3248194" y="1874044"/>
            <a:ext cx="0" cy="77762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07750D10-DB70-2F76-5CD3-173B381EAB7B}"/>
              </a:ext>
            </a:extLst>
          </p:cNvPr>
          <p:cNvCxnSpPr>
            <a:cxnSpLocks/>
          </p:cNvCxnSpPr>
          <p:nvPr/>
        </p:nvCxnSpPr>
        <p:spPr>
          <a:xfrm>
            <a:off x="2255191" y="2311156"/>
            <a:ext cx="2879724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Заголовок 1">
            <a:extLst>
              <a:ext uri="{FF2B5EF4-FFF2-40B4-BE49-F238E27FC236}">
                <a16:creationId xmlns:a16="http://schemas.microsoft.com/office/drawing/2014/main" id="{E266B477-B192-1E3E-288F-77DBD8B66109}"/>
              </a:ext>
            </a:extLst>
          </p:cNvPr>
          <p:cNvSpPr txBox="1">
            <a:spLocks/>
          </p:cNvSpPr>
          <p:nvPr/>
        </p:nvSpPr>
        <p:spPr>
          <a:xfrm>
            <a:off x="5154458" y="1802758"/>
            <a:ext cx="206590" cy="143746"/>
          </a:xfrm>
          <a:prstGeom prst="rect">
            <a:avLst/>
          </a:prstGeom>
          <a:solidFill>
            <a:srgbClr val="8EC6A1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31" name="Заголовок 1">
            <a:extLst>
              <a:ext uri="{FF2B5EF4-FFF2-40B4-BE49-F238E27FC236}">
                <a16:creationId xmlns:a16="http://schemas.microsoft.com/office/drawing/2014/main" id="{994DAF76-4567-CB46-6456-5DB7D69BB8C5}"/>
              </a:ext>
            </a:extLst>
          </p:cNvPr>
          <p:cNvSpPr txBox="1">
            <a:spLocks/>
          </p:cNvSpPr>
          <p:nvPr/>
        </p:nvSpPr>
        <p:spPr>
          <a:xfrm>
            <a:off x="5154458" y="1954214"/>
            <a:ext cx="206590" cy="143746"/>
          </a:xfrm>
          <a:prstGeom prst="rect">
            <a:avLst/>
          </a:prstGeom>
          <a:solidFill>
            <a:srgbClr val="007E76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2" name="Таблица 31">
            <a:extLst>
              <a:ext uri="{FF2B5EF4-FFF2-40B4-BE49-F238E27FC236}">
                <a16:creationId xmlns:a16="http://schemas.microsoft.com/office/drawing/2014/main" id="{334AED0C-1F56-71D7-CC56-F32E977B1E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1333044"/>
              </p:ext>
            </p:extLst>
          </p:nvPr>
        </p:nvGraphicFramePr>
        <p:xfrm>
          <a:off x="7944323" y="889796"/>
          <a:ext cx="4010252" cy="1392048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1024508">
                  <a:extLst>
                    <a:ext uri="{9D8B030D-6E8A-4147-A177-3AD203B41FA5}">
                      <a16:colId xmlns:a16="http://schemas.microsoft.com/office/drawing/2014/main" val="3614824032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2358374517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500869955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2384056805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125325607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320120563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4201749256"/>
                    </a:ext>
                  </a:extLst>
                </a:gridCol>
              </a:tblGrid>
              <a:tr h="238723">
                <a:tc>
                  <a:txBody>
                    <a:bodyPr/>
                    <a:lstStyle/>
                    <a:p>
                      <a:endParaRPr lang="ru-KZ" sz="8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2000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2010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</a:t>
                      </a:r>
                      <a:r>
                        <a:rPr lang="ru-RU" sz="800" b="0" dirty="0"/>
                        <a:t>24 </a:t>
                      </a:r>
                      <a:r>
                        <a:rPr lang="ru-RU" sz="800" b="0" dirty="0" err="1"/>
                        <a:t>баға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2030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2040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2050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7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8257256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r>
                        <a:rPr lang="kk-KZ" sz="800" b="1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О</a:t>
                      </a:r>
                      <a:r>
                        <a:rPr lang="ru-RU" sz="800" b="1" dirty="0" err="1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ңтүстік</a:t>
                      </a:r>
                      <a:endParaRPr lang="ru-KZ" sz="800" b="1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4 708</a:t>
                      </a:r>
                      <a:endParaRPr lang="ru-KZ" sz="900" b="1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5 506</a:t>
                      </a:r>
                      <a:endParaRPr lang="ru-KZ" sz="900" b="1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kern="1200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6 463</a:t>
                      </a:r>
                      <a:endParaRPr lang="ru-KZ" sz="900" b="1" kern="1200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6 782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7 486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8 338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74579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 err="1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Жетісу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1 556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1 854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7911991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Алматы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782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3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745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1 543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1 683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1 960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2 292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5206217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Жамбыл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984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1 040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1 224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1 287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1 336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315095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 err="1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Қызылорда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599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694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846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1 074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2881968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 err="1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Түркістан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1 569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1 918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2 153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2 288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2 605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2 981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1867652"/>
                  </a:ext>
                </a:extLst>
              </a:tr>
            </a:tbl>
          </a:graphicData>
        </a:graphic>
      </p:graphicFrame>
      <p:sp>
        <p:nvSpPr>
          <p:cNvPr id="42" name="Заголовок 1">
            <a:extLst>
              <a:ext uri="{FF2B5EF4-FFF2-40B4-BE49-F238E27FC236}">
                <a16:creationId xmlns:a16="http://schemas.microsoft.com/office/drawing/2014/main" id="{616D2426-868B-AE9F-F51D-ECE2903E96D8}"/>
              </a:ext>
            </a:extLst>
          </p:cNvPr>
          <p:cNvSpPr txBox="1">
            <a:spLocks/>
          </p:cNvSpPr>
          <p:nvPr/>
        </p:nvSpPr>
        <p:spPr>
          <a:xfrm>
            <a:off x="5154458" y="2105670"/>
            <a:ext cx="206590" cy="143746"/>
          </a:xfrm>
          <a:prstGeom prst="rect">
            <a:avLst/>
          </a:prstGeom>
          <a:solidFill>
            <a:srgbClr val="F79646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43" name="Заголовок 1">
            <a:extLst>
              <a:ext uri="{FF2B5EF4-FFF2-40B4-BE49-F238E27FC236}">
                <a16:creationId xmlns:a16="http://schemas.microsoft.com/office/drawing/2014/main" id="{084C9157-C862-9C25-8D58-67ECE2190958}"/>
              </a:ext>
            </a:extLst>
          </p:cNvPr>
          <p:cNvSpPr txBox="1">
            <a:spLocks/>
          </p:cNvSpPr>
          <p:nvPr/>
        </p:nvSpPr>
        <p:spPr>
          <a:xfrm>
            <a:off x="5154458" y="2257126"/>
            <a:ext cx="206590" cy="143746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44" name="Заголовок 1">
            <a:extLst>
              <a:ext uri="{FF2B5EF4-FFF2-40B4-BE49-F238E27FC236}">
                <a16:creationId xmlns:a16="http://schemas.microsoft.com/office/drawing/2014/main" id="{208CC701-D7B6-DDC9-85BF-542E7A1584B8}"/>
              </a:ext>
            </a:extLst>
          </p:cNvPr>
          <p:cNvSpPr txBox="1">
            <a:spLocks/>
          </p:cNvSpPr>
          <p:nvPr/>
        </p:nvSpPr>
        <p:spPr>
          <a:xfrm>
            <a:off x="5154458" y="2408582"/>
            <a:ext cx="206590" cy="143746"/>
          </a:xfrm>
          <a:prstGeom prst="rect">
            <a:avLst/>
          </a:prstGeom>
          <a:solidFill>
            <a:srgbClr val="4BACC6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45" name="Rectangle 25">
            <a:extLst>
              <a:ext uri="{FF2B5EF4-FFF2-40B4-BE49-F238E27FC236}">
                <a16:creationId xmlns:a16="http://schemas.microsoft.com/office/drawing/2014/main" id="{963BDDBA-C699-E9FE-3AE2-EAA4C760FA68}"/>
              </a:ext>
            </a:extLst>
          </p:cNvPr>
          <p:cNvSpPr/>
          <p:nvPr/>
        </p:nvSpPr>
        <p:spPr>
          <a:xfrm>
            <a:off x="5302275" y="1805631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Жетісу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6" name="Rectangle 25">
            <a:extLst>
              <a:ext uri="{FF2B5EF4-FFF2-40B4-BE49-F238E27FC236}">
                <a16:creationId xmlns:a16="http://schemas.microsoft.com/office/drawing/2014/main" id="{5B87687E-8E6B-B25B-0742-95FECB17CD0F}"/>
              </a:ext>
            </a:extLst>
          </p:cNvPr>
          <p:cNvSpPr/>
          <p:nvPr/>
        </p:nvSpPr>
        <p:spPr>
          <a:xfrm>
            <a:off x="5302275" y="2104081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Жамбыл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7" name="Rectangle 25">
            <a:extLst>
              <a:ext uri="{FF2B5EF4-FFF2-40B4-BE49-F238E27FC236}">
                <a16:creationId xmlns:a16="http://schemas.microsoft.com/office/drawing/2014/main" id="{EDC2A210-177F-8070-2DE0-2AEA1FD169E4}"/>
              </a:ext>
            </a:extLst>
          </p:cNvPr>
          <p:cNvSpPr/>
          <p:nvPr/>
        </p:nvSpPr>
        <p:spPr>
          <a:xfrm>
            <a:off x="5302275" y="1946918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Алматы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8" name="Rectangle 25">
            <a:extLst>
              <a:ext uri="{FF2B5EF4-FFF2-40B4-BE49-F238E27FC236}">
                <a16:creationId xmlns:a16="http://schemas.microsoft.com/office/drawing/2014/main" id="{3A8FF7BA-3B16-9075-E09E-887BB54D20DD}"/>
              </a:ext>
            </a:extLst>
          </p:cNvPr>
          <p:cNvSpPr/>
          <p:nvPr/>
        </p:nvSpPr>
        <p:spPr>
          <a:xfrm>
            <a:off x="5302275" y="2418407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Түркістан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cxnSp>
        <p:nvCxnSpPr>
          <p:cNvPr id="49" name="Прямая со стрелкой 48">
            <a:extLst>
              <a:ext uri="{FF2B5EF4-FFF2-40B4-BE49-F238E27FC236}">
                <a16:creationId xmlns:a16="http://schemas.microsoft.com/office/drawing/2014/main" id="{CFA507C8-2589-7FC4-C957-D8BFF8C6B95A}"/>
              </a:ext>
            </a:extLst>
          </p:cNvPr>
          <p:cNvCxnSpPr>
            <a:cxnSpLocks/>
          </p:cNvCxnSpPr>
          <p:nvPr/>
        </p:nvCxnSpPr>
        <p:spPr>
          <a:xfrm flipV="1">
            <a:off x="1238051" y="2773680"/>
            <a:ext cx="5658049" cy="708660"/>
          </a:xfrm>
          <a:prstGeom prst="straightConnector1">
            <a:avLst/>
          </a:prstGeom>
          <a:ln w="22225">
            <a:solidFill>
              <a:srgbClr val="00B050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Rectangle 25">
            <a:extLst>
              <a:ext uri="{FF2B5EF4-FFF2-40B4-BE49-F238E27FC236}">
                <a16:creationId xmlns:a16="http://schemas.microsoft.com/office/drawing/2014/main" id="{555E7930-5568-B84C-82F9-35CAF1D5CF18}"/>
              </a:ext>
            </a:extLst>
          </p:cNvPr>
          <p:cNvSpPr/>
          <p:nvPr/>
        </p:nvSpPr>
        <p:spPr>
          <a:xfrm>
            <a:off x="7626120" y="2429675"/>
            <a:ext cx="4415035" cy="426136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2000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жылы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оңтүстік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өңірлердегі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халық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саны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4,7 млн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адамды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құрады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ал 2024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жылға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қарай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ол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37% 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ға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өсіп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6,4 млн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адамға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жетті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Аталмыш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салымға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бұрынғы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Алматы (38%)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және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Түркістан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(35%)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облыстары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үлес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қосты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Қызылорда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және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Жамбыл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облыстарының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өсіміндегі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үлес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27%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құрады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</a:p>
          <a:p>
            <a:pPr marL="285750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Өсім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2030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қарай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2024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жылмен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салыстырғанда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оңтүстік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өңірлердің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жиынтық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халқы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5%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-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немесе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319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мың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ал 2050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қарай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1,8 млн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өседі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деп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күтіледі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.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2050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оңтүстік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өңірлерде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халықтың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32%-ы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тұрады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ал Алматы қ (11%) мен Шымкент қ (6%)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қосқанда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- 49%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құрайды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ru-RU" sz="1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2" name="Заголовок 81">
            <a:extLst>
              <a:ext uri="{FF2B5EF4-FFF2-40B4-BE49-F238E27FC236}">
                <a16:creationId xmlns:a16="http://schemas.microsoft.com/office/drawing/2014/main" id="{11740F27-3D15-665E-2EAC-2C64B1E6FAE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 err="1"/>
              <a:t>Оңтүстік</a:t>
            </a:r>
            <a:r>
              <a:rPr lang="ru-RU" dirty="0"/>
              <a:t> </a:t>
            </a:r>
            <a:r>
              <a:rPr lang="ru-RU" dirty="0" err="1"/>
              <a:t>өңірлер</a:t>
            </a:r>
            <a:endParaRPr lang="ru-KZ" dirty="0"/>
          </a:p>
        </p:txBody>
      </p: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FAE21009-5A77-9738-23D9-67613B9840B5}"/>
              </a:ext>
            </a:extLst>
          </p:cNvPr>
          <p:cNvCxnSpPr>
            <a:cxnSpLocks/>
          </p:cNvCxnSpPr>
          <p:nvPr/>
        </p:nvCxnSpPr>
        <p:spPr>
          <a:xfrm>
            <a:off x="2420291" y="2469906"/>
            <a:ext cx="2714624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Прямая соединительная линия 25">
            <a:extLst>
              <a:ext uri="{FF2B5EF4-FFF2-40B4-BE49-F238E27FC236}">
                <a16:creationId xmlns:a16="http://schemas.microsoft.com/office/drawing/2014/main" id="{DA48C34F-512E-7E0A-B7FD-DCC1B0C0EEDD}"/>
              </a:ext>
            </a:extLst>
          </p:cNvPr>
          <p:cNvCxnSpPr>
            <a:cxnSpLocks/>
          </p:cNvCxnSpPr>
          <p:nvPr/>
        </p:nvCxnSpPr>
        <p:spPr>
          <a:xfrm>
            <a:off x="2720974" y="2172756"/>
            <a:ext cx="2413941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0EF64044-5FA5-AC33-A034-68E7EA800BB9}"/>
              </a:ext>
            </a:extLst>
          </p:cNvPr>
          <p:cNvCxnSpPr>
            <a:cxnSpLocks/>
          </p:cNvCxnSpPr>
          <p:nvPr/>
        </p:nvCxnSpPr>
        <p:spPr>
          <a:xfrm>
            <a:off x="2962274" y="2034356"/>
            <a:ext cx="2172641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D2F6131E-8A5D-B8CD-7583-5C3A7300EFA7}"/>
              </a:ext>
            </a:extLst>
          </p:cNvPr>
          <p:cNvCxnSpPr>
            <a:cxnSpLocks/>
          </p:cNvCxnSpPr>
          <p:nvPr/>
        </p:nvCxnSpPr>
        <p:spPr>
          <a:xfrm>
            <a:off x="3246052" y="1875343"/>
            <a:ext cx="1888863" cy="0"/>
          </a:xfrm>
          <a:prstGeom prst="line">
            <a:avLst/>
          </a:prstGeom>
          <a:ln>
            <a:solidFill>
              <a:srgbClr val="002060"/>
            </a:solidFill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Rectangle 25">
            <a:extLst>
              <a:ext uri="{FF2B5EF4-FFF2-40B4-BE49-F238E27FC236}">
                <a16:creationId xmlns:a16="http://schemas.microsoft.com/office/drawing/2014/main" id="{EF088D0E-9315-8838-FE39-304C72CDA2A3}"/>
              </a:ext>
            </a:extLst>
          </p:cNvPr>
          <p:cNvSpPr/>
          <p:nvPr/>
        </p:nvSpPr>
        <p:spPr>
          <a:xfrm>
            <a:off x="5302275" y="2261244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Қызылорда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" name="Номер слайда 2">
            <a:extLst>
              <a:ext uri="{FF2B5EF4-FFF2-40B4-BE49-F238E27FC236}">
                <a16:creationId xmlns:a16="http://schemas.microsoft.com/office/drawing/2014/main" id="{E72C15CD-C550-10DD-EA30-43772F6783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23</a:t>
            </a:r>
          </a:p>
        </p:txBody>
      </p:sp>
      <p:sp>
        <p:nvSpPr>
          <p:cNvPr id="3" name="Заголовок 1">
            <a:extLst>
              <a:ext uri="{FF2B5EF4-FFF2-40B4-BE49-F238E27FC236}">
                <a16:creationId xmlns:a16="http://schemas.microsoft.com/office/drawing/2014/main" id="{3130E8C1-0263-0C27-FABB-11D8E4F83AD2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rgbClr val="002060"/>
                </a:solidFill>
              </a:rPr>
              <a:t>Халықтың</a:t>
            </a:r>
            <a:r>
              <a:rPr lang="ru-RU" sz="1600" kern="0" dirty="0">
                <a:solidFill>
                  <a:srgbClr val="002060"/>
                </a:solidFill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</a:rPr>
              <a:t>орташа</a:t>
            </a:r>
            <a:r>
              <a:rPr lang="ru-RU" sz="1600" kern="0" dirty="0">
                <a:solidFill>
                  <a:srgbClr val="002060"/>
                </a:solidFill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</a:rPr>
              <a:t>жылдық</a:t>
            </a:r>
            <a:r>
              <a:rPr lang="ru-RU" sz="1600" kern="0" dirty="0">
                <a:solidFill>
                  <a:srgbClr val="002060"/>
                </a:solidFill>
              </a:rPr>
              <a:t> саны (</a:t>
            </a:r>
            <a:r>
              <a:rPr lang="ru-RU" sz="1600" kern="0" dirty="0" err="1">
                <a:solidFill>
                  <a:srgbClr val="002060"/>
                </a:solidFill>
              </a:rPr>
              <a:t>базалық</a:t>
            </a:r>
            <a:r>
              <a:rPr lang="ru-RU" sz="1600" kern="0" dirty="0">
                <a:solidFill>
                  <a:srgbClr val="002060"/>
                </a:solidFill>
              </a:rPr>
              <a:t> сценарий)</a:t>
            </a:r>
            <a:endParaRPr lang="ru-KZ" sz="1600" kern="0" dirty="0">
              <a:solidFill>
                <a:srgbClr val="002060"/>
              </a:solidFill>
            </a:endParaRPr>
          </a:p>
        </p:txBody>
      </p:sp>
      <p:sp>
        <p:nvSpPr>
          <p:cNvPr id="5" name="TextBox 1">
            <a:extLst>
              <a:ext uri="{FF2B5EF4-FFF2-40B4-BE49-F238E27FC236}">
                <a16:creationId xmlns:a16="http://schemas.microsoft.com/office/drawing/2014/main" id="{693D3CFC-1353-C836-333E-C248E976362E}"/>
              </a:ext>
            </a:extLst>
          </p:cNvPr>
          <p:cNvSpPr txBox="1"/>
          <p:nvPr/>
        </p:nvSpPr>
        <p:spPr>
          <a:xfrm>
            <a:off x="618926" y="3323237"/>
            <a:ext cx="731564" cy="298348"/>
          </a:xfrm>
          <a:prstGeom prst="rect">
            <a:avLst/>
          </a:prstGeom>
        </p:spPr>
        <p:txBody>
          <a:bodyPr wrap="squar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646</a:t>
            </a:r>
            <a:r>
              <a:rPr lang="ru-RU" sz="1600" dirty="0"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  <a:endParaRPr lang="ru-RU" sz="1600" kern="12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30412939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Прямоугольник 121">
            <a:extLst>
              <a:ext uri="{FF2B5EF4-FFF2-40B4-BE49-F238E27FC236}">
                <a16:creationId xmlns:a16="http://schemas.microsoft.com/office/drawing/2014/main" id="{15C1435F-8320-A797-F2E4-A36CC0F246DA}"/>
              </a:ext>
            </a:extLst>
          </p:cNvPr>
          <p:cNvSpPr/>
          <p:nvPr/>
        </p:nvSpPr>
        <p:spPr>
          <a:xfrm>
            <a:off x="7760403" y="714375"/>
            <a:ext cx="4280752" cy="16383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pic>
        <p:nvPicPr>
          <p:cNvPr id="121" name="Рисунок 120">
            <a:extLst>
              <a:ext uri="{FF2B5EF4-FFF2-40B4-BE49-F238E27FC236}">
                <a16:creationId xmlns:a16="http://schemas.microsoft.com/office/drawing/2014/main" id="{C8A7DFEB-C190-B377-0039-46FC941E9E3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52400" y="939600"/>
            <a:ext cx="3243353" cy="1694835"/>
          </a:xfrm>
          <a:prstGeom prst="rect">
            <a:avLst/>
          </a:prstGeom>
        </p:spPr>
      </p:pic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277CB1C-E40C-9C6E-8F38-A83929CF7B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 err="1"/>
              <a:t>Батыс</a:t>
            </a:r>
            <a:r>
              <a:rPr lang="ru-RU" dirty="0"/>
              <a:t> </a:t>
            </a:r>
            <a:r>
              <a:rPr lang="ru-RU" dirty="0" err="1"/>
              <a:t>өңірлер</a:t>
            </a:r>
            <a:endParaRPr lang="ru-KZ" dirty="0"/>
          </a:p>
        </p:txBody>
      </p:sp>
      <p:sp>
        <p:nvSpPr>
          <p:cNvPr id="40" name="Заголовок 1">
            <a:extLst>
              <a:ext uri="{FF2B5EF4-FFF2-40B4-BE49-F238E27FC236}">
                <a16:creationId xmlns:a16="http://schemas.microsoft.com/office/drawing/2014/main" id="{88DF90A7-7FDC-D312-5A61-D83AE3FA012A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rgbClr val="002060"/>
                </a:solidFill>
              </a:rPr>
              <a:t>Халықтың</a:t>
            </a:r>
            <a:r>
              <a:rPr lang="ru-RU" sz="1600" kern="0" dirty="0">
                <a:solidFill>
                  <a:srgbClr val="002060"/>
                </a:solidFill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</a:rPr>
              <a:t>орташа</a:t>
            </a:r>
            <a:r>
              <a:rPr lang="ru-RU" sz="1600" kern="0" dirty="0">
                <a:solidFill>
                  <a:srgbClr val="002060"/>
                </a:solidFill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</a:rPr>
              <a:t>жылдық</a:t>
            </a:r>
            <a:r>
              <a:rPr lang="ru-RU" sz="1600" kern="0" dirty="0">
                <a:solidFill>
                  <a:srgbClr val="002060"/>
                </a:solidFill>
              </a:rPr>
              <a:t> саны (</a:t>
            </a:r>
            <a:r>
              <a:rPr lang="ru-RU" sz="1600" kern="0" dirty="0" err="1">
                <a:solidFill>
                  <a:srgbClr val="002060"/>
                </a:solidFill>
              </a:rPr>
              <a:t>базалық</a:t>
            </a:r>
            <a:r>
              <a:rPr lang="ru-RU" sz="1600" kern="0" dirty="0">
                <a:solidFill>
                  <a:srgbClr val="002060"/>
                </a:solidFill>
              </a:rPr>
              <a:t> сценарий)</a:t>
            </a:r>
            <a:endParaRPr lang="ru-KZ" sz="1600" kern="0" dirty="0">
              <a:solidFill>
                <a:srgbClr val="002060"/>
              </a:solidFill>
            </a:endParaRPr>
          </a:p>
        </p:txBody>
      </p:sp>
      <p:graphicFrame>
        <p:nvGraphicFramePr>
          <p:cNvPr id="75" name="Диаграмма 74">
            <a:extLst>
              <a:ext uri="{FF2B5EF4-FFF2-40B4-BE49-F238E27FC236}">
                <a16:creationId xmlns:a16="http://schemas.microsoft.com/office/drawing/2014/main" id="{6DBE5595-733C-ABCA-F7D0-C870C8C8F22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74360238"/>
              </p:ext>
            </p:extLst>
          </p:nvPr>
        </p:nvGraphicFramePr>
        <p:xfrm>
          <a:off x="117474" y="2514600"/>
          <a:ext cx="7397751" cy="398144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76" name="Таблица 75">
            <a:extLst>
              <a:ext uri="{FF2B5EF4-FFF2-40B4-BE49-F238E27FC236}">
                <a16:creationId xmlns:a16="http://schemas.microsoft.com/office/drawing/2014/main" id="{028490B3-88CC-05D3-47F7-1E99CCC619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7444732"/>
              </p:ext>
            </p:extLst>
          </p:nvPr>
        </p:nvGraphicFramePr>
        <p:xfrm>
          <a:off x="7944322" y="889796"/>
          <a:ext cx="4040826" cy="1354485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1032318">
                  <a:extLst>
                    <a:ext uri="{9D8B030D-6E8A-4147-A177-3AD203B41FA5}">
                      <a16:colId xmlns:a16="http://schemas.microsoft.com/office/drawing/2014/main" val="3614824032"/>
                    </a:ext>
                  </a:extLst>
                </a:gridCol>
                <a:gridCol w="501418">
                  <a:extLst>
                    <a:ext uri="{9D8B030D-6E8A-4147-A177-3AD203B41FA5}">
                      <a16:colId xmlns:a16="http://schemas.microsoft.com/office/drawing/2014/main" val="2358374517"/>
                    </a:ext>
                  </a:extLst>
                </a:gridCol>
                <a:gridCol w="501418">
                  <a:extLst>
                    <a:ext uri="{9D8B030D-6E8A-4147-A177-3AD203B41FA5}">
                      <a16:colId xmlns:a16="http://schemas.microsoft.com/office/drawing/2014/main" val="500869955"/>
                    </a:ext>
                  </a:extLst>
                </a:gridCol>
                <a:gridCol w="501418">
                  <a:extLst>
                    <a:ext uri="{9D8B030D-6E8A-4147-A177-3AD203B41FA5}">
                      <a16:colId xmlns:a16="http://schemas.microsoft.com/office/drawing/2014/main" val="2384056805"/>
                    </a:ext>
                  </a:extLst>
                </a:gridCol>
                <a:gridCol w="501418">
                  <a:extLst>
                    <a:ext uri="{9D8B030D-6E8A-4147-A177-3AD203B41FA5}">
                      <a16:colId xmlns:a16="http://schemas.microsoft.com/office/drawing/2014/main" val="125325607"/>
                    </a:ext>
                  </a:extLst>
                </a:gridCol>
                <a:gridCol w="501418">
                  <a:extLst>
                    <a:ext uri="{9D8B030D-6E8A-4147-A177-3AD203B41FA5}">
                      <a16:colId xmlns:a16="http://schemas.microsoft.com/office/drawing/2014/main" val="320120563"/>
                    </a:ext>
                  </a:extLst>
                </a:gridCol>
                <a:gridCol w="501418">
                  <a:extLst>
                    <a:ext uri="{9D8B030D-6E8A-4147-A177-3AD203B41FA5}">
                      <a16:colId xmlns:a16="http://schemas.microsoft.com/office/drawing/2014/main" val="4201749256"/>
                    </a:ext>
                  </a:extLst>
                </a:gridCol>
              </a:tblGrid>
              <a:tr h="276285">
                <a:tc>
                  <a:txBody>
                    <a:bodyPr/>
                    <a:lstStyle/>
                    <a:p>
                      <a:endParaRPr lang="ru-KZ" sz="8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2000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2010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202</a:t>
                      </a:r>
                      <a:r>
                        <a:rPr lang="ru-RU" sz="800" b="0" dirty="0"/>
                        <a:t>4</a:t>
                      </a:r>
                    </a:p>
                    <a:p>
                      <a:pPr algn="ctr"/>
                      <a:r>
                        <a:rPr lang="ru-RU" sz="800" b="0" dirty="0" err="1"/>
                        <a:t>баға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2030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2040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2050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7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8257256"/>
                  </a:ext>
                </a:extLst>
              </a:tr>
              <a:tr h="203841">
                <a:tc>
                  <a:txBody>
                    <a:bodyPr/>
                    <a:lstStyle/>
                    <a:p>
                      <a:r>
                        <a:rPr lang="ru-RU" sz="800" b="1" dirty="0" err="1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Батыс</a:t>
                      </a:r>
                      <a:endParaRPr lang="ru-KZ" sz="800" b="1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2 039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2 418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3</a:t>
                      </a:r>
                      <a:r>
                        <a:rPr lang="ru-KZ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 </a:t>
                      </a:r>
                      <a:r>
                        <a:rPr lang="ru-RU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145</a:t>
                      </a:r>
                      <a:endParaRPr lang="ru-KZ" sz="900" b="1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3 402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3 880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4 485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74579"/>
                  </a:ext>
                </a:extLst>
              </a:tr>
              <a:tr h="20384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БҚО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605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606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695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7911991"/>
                  </a:ext>
                </a:extLst>
              </a:tr>
              <a:tr h="20384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 err="1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Ақтөбе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674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771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945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  <a:r>
                        <a:rPr lang="en-US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  <a:r>
                        <a:rPr lang="en-US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  <a:r>
                        <a:rPr lang="en-US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0618030"/>
                  </a:ext>
                </a:extLst>
              </a:tr>
              <a:tr h="20384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Атырау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443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527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709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  <a:r>
                        <a:rPr lang="en-US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2311984"/>
                  </a:ext>
                </a:extLst>
              </a:tr>
              <a:tr h="20384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 err="1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Маңғыстау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317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514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796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  <a:r>
                        <a:rPr lang="en-US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  <a:r>
                        <a:rPr lang="en-US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570232"/>
                  </a:ext>
                </a:extLst>
              </a:tr>
            </a:tbl>
          </a:graphicData>
        </a:graphic>
      </p:graphicFrame>
      <p:sp>
        <p:nvSpPr>
          <p:cNvPr id="77" name="Rectangle 25">
            <a:extLst>
              <a:ext uri="{FF2B5EF4-FFF2-40B4-BE49-F238E27FC236}">
                <a16:creationId xmlns:a16="http://schemas.microsoft.com/office/drawing/2014/main" id="{4DEC8CD2-C967-2D05-C9F2-11498AD3D619}"/>
              </a:ext>
            </a:extLst>
          </p:cNvPr>
          <p:cNvSpPr/>
          <p:nvPr/>
        </p:nvSpPr>
        <p:spPr>
          <a:xfrm>
            <a:off x="7626120" y="2429675"/>
            <a:ext cx="4470630" cy="426136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2000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жылы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батыс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халқы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2 039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мың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адамды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құрады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ал 2024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жылға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қарай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ол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54% -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ға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өсіп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3 145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мыңға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жетті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  <a:endParaRPr lang="ru-RU" sz="1600" kern="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>
              <a:lnSpc>
                <a:spcPct val="90000"/>
              </a:lnSpc>
              <a:spcAft>
                <a:spcPts val="8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БҚО 14% –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Ақтөбе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– 40% –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Атырау-60% -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Маңғыстау-2,5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есе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өсті</a:t>
            </a:r>
            <a:endParaRPr lang="ru-RU" sz="14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Өсім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2030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қарай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2024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жылмен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салыстырғанда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батыстың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жиынтық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халқы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8%-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ға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немесе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257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мың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ал 2050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қарай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1,3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млн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өседі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деп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күтіледі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.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2050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қарай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Маңғыстау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облысының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халқы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2024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көрсеткіштерді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сақтай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отырып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1,4 млн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дейін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өседі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бұл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халық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санының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екі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еселенуін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білдіреді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;</a:t>
            </a: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Тек осы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аймаққа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макроөңір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халқының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жалпы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өсімінің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жартысы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келеді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;</a:t>
            </a:r>
            <a:endParaRPr lang="ru-KZ" sz="14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78" name="Rectangle 25">
            <a:extLst>
              <a:ext uri="{FF2B5EF4-FFF2-40B4-BE49-F238E27FC236}">
                <a16:creationId xmlns:a16="http://schemas.microsoft.com/office/drawing/2014/main" id="{C6347DD1-CF5C-BC0C-DDCC-F2BB2828430F}"/>
              </a:ext>
            </a:extLst>
          </p:cNvPr>
          <p:cNvSpPr/>
          <p:nvPr/>
        </p:nvSpPr>
        <p:spPr>
          <a:xfrm>
            <a:off x="206852" y="1421827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Батыс-Қазақстан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79" name="Заголовок 1">
            <a:extLst>
              <a:ext uri="{FF2B5EF4-FFF2-40B4-BE49-F238E27FC236}">
                <a16:creationId xmlns:a16="http://schemas.microsoft.com/office/drawing/2014/main" id="{37DF400D-3237-C7EB-FA22-DE313E6D8123}"/>
              </a:ext>
            </a:extLst>
          </p:cNvPr>
          <p:cNvSpPr txBox="1">
            <a:spLocks/>
          </p:cNvSpPr>
          <p:nvPr/>
        </p:nvSpPr>
        <p:spPr>
          <a:xfrm>
            <a:off x="2058692" y="1437783"/>
            <a:ext cx="206590" cy="143746"/>
          </a:xfrm>
          <a:prstGeom prst="rect">
            <a:avLst/>
          </a:prstGeom>
          <a:solidFill>
            <a:schemeClr val="accent2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80" name="Заголовок 1">
            <a:extLst>
              <a:ext uri="{FF2B5EF4-FFF2-40B4-BE49-F238E27FC236}">
                <a16:creationId xmlns:a16="http://schemas.microsoft.com/office/drawing/2014/main" id="{8803617A-0E49-76CF-737E-2A98B0D9075F}"/>
              </a:ext>
            </a:extLst>
          </p:cNvPr>
          <p:cNvSpPr txBox="1">
            <a:spLocks/>
          </p:cNvSpPr>
          <p:nvPr/>
        </p:nvSpPr>
        <p:spPr>
          <a:xfrm>
            <a:off x="2058692" y="1642420"/>
            <a:ext cx="206590" cy="143746"/>
          </a:xfrm>
          <a:prstGeom prst="rect">
            <a:avLst/>
          </a:prstGeom>
          <a:solidFill>
            <a:srgbClr val="8EC6A1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81" name="Заголовок 1">
            <a:extLst>
              <a:ext uri="{FF2B5EF4-FFF2-40B4-BE49-F238E27FC236}">
                <a16:creationId xmlns:a16="http://schemas.microsoft.com/office/drawing/2014/main" id="{E3CBD40F-CE61-D038-9993-4052A6C4AC14}"/>
              </a:ext>
            </a:extLst>
          </p:cNvPr>
          <p:cNvSpPr txBox="1">
            <a:spLocks/>
          </p:cNvSpPr>
          <p:nvPr/>
        </p:nvSpPr>
        <p:spPr>
          <a:xfrm>
            <a:off x="2058692" y="1847057"/>
            <a:ext cx="206590" cy="143746"/>
          </a:xfrm>
          <a:prstGeom prst="rect">
            <a:avLst/>
          </a:prstGeom>
          <a:solidFill>
            <a:srgbClr val="007F76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82" name="Заголовок 1">
            <a:extLst>
              <a:ext uri="{FF2B5EF4-FFF2-40B4-BE49-F238E27FC236}">
                <a16:creationId xmlns:a16="http://schemas.microsoft.com/office/drawing/2014/main" id="{090846F5-CB1C-A193-6C43-301B0370F402}"/>
              </a:ext>
            </a:extLst>
          </p:cNvPr>
          <p:cNvSpPr txBox="1">
            <a:spLocks/>
          </p:cNvSpPr>
          <p:nvPr/>
        </p:nvSpPr>
        <p:spPr>
          <a:xfrm>
            <a:off x="2058692" y="2051694"/>
            <a:ext cx="206590" cy="143746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84" name="Rectangle 25">
            <a:extLst>
              <a:ext uri="{FF2B5EF4-FFF2-40B4-BE49-F238E27FC236}">
                <a16:creationId xmlns:a16="http://schemas.microsoft.com/office/drawing/2014/main" id="{6D5F4920-7E48-F08F-1CEA-AAD29987B0A8}"/>
              </a:ext>
            </a:extLst>
          </p:cNvPr>
          <p:cNvSpPr/>
          <p:nvPr/>
        </p:nvSpPr>
        <p:spPr>
          <a:xfrm>
            <a:off x="206852" y="1631812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Ақтөбе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5" name="Rectangle 25">
            <a:extLst>
              <a:ext uri="{FF2B5EF4-FFF2-40B4-BE49-F238E27FC236}">
                <a16:creationId xmlns:a16="http://schemas.microsoft.com/office/drawing/2014/main" id="{19B6A1EF-5DFE-A6EE-DF5E-FB488F09DDC8}"/>
              </a:ext>
            </a:extLst>
          </p:cNvPr>
          <p:cNvSpPr/>
          <p:nvPr/>
        </p:nvSpPr>
        <p:spPr>
          <a:xfrm>
            <a:off x="206852" y="1841797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Атырау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6" name="Rectangle 25">
            <a:extLst>
              <a:ext uri="{FF2B5EF4-FFF2-40B4-BE49-F238E27FC236}">
                <a16:creationId xmlns:a16="http://schemas.microsoft.com/office/drawing/2014/main" id="{B5FBBCFF-B6C4-4427-506A-99C3FC1A1B7E}"/>
              </a:ext>
            </a:extLst>
          </p:cNvPr>
          <p:cNvSpPr/>
          <p:nvPr/>
        </p:nvSpPr>
        <p:spPr>
          <a:xfrm>
            <a:off x="206852" y="2051783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Маңғыстау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cxnSp>
        <p:nvCxnSpPr>
          <p:cNvPr id="88" name="Прямая соединительная линия 87">
            <a:extLst>
              <a:ext uri="{FF2B5EF4-FFF2-40B4-BE49-F238E27FC236}">
                <a16:creationId xmlns:a16="http://schemas.microsoft.com/office/drawing/2014/main" id="{8C936DFA-A7F7-014A-A5CD-5371D928FD17}"/>
              </a:ext>
            </a:extLst>
          </p:cNvPr>
          <p:cNvCxnSpPr>
            <a:cxnSpLocks/>
          </p:cNvCxnSpPr>
          <p:nvPr/>
        </p:nvCxnSpPr>
        <p:spPr>
          <a:xfrm flipH="1">
            <a:off x="2324100" y="1507574"/>
            <a:ext cx="1488122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Прямая соединительная линия 89">
            <a:extLst>
              <a:ext uri="{FF2B5EF4-FFF2-40B4-BE49-F238E27FC236}">
                <a16:creationId xmlns:a16="http://schemas.microsoft.com/office/drawing/2014/main" id="{18802EFA-6AAF-25E8-B8FF-15429595EF55}"/>
              </a:ext>
            </a:extLst>
          </p:cNvPr>
          <p:cNvCxnSpPr>
            <a:cxnSpLocks/>
          </p:cNvCxnSpPr>
          <p:nvPr/>
        </p:nvCxnSpPr>
        <p:spPr>
          <a:xfrm flipH="1">
            <a:off x="2324100" y="1709716"/>
            <a:ext cx="1964372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Прямая соединительная линия 90">
            <a:extLst>
              <a:ext uri="{FF2B5EF4-FFF2-40B4-BE49-F238E27FC236}">
                <a16:creationId xmlns:a16="http://schemas.microsoft.com/office/drawing/2014/main" id="{92624F5B-CFFC-FD3B-07C0-28188C0394C1}"/>
              </a:ext>
            </a:extLst>
          </p:cNvPr>
          <p:cNvCxnSpPr>
            <a:cxnSpLocks/>
          </p:cNvCxnSpPr>
          <p:nvPr/>
        </p:nvCxnSpPr>
        <p:spPr>
          <a:xfrm flipH="1">
            <a:off x="2324100" y="1911858"/>
            <a:ext cx="1691322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Прямая соединительная линия 91">
            <a:extLst>
              <a:ext uri="{FF2B5EF4-FFF2-40B4-BE49-F238E27FC236}">
                <a16:creationId xmlns:a16="http://schemas.microsoft.com/office/drawing/2014/main" id="{E6CE900F-A8CE-5E39-7106-E28D2D179F0D}"/>
              </a:ext>
            </a:extLst>
          </p:cNvPr>
          <p:cNvCxnSpPr>
            <a:cxnSpLocks/>
          </p:cNvCxnSpPr>
          <p:nvPr/>
        </p:nvCxnSpPr>
        <p:spPr>
          <a:xfrm flipH="1">
            <a:off x="2324100" y="2113999"/>
            <a:ext cx="1761172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Прямая со стрелкой 95">
            <a:extLst>
              <a:ext uri="{FF2B5EF4-FFF2-40B4-BE49-F238E27FC236}">
                <a16:creationId xmlns:a16="http://schemas.microsoft.com/office/drawing/2014/main" id="{65AEEE1B-F012-7FF0-BC6A-E89CB777470F}"/>
              </a:ext>
            </a:extLst>
          </p:cNvPr>
          <p:cNvCxnSpPr>
            <a:cxnSpLocks/>
          </p:cNvCxnSpPr>
          <p:nvPr/>
        </p:nvCxnSpPr>
        <p:spPr>
          <a:xfrm flipV="1">
            <a:off x="1276350" y="2819400"/>
            <a:ext cx="5600700" cy="952500"/>
          </a:xfrm>
          <a:prstGeom prst="straightConnector1">
            <a:avLst/>
          </a:prstGeom>
          <a:ln w="22225">
            <a:solidFill>
              <a:srgbClr val="00B050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Номер слайда 2">
            <a:extLst>
              <a:ext uri="{FF2B5EF4-FFF2-40B4-BE49-F238E27FC236}">
                <a16:creationId xmlns:a16="http://schemas.microsoft.com/office/drawing/2014/main" id="{523A79B3-9A5E-4079-9A3D-406918F080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24</a:t>
            </a:r>
          </a:p>
        </p:txBody>
      </p:sp>
      <p:sp>
        <p:nvSpPr>
          <p:cNvPr id="3" name="TextBox 1">
            <a:extLst>
              <a:ext uri="{FF2B5EF4-FFF2-40B4-BE49-F238E27FC236}">
                <a16:creationId xmlns:a16="http://schemas.microsoft.com/office/drawing/2014/main" id="{55E44F66-1978-438C-01B2-C8E137622C95}"/>
              </a:ext>
            </a:extLst>
          </p:cNvPr>
          <p:cNvSpPr txBox="1"/>
          <p:nvPr/>
        </p:nvSpPr>
        <p:spPr>
          <a:xfrm>
            <a:off x="698373" y="3622726"/>
            <a:ext cx="731564" cy="298348"/>
          </a:xfrm>
          <a:prstGeom prst="rect">
            <a:avLst/>
          </a:prstGeom>
        </p:spPr>
        <p:txBody>
          <a:bodyPr wrap="squar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31</a:t>
            </a:r>
            <a:r>
              <a:rPr lang="ru-RU" sz="1600" dirty="0">
                <a:latin typeface="Arial" panose="020B0604020202020204" pitchFamily="34" charset="0"/>
                <a:cs typeface="Arial" panose="020B0604020202020204" pitchFamily="34" charset="0"/>
              </a:rPr>
              <a:t>45</a:t>
            </a:r>
            <a:endParaRPr lang="ru-RU" sz="1600" kern="12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4197410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" name="Рисунок 73">
            <a:extLst>
              <a:ext uri="{FF2B5EF4-FFF2-40B4-BE49-F238E27FC236}">
                <a16:creationId xmlns:a16="http://schemas.microsoft.com/office/drawing/2014/main" id="{D80E86CF-D1F0-FC15-CD3C-062E6AFA54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3200" y="939600"/>
            <a:ext cx="3243353" cy="1694835"/>
          </a:xfrm>
          <a:prstGeom prst="rect">
            <a:avLst/>
          </a:prstGeom>
        </p:spPr>
      </p:pic>
      <p:sp>
        <p:nvSpPr>
          <p:cNvPr id="53" name="Прямоугольник 52">
            <a:extLst>
              <a:ext uri="{FF2B5EF4-FFF2-40B4-BE49-F238E27FC236}">
                <a16:creationId xmlns:a16="http://schemas.microsoft.com/office/drawing/2014/main" id="{E18DEE28-84AE-A0A5-D25F-3097AAE1696F}"/>
              </a:ext>
            </a:extLst>
          </p:cNvPr>
          <p:cNvSpPr/>
          <p:nvPr/>
        </p:nvSpPr>
        <p:spPr>
          <a:xfrm>
            <a:off x="7760403" y="714375"/>
            <a:ext cx="4280752" cy="16383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graphicFrame>
        <p:nvGraphicFramePr>
          <p:cNvPr id="4" name="Диаграмма 3">
            <a:extLst>
              <a:ext uri="{FF2B5EF4-FFF2-40B4-BE49-F238E27FC236}">
                <a16:creationId xmlns:a16="http://schemas.microsoft.com/office/drawing/2014/main" id="{28BCAF96-99F2-0AB1-C10A-8E931819AF4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54643600"/>
              </p:ext>
            </p:extLst>
          </p:nvPr>
        </p:nvGraphicFramePr>
        <p:xfrm>
          <a:off x="117474" y="2514600"/>
          <a:ext cx="7397751" cy="398144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cxnSp>
        <p:nvCxnSpPr>
          <p:cNvPr id="23" name="Прямая соединительная линия 22">
            <a:extLst>
              <a:ext uri="{FF2B5EF4-FFF2-40B4-BE49-F238E27FC236}">
                <a16:creationId xmlns:a16="http://schemas.microsoft.com/office/drawing/2014/main" id="{B312ABF2-371F-B71C-2094-FA7ABDD6182F}"/>
              </a:ext>
            </a:extLst>
          </p:cNvPr>
          <p:cNvCxnSpPr>
            <a:cxnSpLocks/>
          </p:cNvCxnSpPr>
          <p:nvPr/>
        </p:nvCxnSpPr>
        <p:spPr>
          <a:xfrm>
            <a:off x="3024822" y="1326599"/>
            <a:ext cx="2080578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Rectangle 25">
            <a:extLst>
              <a:ext uri="{FF2B5EF4-FFF2-40B4-BE49-F238E27FC236}">
                <a16:creationId xmlns:a16="http://schemas.microsoft.com/office/drawing/2014/main" id="{7F183A80-5890-DBEB-550B-794439DC8C0A}"/>
              </a:ext>
            </a:extLst>
          </p:cNvPr>
          <p:cNvSpPr/>
          <p:nvPr/>
        </p:nvSpPr>
        <p:spPr>
          <a:xfrm>
            <a:off x="5302275" y="1249212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Павлодар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cxnSp>
        <p:nvCxnSpPr>
          <p:cNvPr id="25" name="Прямая соединительная линия 24">
            <a:extLst>
              <a:ext uri="{FF2B5EF4-FFF2-40B4-BE49-F238E27FC236}">
                <a16:creationId xmlns:a16="http://schemas.microsoft.com/office/drawing/2014/main" id="{2FD3DE57-7F1C-109E-D693-733C8EAF319A}"/>
              </a:ext>
            </a:extLst>
          </p:cNvPr>
          <p:cNvCxnSpPr>
            <a:cxnSpLocks/>
          </p:cNvCxnSpPr>
          <p:nvPr/>
        </p:nvCxnSpPr>
        <p:spPr>
          <a:xfrm>
            <a:off x="2924174" y="1805756"/>
            <a:ext cx="2181226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07750D10-DB70-2F76-5CD3-173B381EAB7B}"/>
              </a:ext>
            </a:extLst>
          </p:cNvPr>
          <p:cNvCxnSpPr>
            <a:cxnSpLocks/>
          </p:cNvCxnSpPr>
          <p:nvPr/>
        </p:nvCxnSpPr>
        <p:spPr>
          <a:xfrm>
            <a:off x="2390776" y="1965476"/>
            <a:ext cx="2714624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Заголовок 1">
            <a:extLst>
              <a:ext uri="{FF2B5EF4-FFF2-40B4-BE49-F238E27FC236}">
                <a16:creationId xmlns:a16="http://schemas.microsoft.com/office/drawing/2014/main" id="{E266B477-B192-1E3E-288F-77DBD8B66109}"/>
              </a:ext>
            </a:extLst>
          </p:cNvPr>
          <p:cNvSpPr txBox="1">
            <a:spLocks/>
          </p:cNvSpPr>
          <p:nvPr/>
        </p:nvSpPr>
        <p:spPr>
          <a:xfrm>
            <a:off x="5154458" y="1250308"/>
            <a:ext cx="206590" cy="143746"/>
          </a:xfrm>
          <a:prstGeom prst="rect">
            <a:avLst/>
          </a:prstGeom>
          <a:solidFill>
            <a:srgbClr val="8EC6A1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31" name="Заголовок 1">
            <a:extLst>
              <a:ext uri="{FF2B5EF4-FFF2-40B4-BE49-F238E27FC236}">
                <a16:creationId xmlns:a16="http://schemas.microsoft.com/office/drawing/2014/main" id="{994DAF76-4567-CB46-6456-5DB7D69BB8C5}"/>
              </a:ext>
            </a:extLst>
          </p:cNvPr>
          <p:cNvSpPr txBox="1">
            <a:spLocks/>
          </p:cNvSpPr>
          <p:nvPr/>
        </p:nvSpPr>
        <p:spPr>
          <a:xfrm>
            <a:off x="5154458" y="1413670"/>
            <a:ext cx="206590" cy="143746"/>
          </a:xfrm>
          <a:prstGeom prst="rect">
            <a:avLst/>
          </a:prstGeom>
          <a:solidFill>
            <a:srgbClr val="007F76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2" name="Таблица 31">
            <a:extLst>
              <a:ext uri="{FF2B5EF4-FFF2-40B4-BE49-F238E27FC236}">
                <a16:creationId xmlns:a16="http://schemas.microsoft.com/office/drawing/2014/main" id="{334AED0C-1F56-71D7-CC56-F32E977B1E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8418198"/>
              </p:ext>
            </p:extLst>
          </p:nvPr>
        </p:nvGraphicFramePr>
        <p:xfrm>
          <a:off x="7944323" y="889796"/>
          <a:ext cx="4010252" cy="1459760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1024508">
                  <a:extLst>
                    <a:ext uri="{9D8B030D-6E8A-4147-A177-3AD203B41FA5}">
                      <a16:colId xmlns:a16="http://schemas.microsoft.com/office/drawing/2014/main" val="3614824032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2358374517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500869955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2384056805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125325607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320120563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4201749256"/>
                    </a:ext>
                  </a:extLst>
                </a:gridCol>
              </a:tblGrid>
              <a:tr h="238723">
                <a:tc>
                  <a:txBody>
                    <a:bodyPr/>
                    <a:lstStyle/>
                    <a:p>
                      <a:endParaRPr lang="ru-KZ" sz="8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2000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2010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202</a:t>
                      </a:r>
                      <a:r>
                        <a:rPr lang="ru-RU" sz="800" b="0" dirty="0"/>
                        <a:t>4 </a:t>
                      </a:r>
                      <a:r>
                        <a:rPr lang="ru-RU" sz="800" b="0" dirty="0" err="1"/>
                        <a:t>баға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2030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2040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2050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8257256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r>
                        <a:rPr lang="ru-RU" sz="800" b="1" dirty="0" err="1">
                          <a:solidFill>
                            <a:srgbClr val="143452"/>
                          </a:solidFill>
                        </a:rPr>
                        <a:t>Орталық</a:t>
                      </a:r>
                      <a:r>
                        <a:rPr lang="ru-RU" sz="800" b="1" dirty="0">
                          <a:solidFill>
                            <a:srgbClr val="143452"/>
                          </a:solidFill>
                        </a:rPr>
                        <a:t> </a:t>
                      </a:r>
                      <a:r>
                        <a:rPr lang="ru-RU" sz="800" b="1" dirty="0" err="1">
                          <a:solidFill>
                            <a:srgbClr val="143452"/>
                          </a:solidFill>
                        </a:rPr>
                        <a:t>және</a:t>
                      </a:r>
                      <a:r>
                        <a:rPr lang="ru-RU" sz="800" b="1" dirty="0">
                          <a:solidFill>
                            <a:srgbClr val="143452"/>
                          </a:solidFill>
                        </a:rPr>
                        <a:t> </a:t>
                      </a:r>
                      <a:r>
                        <a:rPr lang="ru-RU" sz="800" b="1" dirty="0" err="1">
                          <a:solidFill>
                            <a:srgbClr val="143452"/>
                          </a:solidFill>
                        </a:rPr>
                        <a:t>шығыс</a:t>
                      </a:r>
                      <a:endParaRPr lang="ru-KZ" sz="800" b="1" dirty="0">
                        <a:solidFill>
                          <a:srgbClr val="143452"/>
                        </a:solidFill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3 668</a:t>
                      </a:r>
                      <a:endParaRPr lang="ru-KZ" sz="900" b="1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3 492</a:t>
                      </a:r>
                      <a:endParaRPr lang="ru-KZ" sz="900" b="1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3 441</a:t>
                      </a:r>
                      <a:endParaRPr lang="ru-KZ" sz="900" b="1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3 364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3 207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3 038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74579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Павлодар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782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745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753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7911991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Абай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3B3D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1 508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1 398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5206217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ШҚО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3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315095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 err="1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Қарағанды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3B3D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1 378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1 349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1 097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1 060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2881968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 err="1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Ұлытау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788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3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734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1867652"/>
                  </a:ext>
                </a:extLst>
              </a:tr>
            </a:tbl>
          </a:graphicData>
        </a:graphic>
      </p:graphicFrame>
      <p:cxnSp>
        <p:nvCxnSpPr>
          <p:cNvPr id="33" name="Прямая соединительная линия 32">
            <a:extLst>
              <a:ext uri="{FF2B5EF4-FFF2-40B4-BE49-F238E27FC236}">
                <a16:creationId xmlns:a16="http://schemas.microsoft.com/office/drawing/2014/main" id="{8181AD32-E088-6EEA-8F04-91733B842CC7}"/>
              </a:ext>
            </a:extLst>
          </p:cNvPr>
          <p:cNvCxnSpPr>
            <a:cxnSpLocks/>
          </p:cNvCxnSpPr>
          <p:nvPr/>
        </p:nvCxnSpPr>
        <p:spPr>
          <a:xfrm>
            <a:off x="3325812" y="1486318"/>
            <a:ext cx="1779588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Прямая соединительная линия 34">
            <a:extLst>
              <a:ext uri="{FF2B5EF4-FFF2-40B4-BE49-F238E27FC236}">
                <a16:creationId xmlns:a16="http://schemas.microsoft.com/office/drawing/2014/main" id="{27A53D3F-3270-A9D9-9FBB-91447A42C266}"/>
              </a:ext>
            </a:extLst>
          </p:cNvPr>
          <p:cNvCxnSpPr>
            <a:cxnSpLocks/>
          </p:cNvCxnSpPr>
          <p:nvPr/>
        </p:nvCxnSpPr>
        <p:spPr>
          <a:xfrm>
            <a:off x="3705225" y="1646037"/>
            <a:ext cx="1400175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Заголовок 1">
            <a:extLst>
              <a:ext uri="{FF2B5EF4-FFF2-40B4-BE49-F238E27FC236}">
                <a16:creationId xmlns:a16="http://schemas.microsoft.com/office/drawing/2014/main" id="{616D2426-868B-AE9F-F51D-ECE2903E96D8}"/>
              </a:ext>
            </a:extLst>
          </p:cNvPr>
          <p:cNvSpPr txBox="1">
            <a:spLocks/>
          </p:cNvSpPr>
          <p:nvPr/>
        </p:nvSpPr>
        <p:spPr>
          <a:xfrm>
            <a:off x="5154458" y="1577032"/>
            <a:ext cx="206590" cy="143746"/>
          </a:xfrm>
          <a:prstGeom prst="rect">
            <a:avLst/>
          </a:prstGeom>
          <a:solidFill>
            <a:srgbClr val="F79646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43" name="Заголовок 1">
            <a:extLst>
              <a:ext uri="{FF2B5EF4-FFF2-40B4-BE49-F238E27FC236}">
                <a16:creationId xmlns:a16="http://schemas.microsoft.com/office/drawing/2014/main" id="{084C9157-C862-9C25-8D58-67ECE2190958}"/>
              </a:ext>
            </a:extLst>
          </p:cNvPr>
          <p:cNvSpPr txBox="1">
            <a:spLocks/>
          </p:cNvSpPr>
          <p:nvPr/>
        </p:nvSpPr>
        <p:spPr>
          <a:xfrm>
            <a:off x="5154458" y="1740394"/>
            <a:ext cx="206590" cy="143746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44" name="Заголовок 1">
            <a:extLst>
              <a:ext uri="{FF2B5EF4-FFF2-40B4-BE49-F238E27FC236}">
                <a16:creationId xmlns:a16="http://schemas.microsoft.com/office/drawing/2014/main" id="{208CC701-D7B6-DDC9-85BF-542E7A1584B8}"/>
              </a:ext>
            </a:extLst>
          </p:cNvPr>
          <p:cNvSpPr txBox="1">
            <a:spLocks/>
          </p:cNvSpPr>
          <p:nvPr/>
        </p:nvSpPr>
        <p:spPr>
          <a:xfrm>
            <a:off x="5154458" y="1903757"/>
            <a:ext cx="206590" cy="143746"/>
          </a:xfrm>
          <a:prstGeom prst="rect">
            <a:avLst/>
          </a:prstGeom>
          <a:solidFill>
            <a:srgbClr val="4BABC5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45" name="Rectangle 25">
            <a:extLst>
              <a:ext uri="{FF2B5EF4-FFF2-40B4-BE49-F238E27FC236}">
                <a16:creationId xmlns:a16="http://schemas.microsoft.com/office/drawing/2014/main" id="{963BDDBA-C699-E9FE-3AE2-EAA4C760FA68}"/>
              </a:ext>
            </a:extLst>
          </p:cNvPr>
          <p:cNvSpPr/>
          <p:nvPr/>
        </p:nvSpPr>
        <p:spPr>
          <a:xfrm>
            <a:off x="5302275" y="1411137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Абай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6" name="Rectangle 25">
            <a:extLst>
              <a:ext uri="{FF2B5EF4-FFF2-40B4-BE49-F238E27FC236}">
                <a16:creationId xmlns:a16="http://schemas.microsoft.com/office/drawing/2014/main" id="{5B87687E-8E6B-B25B-0742-95FECB17CD0F}"/>
              </a:ext>
            </a:extLst>
          </p:cNvPr>
          <p:cNvSpPr/>
          <p:nvPr/>
        </p:nvSpPr>
        <p:spPr>
          <a:xfrm>
            <a:off x="5302275" y="1573062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Шығыс-Қазақстан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7" name="Rectangle 25">
            <a:extLst>
              <a:ext uri="{FF2B5EF4-FFF2-40B4-BE49-F238E27FC236}">
                <a16:creationId xmlns:a16="http://schemas.microsoft.com/office/drawing/2014/main" id="{EDC2A210-177F-8070-2DE0-2AEA1FD169E4}"/>
              </a:ext>
            </a:extLst>
          </p:cNvPr>
          <p:cNvSpPr/>
          <p:nvPr/>
        </p:nvSpPr>
        <p:spPr>
          <a:xfrm>
            <a:off x="5302275" y="1734987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Қарағанды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8" name="Rectangle 25">
            <a:extLst>
              <a:ext uri="{FF2B5EF4-FFF2-40B4-BE49-F238E27FC236}">
                <a16:creationId xmlns:a16="http://schemas.microsoft.com/office/drawing/2014/main" id="{3A8FF7BA-3B16-9075-E09E-887BB54D20DD}"/>
              </a:ext>
            </a:extLst>
          </p:cNvPr>
          <p:cNvSpPr/>
          <p:nvPr/>
        </p:nvSpPr>
        <p:spPr>
          <a:xfrm>
            <a:off x="5302275" y="1899294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Ұлытау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cxnSp>
        <p:nvCxnSpPr>
          <p:cNvPr id="49" name="Прямая со стрелкой 48">
            <a:extLst>
              <a:ext uri="{FF2B5EF4-FFF2-40B4-BE49-F238E27FC236}">
                <a16:creationId xmlns:a16="http://schemas.microsoft.com/office/drawing/2014/main" id="{CFA507C8-2589-7FC4-C957-D8BFF8C6B95A}"/>
              </a:ext>
            </a:extLst>
          </p:cNvPr>
          <p:cNvCxnSpPr>
            <a:cxnSpLocks/>
          </p:cNvCxnSpPr>
          <p:nvPr/>
        </p:nvCxnSpPr>
        <p:spPr>
          <a:xfrm>
            <a:off x="1266850" y="2934139"/>
            <a:ext cx="5641950" cy="403603"/>
          </a:xfrm>
          <a:prstGeom prst="straightConnector1">
            <a:avLst/>
          </a:prstGeom>
          <a:ln w="22225">
            <a:solidFill>
              <a:srgbClr val="C00000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Rectangle 25">
            <a:extLst>
              <a:ext uri="{FF2B5EF4-FFF2-40B4-BE49-F238E27FC236}">
                <a16:creationId xmlns:a16="http://schemas.microsoft.com/office/drawing/2014/main" id="{555E7930-5568-B84C-82F9-35CAF1D5CF18}"/>
              </a:ext>
            </a:extLst>
          </p:cNvPr>
          <p:cNvSpPr/>
          <p:nvPr/>
        </p:nvSpPr>
        <p:spPr>
          <a:xfrm>
            <a:off x="7626120" y="2429675"/>
            <a:ext cx="4415035" cy="426136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2000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жылы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орталық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пен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Шығыс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тұрғындарының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саны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3 668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мың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адамды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құрады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ал 2024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жылға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қарай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ол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7%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ға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 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3 441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мыңға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дейін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қысқарды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Өсім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2030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қарай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2024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жылмен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салыстырғанда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орталық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пен </a:t>
            </a:r>
            <a:r>
              <a:rPr lang="kk-KZ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ш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ығыстың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жиынтық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халқы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3%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–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немесе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77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мың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ал 2050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қарай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403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мың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қысқарады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деп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күтіледі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.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 defTabSz="914273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Ұлытау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облысында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халық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саны 2050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қарай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3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аздап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өседі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ал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қалған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облыстардың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әрқайсысында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халық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саны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4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-1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40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азаюы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мүмкін</a:t>
            </a:r>
            <a:endParaRPr lang="ru-KZ" sz="14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ru-RU" sz="1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2" name="Заголовок 1">
            <a:extLst>
              <a:ext uri="{FF2B5EF4-FFF2-40B4-BE49-F238E27FC236}">
                <a16:creationId xmlns:a16="http://schemas.microsoft.com/office/drawing/2014/main" id="{4EC1CF77-1D23-5051-6D1B-F32C36A43DF4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rgbClr val="002060"/>
                </a:solidFill>
              </a:rPr>
              <a:t>Халықтың</a:t>
            </a:r>
            <a:r>
              <a:rPr lang="ru-RU" sz="1600" kern="0" dirty="0">
                <a:solidFill>
                  <a:srgbClr val="002060"/>
                </a:solidFill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</a:rPr>
              <a:t>орташа</a:t>
            </a:r>
            <a:r>
              <a:rPr lang="ru-RU" sz="1600" kern="0" dirty="0">
                <a:solidFill>
                  <a:srgbClr val="002060"/>
                </a:solidFill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</a:rPr>
              <a:t>жылдық</a:t>
            </a:r>
            <a:r>
              <a:rPr lang="ru-RU" sz="1600" kern="0" dirty="0">
                <a:solidFill>
                  <a:srgbClr val="002060"/>
                </a:solidFill>
              </a:rPr>
              <a:t> саны (</a:t>
            </a:r>
            <a:r>
              <a:rPr lang="ru-RU" sz="1600" kern="0" dirty="0" err="1">
                <a:solidFill>
                  <a:srgbClr val="002060"/>
                </a:solidFill>
              </a:rPr>
              <a:t>базалық</a:t>
            </a:r>
            <a:r>
              <a:rPr lang="ru-RU" sz="1600" kern="0" dirty="0">
                <a:solidFill>
                  <a:srgbClr val="002060"/>
                </a:solidFill>
              </a:rPr>
              <a:t> сценарий)</a:t>
            </a:r>
            <a:endParaRPr lang="ru-KZ" sz="1600" kern="0" dirty="0">
              <a:solidFill>
                <a:srgbClr val="002060"/>
              </a:solidFill>
            </a:endParaRPr>
          </a:p>
        </p:txBody>
      </p:sp>
      <p:sp>
        <p:nvSpPr>
          <p:cNvPr id="82" name="Заголовок 81">
            <a:extLst>
              <a:ext uri="{FF2B5EF4-FFF2-40B4-BE49-F238E27FC236}">
                <a16:creationId xmlns:a16="http://schemas.microsoft.com/office/drawing/2014/main" id="{11740F27-3D15-665E-2EAC-2C64B1E6FAE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694758"/>
          </a:xfrm>
          <a:prstGeom prst="rect">
            <a:avLst/>
          </a:prstGeom>
        </p:spPr>
        <p:txBody>
          <a:bodyPr/>
          <a:lstStyle/>
          <a:p>
            <a:r>
              <a:rPr lang="ru-RU" dirty="0" err="1"/>
              <a:t>Орталық</a:t>
            </a:r>
            <a:r>
              <a:rPr lang="ru-RU" dirty="0"/>
              <a:t> </a:t>
            </a:r>
            <a:r>
              <a:rPr lang="ru-RU" dirty="0" err="1"/>
              <a:t>және</a:t>
            </a:r>
            <a:r>
              <a:rPr lang="ru-RU" dirty="0"/>
              <a:t> </a:t>
            </a:r>
            <a:r>
              <a:rPr lang="ru-RU" dirty="0" err="1"/>
              <a:t>шығыс</a:t>
            </a:r>
            <a:r>
              <a:rPr lang="ru-RU" dirty="0"/>
              <a:t> </a:t>
            </a:r>
            <a:r>
              <a:rPr lang="ru-RU" dirty="0" err="1"/>
              <a:t>өңірлері</a:t>
            </a:r>
            <a:endParaRPr lang="ru-KZ" dirty="0"/>
          </a:p>
        </p:txBody>
      </p:sp>
      <p:sp>
        <p:nvSpPr>
          <p:cNvPr id="2" name="Номер слайда 2">
            <a:extLst>
              <a:ext uri="{FF2B5EF4-FFF2-40B4-BE49-F238E27FC236}">
                <a16:creationId xmlns:a16="http://schemas.microsoft.com/office/drawing/2014/main" id="{AB3AF3D7-7DF4-C6AB-1F58-D980E86A31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25</a:t>
            </a:r>
          </a:p>
        </p:txBody>
      </p:sp>
      <p:sp>
        <p:nvSpPr>
          <p:cNvPr id="3" name="TextBox 1">
            <a:extLst>
              <a:ext uri="{FF2B5EF4-FFF2-40B4-BE49-F238E27FC236}">
                <a16:creationId xmlns:a16="http://schemas.microsoft.com/office/drawing/2014/main" id="{D9749664-EEDF-31B7-FF9C-F30B3BDA7FD9}"/>
              </a:ext>
            </a:extLst>
          </p:cNvPr>
          <p:cNvSpPr txBox="1"/>
          <p:nvPr/>
        </p:nvSpPr>
        <p:spPr>
          <a:xfrm>
            <a:off x="660425" y="2714409"/>
            <a:ext cx="731564" cy="298348"/>
          </a:xfrm>
          <a:prstGeom prst="rect">
            <a:avLst/>
          </a:prstGeom>
        </p:spPr>
        <p:txBody>
          <a:bodyPr wrap="squar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344</a:t>
            </a:r>
            <a:r>
              <a:rPr lang="ru-RU" sz="1600" dirty="0"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  <a:endParaRPr lang="ru-RU" sz="1600" kern="12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5278194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" name="Рисунок 53">
            <a:extLst>
              <a:ext uri="{FF2B5EF4-FFF2-40B4-BE49-F238E27FC236}">
                <a16:creationId xmlns:a16="http://schemas.microsoft.com/office/drawing/2014/main" id="{0CF13078-CB8B-D18C-5346-29EEBBB6F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3200" y="939600"/>
            <a:ext cx="3243353" cy="1694835"/>
          </a:xfrm>
          <a:prstGeom prst="rect">
            <a:avLst/>
          </a:prstGeom>
        </p:spPr>
      </p:pic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277CB1C-E40C-9C6E-8F38-A83929CF7B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 err="1"/>
              <a:t>Солтүстік</a:t>
            </a:r>
            <a:r>
              <a:rPr lang="ru-RU" dirty="0"/>
              <a:t> </a:t>
            </a:r>
            <a:r>
              <a:rPr lang="ru-RU" dirty="0" err="1"/>
              <a:t>өңірлер</a:t>
            </a:r>
            <a:endParaRPr lang="ru-KZ" dirty="0"/>
          </a:p>
        </p:txBody>
      </p:sp>
      <p:graphicFrame>
        <p:nvGraphicFramePr>
          <p:cNvPr id="4" name="Диаграмма 3">
            <a:extLst>
              <a:ext uri="{FF2B5EF4-FFF2-40B4-BE49-F238E27FC236}">
                <a16:creationId xmlns:a16="http://schemas.microsoft.com/office/drawing/2014/main" id="{CDB79C29-A603-B8D5-9256-C6701C01EC3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16375932"/>
              </p:ext>
            </p:extLst>
          </p:nvPr>
        </p:nvGraphicFramePr>
        <p:xfrm>
          <a:off x="117474" y="2619375"/>
          <a:ext cx="7397751" cy="38766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cxnSp>
        <p:nvCxnSpPr>
          <p:cNvPr id="26" name="Прямая соединительная линия 25">
            <a:extLst>
              <a:ext uri="{FF2B5EF4-FFF2-40B4-BE49-F238E27FC236}">
                <a16:creationId xmlns:a16="http://schemas.microsoft.com/office/drawing/2014/main" id="{C288CAC2-C25C-87E6-6C64-0EE947239567}"/>
              </a:ext>
            </a:extLst>
          </p:cNvPr>
          <p:cNvCxnSpPr>
            <a:cxnSpLocks/>
          </p:cNvCxnSpPr>
          <p:nvPr/>
        </p:nvCxnSpPr>
        <p:spPr>
          <a:xfrm>
            <a:off x="2448560" y="1099586"/>
            <a:ext cx="2471103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Rectangle 25">
            <a:extLst>
              <a:ext uri="{FF2B5EF4-FFF2-40B4-BE49-F238E27FC236}">
                <a16:creationId xmlns:a16="http://schemas.microsoft.com/office/drawing/2014/main" id="{AFA7E2DB-5FB6-6E8E-30BD-B9031BFFE0F9}"/>
              </a:ext>
            </a:extLst>
          </p:cNvPr>
          <p:cNvSpPr/>
          <p:nvPr/>
        </p:nvSpPr>
        <p:spPr>
          <a:xfrm>
            <a:off x="5143502" y="964991"/>
            <a:ext cx="1892096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Солтүстік-Қазақстан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D89935A8-0D89-0852-DBDF-01593F8C55C2}"/>
              </a:ext>
            </a:extLst>
          </p:cNvPr>
          <p:cNvCxnSpPr>
            <a:cxnSpLocks/>
          </p:cNvCxnSpPr>
          <p:nvPr/>
        </p:nvCxnSpPr>
        <p:spPr>
          <a:xfrm>
            <a:off x="2557463" y="1289643"/>
            <a:ext cx="2362200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Rectangle 25">
            <a:extLst>
              <a:ext uri="{FF2B5EF4-FFF2-40B4-BE49-F238E27FC236}">
                <a16:creationId xmlns:a16="http://schemas.microsoft.com/office/drawing/2014/main" id="{47A4C7AC-3C80-11EB-E6AE-EA6666BDF729}"/>
              </a:ext>
            </a:extLst>
          </p:cNvPr>
          <p:cNvSpPr/>
          <p:nvPr/>
        </p:nvSpPr>
        <p:spPr>
          <a:xfrm>
            <a:off x="5143502" y="1155048"/>
            <a:ext cx="1892096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Ақмола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cxnSp>
        <p:nvCxnSpPr>
          <p:cNvPr id="32" name="Прямая соединительная линия 31">
            <a:extLst>
              <a:ext uri="{FF2B5EF4-FFF2-40B4-BE49-F238E27FC236}">
                <a16:creationId xmlns:a16="http://schemas.microsoft.com/office/drawing/2014/main" id="{43148438-88FA-8C8C-4BD4-A43BB16A4B96}"/>
              </a:ext>
            </a:extLst>
          </p:cNvPr>
          <p:cNvCxnSpPr>
            <a:cxnSpLocks/>
          </p:cNvCxnSpPr>
          <p:nvPr/>
        </p:nvCxnSpPr>
        <p:spPr>
          <a:xfrm>
            <a:off x="2043113" y="1479701"/>
            <a:ext cx="2876550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Rectangle 25">
            <a:extLst>
              <a:ext uri="{FF2B5EF4-FFF2-40B4-BE49-F238E27FC236}">
                <a16:creationId xmlns:a16="http://schemas.microsoft.com/office/drawing/2014/main" id="{966F3532-A1AE-B0B3-9F9E-3BFB34D10669}"/>
              </a:ext>
            </a:extLst>
          </p:cNvPr>
          <p:cNvSpPr/>
          <p:nvPr/>
        </p:nvSpPr>
        <p:spPr>
          <a:xfrm>
            <a:off x="5143502" y="1345105"/>
            <a:ext cx="1892096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Қостанай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6" name="Заголовок 1">
            <a:extLst>
              <a:ext uri="{FF2B5EF4-FFF2-40B4-BE49-F238E27FC236}">
                <a16:creationId xmlns:a16="http://schemas.microsoft.com/office/drawing/2014/main" id="{3083801B-D249-C80F-E0BC-1E5FB1455219}"/>
              </a:ext>
            </a:extLst>
          </p:cNvPr>
          <p:cNvSpPr txBox="1">
            <a:spLocks/>
          </p:cNvSpPr>
          <p:nvPr/>
        </p:nvSpPr>
        <p:spPr>
          <a:xfrm>
            <a:off x="4967866" y="1028004"/>
            <a:ext cx="206590" cy="143746"/>
          </a:xfrm>
          <a:prstGeom prst="rect">
            <a:avLst/>
          </a:prstGeom>
          <a:solidFill>
            <a:srgbClr val="8EC6A1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37" name="Заголовок 1">
            <a:extLst>
              <a:ext uri="{FF2B5EF4-FFF2-40B4-BE49-F238E27FC236}">
                <a16:creationId xmlns:a16="http://schemas.microsoft.com/office/drawing/2014/main" id="{AB65B054-FF46-7685-2478-81F54C900AE3}"/>
              </a:ext>
            </a:extLst>
          </p:cNvPr>
          <p:cNvSpPr txBox="1">
            <a:spLocks/>
          </p:cNvSpPr>
          <p:nvPr/>
        </p:nvSpPr>
        <p:spPr>
          <a:xfrm>
            <a:off x="4967866" y="1212154"/>
            <a:ext cx="206590" cy="143746"/>
          </a:xfrm>
          <a:prstGeom prst="rect">
            <a:avLst/>
          </a:prstGeom>
          <a:solidFill>
            <a:srgbClr val="007F76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38" name="Заголовок 1">
            <a:extLst>
              <a:ext uri="{FF2B5EF4-FFF2-40B4-BE49-F238E27FC236}">
                <a16:creationId xmlns:a16="http://schemas.microsoft.com/office/drawing/2014/main" id="{2C186547-04D9-2769-4FE3-F11B3458BB27}"/>
              </a:ext>
            </a:extLst>
          </p:cNvPr>
          <p:cNvSpPr txBox="1">
            <a:spLocks/>
          </p:cNvSpPr>
          <p:nvPr/>
        </p:nvSpPr>
        <p:spPr>
          <a:xfrm>
            <a:off x="4967866" y="1409004"/>
            <a:ext cx="206590" cy="143746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39" name="Rectangle 25">
            <a:extLst>
              <a:ext uri="{FF2B5EF4-FFF2-40B4-BE49-F238E27FC236}">
                <a16:creationId xmlns:a16="http://schemas.microsoft.com/office/drawing/2014/main" id="{C628B98A-F355-B36C-D485-AAEB770939A9}"/>
              </a:ext>
            </a:extLst>
          </p:cNvPr>
          <p:cNvSpPr/>
          <p:nvPr/>
        </p:nvSpPr>
        <p:spPr>
          <a:xfrm>
            <a:off x="7665464" y="2613315"/>
            <a:ext cx="4470630" cy="38766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2000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жылы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солтүстік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өңірлердегі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халық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саны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2 470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мың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адамды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құрады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ал 2024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жылға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қарай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ол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2 145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мыңға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дейін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қысқарды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800" b="0" kern="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1600" b="0" kern="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-14%</a:t>
            </a:r>
            <a:r>
              <a:rPr lang="ru-RU" sz="1800" b="0" kern="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  <a:endParaRPr lang="ru-RU" sz="1600" dirty="0">
              <a:solidFill>
                <a:srgbClr val="C0000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Солтүстік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Қазақстан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облысының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халқы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26%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-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Қостанай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облысының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халқы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15%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–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кеміді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Ақмола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облысының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халқы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өзгерген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жоқ</a:t>
            </a:r>
            <a:endParaRPr lang="ru-RU" sz="14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Өсім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2030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қарай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2024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жылмен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салыстырғанда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солтүстіктің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жиынтық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халқы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3%-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немесе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61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мың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ал 2050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қарай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17% -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қысқарады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деп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күтіледі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2050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қарай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Ақмола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облысының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халқы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8%-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Қостанай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облысының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халқы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18%-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Солтүстік-Қазақстан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облысының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халқы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29% –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қысқаруы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мүмкін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.</a:t>
            </a:r>
            <a:endParaRPr lang="ru-KZ" sz="14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ru-RU" sz="1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0" name="Заголовок 1">
            <a:extLst>
              <a:ext uri="{FF2B5EF4-FFF2-40B4-BE49-F238E27FC236}">
                <a16:creationId xmlns:a16="http://schemas.microsoft.com/office/drawing/2014/main" id="{88DF90A7-7FDC-D312-5A61-D83AE3FA012A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rgbClr val="002060"/>
                </a:solidFill>
              </a:rPr>
              <a:t>Халықтың</a:t>
            </a:r>
            <a:r>
              <a:rPr lang="ru-RU" sz="1600" kern="0" dirty="0">
                <a:solidFill>
                  <a:srgbClr val="002060"/>
                </a:solidFill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</a:rPr>
              <a:t>орташа</a:t>
            </a:r>
            <a:r>
              <a:rPr lang="ru-RU" sz="1600" kern="0" dirty="0">
                <a:solidFill>
                  <a:srgbClr val="002060"/>
                </a:solidFill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</a:rPr>
              <a:t>жылдық</a:t>
            </a:r>
            <a:r>
              <a:rPr lang="ru-RU" sz="1600" kern="0" dirty="0">
                <a:solidFill>
                  <a:srgbClr val="002060"/>
                </a:solidFill>
              </a:rPr>
              <a:t> саны (</a:t>
            </a:r>
            <a:r>
              <a:rPr lang="ru-RU" sz="1600" kern="0" dirty="0" err="1">
                <a:solidFill>
                  <a:srgbClr val="002060"/>
                </a:solidFill>
              </a:rPr>
              <a:t>базалық</a:t>
            </a:r>
            <a:r>
              <a:rPr lang="ru-RU" sz="1600" kern="0" dirty="0">
                <a:solidFill>
                  <a:srgbClr val="002060"/>
                </a:solidFill>
              </a:rPr>
              <a:t> сценарий)</a:t>
            </a:r>
            <a:endParaRPr lang="ru-KZ" sz="1600" kern="0" dirty="0">
              <a:solidFill>
                <a:srgbClr val="002060"/>
              </a:solidFill>
            </a:endParaRPr>
          </a:p>
        </p:txBody>
      </p:sp>
      <p:sp>
        <p:nvSpPr>
          <p:cNvPr id="58" name="Прямоугольник 57">
            <a:extLst>
              <a:ext uri="{FF2B5EF4-FFF2-40B4-BE49-F238E27FC236}">
                <a16:creationId xmlns:a16="http://schemas.microsoft.com/office/drawing/2014/main" id="{EE218EF3-2999-F4B7-CDA0-B94D8B05F4AF}"/>
              </a:ext>
            </a:extLst>
          </p:cNvPr>
          <p:cNvSpPr/>
          <p:nvPr/>
        </p:nvSpPr>
        <p:spPr>
          <a:xfrm>
            <a:off x="7760403" y="714375"/>
            <a:ext cx="4280752" cy="16383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graphicFrame>
        <p:nvGraphicFramePr>
          <p:cNvPr id="41" name="Таблица 40">
            <a:extLst>
              <a:ext uri="{FF2B5EF4-FFF2-40B4-BE49-F238E27FC236}">
                <a16:creationId xmlns:a16="http://schemas.microsoft.com/office/drawing/2014/main" id="{CAA5FE06-8962-E13F-3791-4BC680A2A7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7428333"/>
              </p:ext>
            </p:extLst>
          </p:nvPr>
        </p:nvGraphicFramePr>
        <p:xfrm>
          <a:off x="7944323" y="903292"/>
          <a:ext cx="4010255" cy="1292816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1024517">
                  <a:extLst>
                    <a:ext uri="{9D8B030D-6E8A-4147-A177-3AD203B41FA5}">
                      <a16:colId xmlns:a16="http://schemas.microsoft.com/office/drawing/2014/main" val="3614824032"/>
                    </a:ext>
                  </a:extLst>
                </a:gridCol>
                <a:gridCol w="497623">
                  <a:extLst>
                    <a:ext uri="{9D8B030D-6E8A-4147-A177-3AD203B41FA5}">
                      <a16:colId xmlns:a16="http://schemas.microsoft.com/office/drawing/2014/main" val="2358374517"/>
                    </a:ext>
                  </a:extLst>
                </a:gridCol>
                <a:gridCol w="497623">
                  <a:extLst>
                    <a:ext uri="{9D8B030D-6E8A-4147-A177-3AD203B41FA5}">
                      <a16:colId xmlns:a16="http://schemas.microsoft.com/office/drawing/2014/main" val="500869955"/>
                    </a:ext>
                  </a:extLst>
                </a:gridCol>
                <a:gridCol w="497623">
                  <a:extLst>
                    <a:ext uri="{9D8B030D-6E8A-4147-A177-3AD203B41FA5}">
                      <a16:colId xmlns:a16="http://schemas.microsoft.com/office/drawing/2014/main" val="2384056805"/>
                    </a:ext>
                  </a:extLst>
                </a:gridCol>
                <a:gridCol w="497623">
                  <a:extLst>
                    <a:ext uri="{9D8B030D-6E8A-4147-A177-3AD203B41FA5}">
                      <a16:colId xmlns:a16="http://schemas.microsoft.com/office/drawing/2014/main" val="125325607"/>
                    </a:ext>
                  </a:extLst>
                </a:gridCol>
                <a:gridCol w="497623">
                  <a:extLst>
                    <a:ext uri="{9D8B030D-6E8A-4147-A177-3AD203B41FA5}">
                      <a16:colId xmlns:a16="http://schemas.microsoft.com/office/drawing/2014/main" val="320120563"/>
                    </a:ext>
                  </a:extLst>
                </a:gridCol>
                <a:gridCol w="497623">
                  <a:extLst>
                    <a:ext uri="{9D8B030D-6E8A-4147-A177-3AD203B41FA5}">
                      <a16:colId xmlns:a16="http://schemas.microsoft.com/office/drawing/2014/main" val="4201749256"/>
                    </a:ext>
                  </a:extLst>
                </a:gridCol>
              </a:tblGrid>
              <a:tr h="324460">
                <a:tc>
                  <a:txBody>
                    <a:bodyPr/>
                    <a:lstStyle/>
                    <a:p>
                      <a:endParaRPr lang="ru-KZ" sz="8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2000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2010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202</a:t>
                      </a:r>
                      <a:r>
                        <a:rPr lang="ru-RU" sz="800" b="0" dirty="0"/>
                        <a:t>4 </a:t>
                      </a:r>
                      <a:r>
                        <a:rPr lang="ru-RU" sz="800" b="0" dirty="0" err="1"/>
                        <a:t>баға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2030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2040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2050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8257256"/>
                  </a:ext>
                </a:extLst>
              </a:tr>
              <a:tr h="239384">
                <a:tc>
                  <a:txBody>
                    <a:bodyPr/>
                    <a:lstStyle/>
                    <a:p>
                      <a:r>
                        <a:rPr lang="ru-RU" sz="800" b="1" dirty="0" err="1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Сотүстік</a:t>
                      </a:r>
                      <a:endParaRPr lang="ru-KZ" sz="800" b="1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2 470</a:t>
                      </a:r>
                      <a:endParaRPr lang="ru-KZ" sz="900" b="1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2 208</a:t>
                      </a:r>
                      <a:endParaRPr lang="ru-KZ" sz="900" b="1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2 145</a:t>
                      </a:r>
                      <a:endParaRPr lang="ru-KZ" sz="900" b="1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2 084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1 951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1 790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74579"/>
                  </a:ext>
                </a:extLst>
              </a:tr>
              <a:tr h="23938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СҚО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708</a:t>
                      </a:r>
                      <a:endParaRPr lang="ru-KZ" sz="800" b="0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591</a:t>
                      </a:r>
                      <a:endParaRPr lang="ru-KZ" sz="800" b="0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528</a:t>
                      </a:r>
                      <a:endParaRPr lang="ru-KZ" sz="800" b="0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0289276"/>
                  </a:ext>
                </a:extLst>
              </a:tr>
              <a:tr h="23938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 err="1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Ақмола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788</a:t>
                      </a:r>
                      <a:endParaRPr lang="ru-KZ" sz="800" b="0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734</a:t>
                      </a:r>
                      <a:endParaRPr lang="ru-KZ" sz="800" b="0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788</a:t>
                      </a:r>
                      <a:endParaRPr lang="ru-KZ" sz="800" b="0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000910"/>
                  </a:ext>
                </a:extLst>
              </a:tr>
              <a:tr h="23938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 err="1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Қостанай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974</a:t>
                      </a:r>
                      <a:endParaRPr lang="ru-KZ" sz="800" b="0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883</a:t>
                      </a:r>
                      <a:endParaRPr lang="ru-KZ" sz="800" b="0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829</a:t>
                      </a:r>
                      <a:endParaRPr lang="ru-KZ" sz="800" b="0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7911991"/>
                  </a:ext>
                </a:extLst>
              </a:tr>
            </a:tbl>
          </a:graphicData>
        </a:graphic>
      </p:graphicFrame>
      <p:sp>
        <p:nvSpPr>
          <p:cNvPr id="5" name="Номер слайда 2">
            <a:extLst>
              <a:ext uri="{FF2B5EF4-FFF2-40B4-BE49-F238E27FC236}">
                <a16:creationId xmlns:a16="http://schemas.microsoft.com/office/drawing/2014/main" id="{0918DA6F-66AD-526E-C884-6A8202DC74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26</a:t>
            </a:r>
          </a:p>
        </p:txBody>
      </p:sp>
      <p:sp>
        <p:nvSpPr>
          <p:cNvPr id="3" name="TextBox 1">
            <a:extLst>
              <a:ext uri="{FF2B5EF4-FFF2-40B4-BE49-F238E27FC236}">
                <a16:creationId xmlns:a16="http://schemas.microsoft.com/office/drawing/2014/main" id="{2E39BEA1-3AAE-2834-0C02-83D06AC2FFF7}"/>
              </a:ext>
            </a:extLst>
          </p:cNvPr>
          <p:cNvSpPr txBox="1"/>
          <p:nvPr/>
        </p:nvSpPr>
        <p:spPr>
          <a:xfrm>
            <a:off x="660425" y="2714409"/>
            <a:ext cx="731564" cy="298348"/>
          </a:xfrm>
          <a:prstGeom prst="rect">
            <a:avLst/>
          </a:prstGeom>
        </p:spPr>
        <p:txBody>
          <a:bodyPr wrap="squar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21</a:t>
            </a:r>
            <a:r>
              <a:rPr lang="ru-RU" sz="1600" dirty="0">
                <a:latin typeface="Arial" panose="020B0604020202020204" pitchFamily="34" charset="0"/>
                <a:cs typeface="Arial" panose="020B0604020202020204" pitchFamily="34" charset="0"/>
              </a:rPr>
              <a:t>45</a:t>
            </a:r>
            <a:endParaRPr lang="ru-RU" sz="1600" kern="12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31029158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Прямоугольник 17">
            <a:extLst>
              <a:ext uri="{FF2B5EF4-FFF2-40B4-BE49-F238E27FC236}">
                <a16:creationId xmlns:a16="http://schemas.microsoft.com/office/drawing/2014/main" id="{28BE743D-EBBD-D297-03B0-3079AA361593}"/>
              </a:ext>
            </a:extLst>
          </p:cNvPr>
          <p:cNvSpPr/>
          <p:nvPr/>
        </p:nvSpPr>
        <p:spPr>
          <a:xfrm>
            <a:off x="6863939" y="5313143"/>
            <a:ext cx="4687503" cy="685229"/>
          </a:xfrm>
          <a:prstGeom prst="rect">
            <a:avLst/>
          </a:prstGeom>
          <a:solidFill>
            <a:srgbClr val="D2E8D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>
            <a:extLst>
              <a:ext uri="{FF2B5EF4-FFF2-40B4-BE49-F238E27FC236}">
                <a16:creationId xmlns:a16="http://schemas.microsoft.com/office/drawing/2014/main" id="{72C5125D-717F-648B-E7A2-2790FBB86EF8}"/>
              </a:ext>
            </a:extLst>
          </p:cNvPr>
          <p:cNvSpPr/>
          <p:nvPr/>
        </p:nvSpPr>
        <p:spPr>
          <a:xfrm>
            <a:off x="2146433" y="5313144"/>
            <a:ext cx="4687503" cy="685229"/>
          </a:xfrm>
          <a:prstGeom prst="rect">
            <a:avLst/>
          </a:prstGeom>
          <a:solidFill>
            <a:srgbClr val="F2DCD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Прямоугольник 2">
            <a:extLst>
              <a:ext uri="{FF2B5EF4-FFF2-40B4-BE49-F238E27FC236}">
                <a16:creationId xmlns:a16="http://schemas.microsoft.com/office/drawing/2014/main" id="{96EBE0C8-6374-0FB1-85C0-68372468CBDA}"/>
              </a:ext>
            </a:extLst>
          </p:cNvPr>
          <p:cNvSpPr/>
          <p:nvPr/>
        </p:nvSpPr>
        <p:spPr>
          <a:xfrm>
            <a:off x="673768" y="5313145"/>
            <a:ext cx="1472666" cy="685229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aphicFrame>
        <p:nvGraphicFramePr>
          <p:cNvPr id="6" name="Диаграмма 5">
            <a:extLst>
              <a:ext uri="{FF2B5EF4-FFF2-40B4-BE49-F238E27FC236}">
                <a16:creationId xmlns:a16="http://schemas.microsoft.com/office/drawing/2014/main" id="{AFE4DF9D-747A-6120-0283-226B330A0A8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41279702"/>
              </p:ext>
            </p:extLst>
          </p:nvPr>
        </p:nvGraphicFramePr>
        <p:xfrm>
          <a:off x="226066" y="1044050"/>
          <a:ext cx="11739867" cy="47699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404B880-8696-2F68-A077-4265A28365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 err="1"/>
              <a:t>Сценарийлер</a:t>
            </a:r>
            <a:r>
              <a:rPr lang="ru-RU" dirty="0"/>
              <a:t> </a:t>
            </a:r>
            <a:r>
              <a:rPr lang="ru-RU" dirty="0" err="1"/>
              <a:t>бойынша</a:t>
            </a:r>
            <a:r>
              <a:rPr lang="ru-RU" dirty="0"/>
              <a:t> </a:t>
            </a:r>
            <a:r>
              <a:rPr lang="ru-RU" dirty="0" err="1"/>
              <a:t>негізгі</a:t>
            </a:r>
            <a:r>
              <a:rPr lang="ru-RU" dirty="0"/>
              <a:t> </a:t>
            </a:r>
            <a:r>
              <a:rPr lang="ru-RU" dirty="0" err="1"/>
              <a:t>нәтижелер</a:t>
            </a:r>
            <a:endParaRPr lang="ru-KZ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A145743-36F2-BCB7-380B-DEA0294F41E0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588921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rgbClr val="002060"/>
                </a:solidFill>
              </a:rPr>
              <a:t>Халықтың</a:t>
            </a:r>
            <a:r>
              <a:rPr lang="ru-RU" sz="1600" kern="0" dirty="0">
                <a:solidFill>
                  <a:srgbClr val="002060"/>
                </a:solidFill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</a:rPr>
              <a:t>орташа</a:t>
            </a:r>
            <a:r>
              <a:rPr lang="ru-RU" sz="1600" kern="0" dirty="0">
                <a:solidFill>
                  <a:srgbClr val="002060"/>
                </a:solidFill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</a:rPr>
              <a:t>жылдық</a:t>
            </a:r>
            <a:r>
              <a:rPr lang="ru-RU" sz="1600" kern="0" dirty="0">
                <a:solidFill>
                  <a:srgbClr val="002060"/>
                </a:solidFill>
              </a:rPr>
              <a:t> саны, млн. адам</a:t>
            </a:r>
            <a:endParaRPr lang="ru-KZ" sz="1600" kern="0" dirty="0">
              <a:solidFill>
                <a:srgbClr val="002060"/>
              </a:solidFill>
            </a:endParaRPr>
          </a:p>
        </p:txBody>
      </p:sp>
      <p:sp>
        <p:nvSpPr>
          <p:cNvPr id="8" name="Номер слайда 2">
            <a:extLst>
              <a:ext uri="{FF2B5EF4-FFF2-40B4-BE49-F238E27FC236}">
                <a16:creationId xmlns:a16="http://schemas.microsoft.com/office/drawing/2014/main" id="{02A601FE-BC8C-B136-2427-D95128E085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27</a:t>
            </a:r>
          </a:p>
        </p:txBody>
      </p:sp>
    </p:spTree>
    <p:extLst>
      <p:ext uri="{BB962C8B-B14F-4D97-AF65-F5344CB8AC3E}">
        <p14:creationId xmlns:p14="http://schemas.microsoft.com/office/powerpoint/2010/main" val="93838352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Группа 2">
            <a:extLst>
              <a:ext uri="{FF2B5EF4-FFF2-40B4-BE49-F238E27FC236}">
                <a16:creationId xmlns:a16="http://schemas.microsoft.com/office/drawing/2014/main" id="{9E2FF0F5-2684-3F06-8150-40EFD5DB75D7}"/>
              </a:ext>
            </a:extLst>
          </p:cNvPr>
          <p:cNvGrpSpPr/>
          <p:nvPr/>
        </p:nvGrpSpPr>
        <p:grpSpPr>
          <a:xfrm>
            <a:off x="577056" y="917574"/>
            <a:ext cx="10921130" cy="5711189"/>
            <a:chOff x="833438" y="563404"/>
            <a:chExt cx="10921130" cy="5711189"/>
          </a:xfrm>
        </p:grpSpPr>
        <p:pic>
          <p:nvPicPr>
            <p:cNvPr id="5" name="Рисунок 4">
              <a:extLst>
                <a:ext uri="{FF2B5EF4-FFF2-40B4-BE49-F238E27FC236}">
                  <a16:creationId xmlns:a16="http://schemas.microsoft.com/office/drawing/2014/main" id="{0EA7F6E3-C24A-149D-E4CB-4BFC46ECEAE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720610" y="3988459"/>
              <a:ext cx="1866900" cy="2038350"/>
            </a:xfrm>
            <a:prstGeom prst="rect">
              <a:avLst/>
            </a:prstGeom>
          </p:spPr>
        </p:pic>
        <p:pic>
          <p:nvPicPr>
            <p:cNvPr id="6" name="Рисунок 5">
              <a:extLst>
                <a:ext uri="{FF2B5EF4-FFF2-40B4-BE49-F238E27FC236}">
                  <a16:creationId xmlns:a16="http://schemas.microsoft.com/office/drawing/2014/main" id="{61EFB986-155F-7C8C-41E8-4D320BB7A4F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983591" y="2946955"/>
              <a:ext cx="2533650" cy="1352550"/>
            </a:xfrm>
            <a:prstGeom prst="rect">
              <a:avLst/>
            </a:prstGeom>
          </p:spPr>
        </p:pic>
        <p:pic>
          <p:nvPicPr>
            <p:cNvPr id="7" name="Рисунок 6">
              <a:extLst>
                <a:ext uri="{FF2B5EF4-FFF2-40B4-BE49-F238E27FC236}">
                  <a16:creationId xmlns:a16="http://schemas.microsoft.com/office/drawing/2014/main" id="{BD972F38-7C95-B359-CF48-C488BEFF6F4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833438" y="1978819"/>
              <a:ext cx="2171700" cy="1476375"/>
            </a:xfrm>
            <a:prstGeom prst="rect">
              <a:avLst/>
            </a:prstGeom>
          </p:spPr>
        </p:pic>
        <p:pic>
          <p:nvPicPr>
            <p:cNvPr id="8" name="Рисунок 7">
              <a:extLst>
                <a:ext uri="{FF2B5EF4-FFF2-40B4-BE49-F238E27FC236}">
                  <a16:creationId xmlns:a16="http://schemas.microsoft.com/office/drawing/2014/main" id="{421986AA-BE88-80F0-2B01-B7E3F7C090C6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735262" y="2140743"/>
              <a:ext cx="2867025" cy="2371725"/>
            </a:xfrm>
            <a:prstGeom prst="rect">
              <a:avLst/>
            </a:prstGeom>
          </p:spPr>
        </p:pic>
        <p:pic>
          <p:nvPicPr>
            <p:cNvPr id="9" name="Рисунок 8">
              <a:extLst>
                <a:ext uri="{FF2B5EF4-FFF2-40B4-BE49-F238E27FC236}">
                  <a16:creationId xmlns:a16="http://schemas.microsoft.com/office/drawing/2014/main" id="{5ADB5ABF-709E-566F-5DB6-5424E00969AB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180127" y="3474903"/>
              <a:ext cx="2428875" cy="2133600"/>
            </a:xfrm>
            <a:prstGeom prst="rect">
              <a:avLst/>
            </a:prstGeom>
          </p:spPr>
        </p:pic>
        <p:pic>
          <p:nvPicPr>
            <p:cNvPr id="10" name="Рисунок 9">
              <a:extLst>
                <a:ext uri="{FF2B5EF4-FFF2-40B4-BE49-F238E27FC236}">
                  <a16:creationId xmlns:a16="http://schemas.microsoft.com/office/drawing/2014/main" id="{A130AB7F-39DF-356A-9A17-A232F74BADBC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440476" y="839922"/>
              <a:ext cx="2181225" cy="2533650"/>
            </a:xfrm>
            <a:prstGeom prst="rect">
              <a:avLst/>
            </a:prstGeom>
          </p:spPr>
        </p:pic>
        <p:pic>
          <p:nvPicPr>
            <p:cNvPr id="11" name="Рисунок 10">
              <a:extLst>
                <a:ext uri="{FF2B5EF4-FFF2-40B4-BE49-F238E27FC236}">
                  <a16:creationId xmlns:a16="http://schemas.microsoft.com/office/drawing/2014/main" id="{D213ABF7-E975-66A8-1F81-A825216A3557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5216366" y="2674144"/>
              <a:ext cx="2476500" cy="1524000"/>
            </a:xfrm>
            <a:prstGeom prst="rect">
              <a:avLst/>
            </a:prstGeom>
          </p:spPr>
        </p:pic>
        <p:pic>
          <p:nvPicPr>
            <p:cNvPr id="12" name="Рисунок 11">
              <a:extLst>
                <a:ext uri="{FF2B5EF4-FFF2-40B4-BE49-F238E27FC236}">
                  <a16:creationId xmlns:a16="http://schemas.microsoft.com/office/drawing/2014/main" id="{3F57EB25-EEF5-F141-1128-FF7305C53750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039484" y="4179093"/>
              <a:ext cx="1343025" cy="2095500"/>
            </a:xfrm>
            <a:prstGeom prst="rect">
              <a:avLst/>
            </a:prstGeom>
          </p:spPr>
        </p:pic>
        <p:pic>
          <p:nvPicPr>
            <p:cNvPr id="13" name="Рисунок 12">
              <a:extLst>
                <a:ext uri="{FF2B5EF4-FFF2-40B4-BE49-F238E27FC236}">
                  <a16:creationId xmlns:a16="http://schemas.microsoft.com/office/drawing/2014/main" id="{CCBE4E7C-ACB5-06FB-49EC-15323B6D4198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6410005" y="2143124"/>
              <a:ext cx="2771775" cy="2057400"/>
            </a:xfrm>
            <a:prstGeom prst="rect">
              <a:avLst/>
            </a:prstGeom>
          </p:spPr>
        </p:pic>
        <p:pic>
          <p:nvPicPr>
            <p:cNvPr id="14" name="Рисунок 13">
              <a:extLst>
                <a:ext uri="{FF2B5EF4-FFF2-40B4-BE49-F238E27FC236}">
                  <a16:creationId xmlns:a16="http://schemas.microsoft.com/office/drawing/2014/main" id="{9D582154-E7E0-DD57-D5C7-DDF601397A20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5868432" y="1238251"/>
              <a:ext cx="2400300" cy="1409700"/>
            </a:xfrm>
            <a:prstGeom prst="rect">
              <a:avLst/>
            </a:prstGeom>
          </p:spPr>
        </p:pic>
        <p:pic>
          <p:nvPicPr>
            <p:cNvPr id="15" name="Рисунок 14">
              <a:extLst>
                <a:ext uri="{FF2B5EF4-FFF2-40B4-BE49-F238E27FC236}">
                  <a16:creationId xmlns:a16="http://schemas.microsoft.com/office/drawing/2014/main" id="{4B63116A-CA36-2873-B3AC-DE825360EF87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6027260" y="563404"/>
              <a:ext cx="2171700" cy="1257300"/>
            </a:xfrm>
            <a:prstGeom prst="rect">
              <a:avLst/>
            </a:prstGeom>
          </p:spPr>
        </p:pic>
        <p:pic>
          <p:nvPicPr>
            <p:cNvPr id="16" name="Рисунок 15">
              <a:extLst>
                <a:ext uri="{FF2B5EF4-FFF2-40B4-BE49-F238E27FC236}">
                  <a16:creationId xmlns:a16="http://schemas.microsoft.com/office/drawing/2014/main" id="{83FC8BFB-B5E7-30C4-865D-93AA325E25BC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6850535" y="4183197"/>
              <a:ext cx="1819275" cy="1428750"/>
            </a:xfrm>
            <a:prstGeom prst="rect">
              <a:avLst/>
            </a:prstGeom>
          </p:spPr>
        </p:pic>
        <p:pic>
          <p:nvPicPr>
            <p:cNvPr id="17" name="Рисунок 16">
              <a:extLst>
                <a:ext uri="{FF2B5EF4-FFF2-40B4-BE49-F238E27FC236}">
                  <a16:creationId xmlns:a16="http://schemas.microsoft.com/office/drawing/2014/main" id="{CA5246E1-925B-B1EC-AFC9-1601039FF013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8103548" y="3899162"/>
              <a:ext cx="1905000" cy="1752600"/>
            </a:xfrm>
            <a:prstGeom prst="rect">
              <a:avLst/>
            </a:prstGeom>
          </p:spPr>
        </p:pic>
        <p:pic>
          <p:nvPicPr>
            <p:cNvPr id="18" name="Рисунок 17">
              <a:extLst>
                <a:ext uri="{FF2B5EF4-FFF2-40B4-BE49-F238E27FC236}">
                  <a16:creationId xmlns:a16="http://schemas.microsoft.com/office/drawing/2014/main" id="{FD02551D-5C2E-2714-3A0E-55303B3CC04D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tretch>
              <a:fillRect/>
            </a:stretch>
          </p:blipFill>
          <p:spPr>
            <a:xfrm>
              <a:off x="8752127" y="3672179"/>
              <a:ext cx="1733550" cy="1390650"/>
            </a:xfrm>
            <a:prstGeom prst="rect">
              <a:avLst/>
            </a:prstGeom>
          </p:spPr>
        </p:pic>
        <p:pic>
          <p:nvPicPr>
            <p:cNvPr id="19" name="Рисунок 18">
              <a:extLst>
                <a:ext uri="{FF2B5EF4-FFF2-40B4-BE49-F238E27FC236}">
                  <a16:creationId xmlns:a16="http://schemas.microsoft.com/office/drawing/2014/main" id="{707650E3-2D24-A565-462D-A9278EFA6646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tretch>
              <a:fillRect/>
            </a:stretch>
          </p:blipFill>
          <p:spPr>
            <a:xfrm>
              <a:off x="8016320" y="945358"/>
              <a:ext cx="1600200" cy="1714500"/>
            </a:xfrm>
            <a:prstGeom prst="rect">
              <a:avLst/>
            </a:prstGeom>
          </p:spPr>
        </p:pic>
        <p:pic>
          <p:nvPicPr>
            <p:cNvPr id="20" name="Рисунок 19">
              <a:extLst>
                <a:ext uri="{FF2B5EF4-FFF2-40B4-BE49-F238E27FC236}">
                  <a16:creationId xmlns:a16="http://schemas.microsoft.com/office/drawing/2014/main" id="{F4C5FF7E-89CF-CB6A-DBCA-F9661E03B4B3}"/>
                </a:ext>
              </a:extLst>
            </p:cNvPr>
            <p:cNvPicPr>
              <a:picLocks noChangeAspect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3"/>
                </a:ext>
              </a:extLst>
            </a:blip>
            <a:stretch>
              <a:fillRect/>
            </a:stretch>
          </p:blipFill>
          <p:spPr>
            <a:xfrm>
              <a:off x="8865312" y="1993025"/>
              <a:ext cx="1895475" cy="2390775"/>
            </a:xfrm>
            <a:prstGeom prst="rect">
              <a:avLst/>
            </a:prstGeom>
          </p:spPr>
        </p:pic>
        <p:pic>
          <p:nvPicPr>
            <p:cNvPr id="45" name="Рисунок 44">
              <a:extLst>
                <a:ext uri="{FF2B5EF4-FFF2-40B4-BE49-F238E27FC236}">
                  <a16:creationId xmlns:a16="http://schemas.microsoft.com/office/drawing/2014/main" id="{1E3F8D90-50BE-AA09-30C3-88ECE8BE5EED}"/>
                </a:ext>
              </a:extLst>
            </p:cNvPr>
            <p:cNvPicPr>
              <a:picLocks noChangeAspect="1"/>
            </p:cNvPicPr>
            <p:nvPr/>
          </p:nvPicPr>
          <p:blipFill>
            <a:blip r:embed="rId3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5"/>
                </a:ext>
              </a:extLst>
            </a:blip>
            <a:stretch>
              <a:fillRect/>
            </a:stretch>
          </p:blipFill>
          <p:spPr>
            <a:xfrm>
              <a:off x="10087693" y="2254155"/>
              <a:ext cx="1666875" cy="1609725"/>
            </a:xfrm>
            <a:prstGeom prst="rect">
              <a:avLst/>
            </a:prstGeom>
          </p:spPr>
        </p:pic>
      </p:grp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1BB7806-F1C1-25A7-F076-A06D62527A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-13402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2050 </a:t>
            </a:r>
            <a:r>
              <a:rPr lang="ru-RU" dirty="0" err="1"/>
              <a:t>жылы</a:t>
            </a:r>
            <a:r>
              <a:rPr lang="ru-RU" dirty="0"/>
              <a:t> </a:t>
            </a:r>
            <a:r>
              <a:rPr lang="ru-RU" dirty="0" err="1"/>
              <a:t>күтілетін</a:t>
            </a:r>
            <a:r>
              <a:rPr lang="ru-RU" dirty="0"/>
              <a:t> </a:t>
            </a:r>
            <a:r>
              <a:rPr lang="ru-RU" dirty="0" err="1"/>
              <a:t>орташа</a:t>
            </a:r>
            <a:r>
              <a:rPr lang="ru-RU" dirty="0"/>
              <a:t> </a:t>
            </a:r>
            <a:r>
              <a:rPr lang="ru-RU" dirty="0" err="1"/>
              <a:t>жылдық</a:t>
            </a:r>
            <a:r>
              <a:rPr lang="ru-RU" dirty="0"/>
              <a:t> </a:t>
            </a:r>
            <a:r>
              <a:rPr lang="ru-RU" dirty="0" err="1"/>
              <a:t>халық</a:t>
            </a:r>
            <a:r>
              <a:rPr lang="ru-RU" dirty="0"/>
              <a:t> саны </a:t>
            </a:r>
            <a:endParaRPr lang="ru-KZ" dirty="0"/>
          </a:p>
        </p:txBody>
      </p:sp>
      <p:sp>
        <p:nvSpPr>
          <p:cNvPr id="21" name="Rectangle 25">
            <a:extLst>
              <a:ext uri="{FF2B5EF4-FFF2-40B4-BE49-F238E27FC236}">
                <a16:creationId xmlns:a16="http://schemas.microsoft.com/office/drawing/2014/main" id="{6803B806-3C1B-7E7D-146B-3BF1A2D045E2}"/>
              </a:ext>
            </a:extLst>
          </p:cNvPr>
          <p:cNvSpPr/>
          <p:nvPr/>
        </p:nvSpPr>
        <p:spPr>
          <a:xfrm>
            <a:off x="795923" y="2559461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Б</a:t>
            </a:r>
            <a:r>
              <a:rPr kumimoji="0" lang="ru-RU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.-</a:t>
            </a:r>
            <a:r>
              <a:rPr kumimoji="0" lang="ru-RU" sz="900" b="0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Қазақстан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2" name="Rectangle 25">
            <a:extLst>
              <a:ext uri="{FF2B5EF4-FFF2-40B4-BE49-F238E27FC236}">
                <a16:creationId xmlns:a16="http://schemas.microsoft.com/office/drawing/2014/main" id="{63AC9446-0788-5C1D-7C2A-FC911E30DFE1}"/>
              </a:ext>
            </a:extLst>
          </p:cNvPr>
          <p:cNvSpPr/>
          <p:nvPr/>
        </p:nvSpPr>
        <p:spPr>
          <a:xfrm>
            <a:off x="1166321" y="3475207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Атырау</a:t>
            </a:r>
          </a:p>
        </p:txBody>
      </p:sp>
      <p:sp>
        <p:nvSpPr>
          <p:cNvPr id="23" name="Rectangle 25">
            <a:extLst>
              <a:ext uri="{FF2B5EF4-FFF2-40B4-BE49-F238E27FC236}">
                <a16:creationId xmlns:a16="http://schemas.microsoft.com/office/drawing/2014/main" id="{CF2E6499-1D52-BD24-A96F-F662E3E6D78B}"/>
              </a:ext>
            </a:extLst>
          </p:cNvPr>
          <p:cNvSpPr/>
          <p:nvPr/>
        </p:nvSpPr>
        <p:spPr>
          <a:xfrm>
            <a:off x="1357359" y="4862803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00" b="0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Маңғыстау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4" name="Rectangle 25">
            <a:extLst>
              <a:ext uri="{FF2B5EF4-FFF2-40B4-BE49-F238E27FC236}">
                <a16:creationId xmlns:a16="http://schemas.microsoft.com/office/drawing/2014/main" id="{E246D6DF-928C-C501-CC87-82F98347E745}"/>
              </a:ext>
            </a:extLst>
          </p:cNvPr>
          <p:cNvSpPr/>
          <p:nvPr/>
        </p:nvSpPr>
        <p:spPr>
          <a:xfrm>
            <a:off x="2659229" y="3077494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00" b="0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Ақтөбе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E04C31B-96B0-7F4B-B5F9-E37022CCCA5D}"/>
              </a:ext>
            </a:extLst>
          </p:cNvPr>
          <p:cNvSpPr/>
          <p:nvPr/>
        </p:nvSpPr>
        <p:spPr>
          <a:xfrm>
            <a:off x="5687467" y="1268069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</a:t>
            </a:r>
            <a:r>
              <a:rPr kumimoji="0" lang="ru-RU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.-</a:t>
            </a:r>
            <a:r>
              <a:rPr kumimoji="0" lang="ru-RU" sz="900" b="0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Қазақстан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7" name="Rectangle 25">
            <a:extLst>
              <a:ext uri="{FF2B5EF4-FFF2-40B4-BE49-F238E27FC236}">
                <a16:creationId xmlns:a16="http://schemas.microsoft.com/office/drawing/2014/main" id="{0910AE75-FDCC-8844-824D-C7F62004537C}"/>
              </a:ext>
            </a:extLst>
          </p:cNvPr>
          <p:cNvSpPr/>
          <p:nvPr/>
        </p:nvSpPr>
        <p:spPr>
          <a:xfrm>
            <a:off x="9655457" y="3094207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Ш.-</a:t>
            </a:r>
            <a:r>
              <a:rPr kumimoji="0" lang="ru-RU" sz="900" b="0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Қазақстан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8" name="Rectangle 25">
            <a:extLst>
              <a:ext uri="{FF2B5EF4-FFF2-40B4-BE49-F238E27FC236}">
                <a16:creationId xmlns:a16="http://schemas.microsoft.com/office/drawing/2014/main" id="{A812322D-1112-05D0-D3AB-0BEAEF26A7FE}"/>
              </a:ext>
            </a:extLst>
          </p:cNvPr>
          <p:cNvSpPr/>
          <p:nvPr/>
        </p:nvSpPr>
        <p:spPr>
          <a:xfrm>
            <a:off x="5650079" y="1852303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Ақмола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9" name="Rectangle 25">
            <a:extLst>
              <a:ext uri="{FF2B5EF4-FFF2-40B4-BE49-F238E27FC236}">
                <a16:creationId xmlns:a16="http://schemas.microsoft.com/office/drawing/2014/main" id="{6637E355-725F-1907-A149-DCFE846CED70}"/>
              </a:ext>
            </a:extLst>
          </p:cNvPr>
          <p:cNvSpPr/>
          <p:nvPr/>
        </p:nvSpPr>
        <p:spPr>
          <a:xfrm>
            <a:off x="7442063" y="1591441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Павлодар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1" name="Овал 30">
            <a:extLst>
              <a:ext uri="{FF2B5EF4-FFF2-40B4-BE49-F238E27FC236}">
                <a16:creationId xmlns:a16="http://schemas.microsoft.com/office/drawing/2014/main" id="{D3ACC0D0-7B8F-84A8-8762-893163331146}"/>
              </a:ext>
            </a:extLst>
          </p:cNvPr>
          <p:cNvSpPr>
            <a:spLocks noChangeAspect="1"/>
          </p:cNvSpPr>
          <p:nvPr/>
        </p:nvSpPr>
        <p:spPr>
          <a:xfrm>
            <a:off x="8307280" y="5364644"/>
            <a:ext cx="285658" cy="285658"/>
          </a:xfrm>
          <a:prstGeom prst="ellipse">
            <a:avLst/>
          </a:prstGeom>
          <a:solidFill>
            <a:srgbClr val="002060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+mn-cs"/>
            </a:endParaRPr>
          </a:p>
        </p:txBody>
      </p:sp>
      <p:sp>
        <p:nvSpPr>
          <p:cNvPr id="33" name="Rectangle 25">
            <a:extLst>
              <a:ext uri="{FF2B5EF4-FFF2-40B4-BE49-F238E27FC236}">
                <a16:creationId xmlns:a16="http://schemas.microsoft.com/office/drawing/2014/main" id="{70A76FEA-8600-B8DD-F90C-8A8B391CD7F3}"/>
              </a:ext>
            </a:extLst>
          </p:cNvPr>
          <p:cNvSpPr/>
          <p:nvPr/>
        </p:nvSpPr>
        <p:spPr>
          <a:xfrm>
            <a:off x="5752006" y="4557714"/>
            <a:ext cx="1058370" cy="1774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Түркістан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4" name="Rectangle 25">
            <a:extLst>
              <a:ext uri="{FF2B5EF4-FFF2-40B4-BE49-F238E27FC236}">
                <a16:creationId xmlns:a16="http://schemas.microsoft.com/office/drawing/2014/main" id="{7E02457B-9D6C-3DF7-8955-AB9A4C203583}"/>
              </a:ext>
            </a:extLst>
          </p:cNvPr>
          <p:cNvSpPr/>
          <p:nvPr/>
        </p:nvSpPr>
        <p:spPr>
          <a:xfrm>
            <a:off x="4021304" y="1915803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Қостанай</a:t>
            </a: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5" name="Rectangle 25">
            <a:extLst>
              <a:ext uri="{FF2B5EF4-FFF2-40B4-BE49-F238E27FC236}">
                <a16:creationId xmlns:a16="http://schemas.microsoft.com/office/drawing/2014/main" id="{454F48E7-4376-026D-FB23-96FE9F9D64CE}"/>
              </a:ext>
            </a:extLst>
          </p:cNvPr>
          <p:cNvSpPr/>
          <p:nvPr/>
        </p:nvSpPr>
        <p:spPr>
          <a:xfrm>
            <a:off x="5208119" y="3483618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Ұлытау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6" name="Rectangle 25">
            <a:extLst>
              <a:ext uri="{FF2B5EF4-FFF2-40B4-BE49-F238E27FC236}">
                <a16:creationId xmlns:a16="http://schemas.microsoft.com/office/drawing/2014/main" id="{CABC1FC1-6A81-704B-F479-51D95D4A8FBB}"/>
              </a:ext>
            </a:extLst>
          </p:cNvPr>
          <p:cNvSpPr/>
          <p:nvPr/>
        </p:nvSpPr>
        <p:spPr>
          <a:xfrm>
            <a:off x="6266664" y="4636778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Жамбыл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7" name="Rectangle 25">
            <a:extLst>
              <a:ext uri="{FF2B5EF4-FFF2-40B4-BE49-F238E27FC236}">
                <a16:creationId xmlns:a16="http://schemas.microsoft.com/office/drawing/2014/main" id="{AA09BFF0-FD94-ECB2-871E-2C973F6022FD}"/>
              </a:ext>
            </a:extLst>
          </p:cNvPr>
          <p:cNvSpPr/>
          <p:nvPr/>
        </p:nvSpPr>
        <p:spPr>
          <a:xfrm>
            <a:off x="3920950" y="4435974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Қызылорда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8" name="Rectangle 25">
            <a:extLst>
              <a:ext uri="{FF2B5EF4-FFF2-40B4-BE49-F238E27FC236}">
                <a16:creationId xmlns:a16="http://schemas.microsoft.com/office/drawing/2014/main" id="{48CEF35D-7072-24CA-265E-29308B46A974}"/>
              </a:ext>
            </a:extLst>
          </p:cNvPr>
          <p:cNvSpPr/>
          <p:nvPr/>
        </p:nvSpPr>
        <p:spPr>
          <a:xfrm>
            <a:off x="7185509" y="4338646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Алматы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0" name="Rectangle 25">
            <a:extLst>
              <a:ext uri="{FF2B5EF4-FFF2-40B4-BE49-F238E27FC236}">
                <a16:creationId xmlns:a16="http://schemas.microsoft.com/office/drawing/2014/main" id="{F523EF9D-ADD5-11EC-F66E-39D094A3BDF3}"/>
              </a:ext>
            </a:extLst>
          </p:cNvPr>
          <p:cNvSpPr/>
          <p:nvPr/>
        </p:nvSpPr>
        <p:spPr>
          <a:xfrm>
            <a:off x="8413766" y="3166094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Абай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1" name="Rectangle 25">
            <a:extLst>
              <a:ext uri="{FF2B5EF4-FFF2-40B4-BE49-F238E27FC236}">
                <a16:creationId xmlns:a16="http://schemas.microsoft.com/office/drawing/2014/main" id="{E960CF26-B293-A916-2B42-B1BD56B1EEC9}"/>
              </a:ext>
            </a:extLst>
          </p:cNvPr>
          <p:cNvSpPr/>
          <p:nvPr/>
        </p:nvSpPr>
        <p:spPr>
          <a:xfrm>
            <a:off x="8057364" y="4197358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Жетісу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2" name="Звезда: 5 точек 41">
            <a:extLst>
              <a:ext uri="{FF2B5EF4-FFF2-40B4-BE49-F238E27FC236}">
                <a16:creationId xmlns:a16="http://schemas.microsoft.com/office/drawing/2014/main" id="{93CBAA5F-62FE-AFD5-60A6-EA1ECB12948E}"/>
              </a:ext>
            </a:extLst>
          </p:cNvPr>
          <p:cNvSpPr/>
          <p:nvPr/>
        </p:nvSpPr>
        <p:spPr>
          <a:xfrm>
            <a:off x="7114532" y="2275062"/>
            <a:ext cx="340368" cy="296688"/>
          </a:xfrm>
          <a:prstGeom prst="star5">
            <a:avLst/>
          </a:prstGeom>
          <a:solidFill>
            <a:srgbClr val="002060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>
              <a:solidFill>
                <a:schemeClr val="bg1"/>
              </a:solidFill>
            </a:endParaRPr>
          </a:p>
        </p:txBody>
      </p:sp>
      <p:sp>
        <p:nvSpPr>
          <p:cNvPr id="43" name="Rectangle 25">
            <a:extLst>
              <a:ext uri="{FF2B5EF4-FFF2-40B4-BE49-F238E27FC236}">
                <a16:creationId xmlns:a16="http://schemas.microsoft.com/office/drawing/2014/main" id="{329CB8A2-FD08-ED17-2BA1-4F6052BCFAAD}"/>
              </a:ext>
            </a:extLst>
          </p:cNvPr>
          <p:cNvSpPr/>
          <p:nvPr/>
        </p:nvSpPr>
        <p:spPr>
          <a:xfrm>
            <a:off x="6852769" y="3261368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Қарағанды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706AED35-2473-AEDE-B627-396B5FFBC10D}"/>
              </a:ext>
            </a:extLst>
          </p:cNvPr>
          <p:cNvSpPr>
            <a:spLocks noChangeAspect="1"/>
          </p:cNvSpPr>
          <p:nvPr/>
        </p:nvSpPr>
        <p:spPr>
          <a:xfrm>
            <a:off x="6374963" y="5847724"/>
            <a:ext cx="285658" cy="285658"/>
          </a:xfrm>
          <a:prstGeom prst="ellipse">
            <a:avLst/>
          </a:prstGeom>
          <a:solidFill>
            <a:srgbClr val="002060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+mn-cs"/>
            </a:endParaRPr>
          </a:p>
        </p:txBody>
      </p: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41DEFB7-DE1D-8553-D8C7-ED4686202CAE}"/>
              </a:ext>
            </a:extLst>
          </p:cNvPr>
          <p:cNvCxnSpPr>
            <a:cxnSpLocks/>
          </p:cNvCxnSpPr>
          <p:nvPr/>
        </p:nvCxnSpPr>
        <p:spPr>
          <a:xfrm>
            <a:off x="7477760" y="2441726"/>
            <a:ext cx="3320211" cy="0"/>
          </a:xfrm>
          <a:prstGeom prst="line">
            <a:avLst/>
          </a:prstGeom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Прямая соединительная линия 31">
            <a:extLst>
              <a:ext uri="{FF2B5EF4-FFF2-40B4-BE49-F238E27FC236}">
                <a16:creationId xmlns:a16="http://schemas.microsoft.com/office/drawing/2014/main" id="{5B9E9611-AA44-7E7A-314B-0FF477CE88F2}"/>
              </a:ext>
            </a:extLst>
          </p:cNvPr>
          <p:cNvCxnSpPr>
            <a:cxnSpLocks/>
          </p:cNvCxnSpPr>
          <p:nvPr/>
        </p:nvCxnSpPr>
        <p:spPr>
          <a:xfrm>
            <a:off x="8635760" y="5491053"/>
            <a:ext cx="2162211" cy="0"/>
          </a:xfrm>
          <a:prstGeom prst="line">
            <a:avLst/>
          </a:prstGeom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CD10D498-84E7-6BA4-FB8D-E50B6EED4B48}"/>
              </a:ext>
            </a:extLst>
          </p:cNvPr>
          <p:cNvCxnSpPr>
            <a:cxnSpLocks/>
          </p:cNvCxnSpPr>
          <p:nvPr/>
        </p:nvCxnSpPr>
        <p:spPr>
          <a:xfrm>
            <a:off x="6677564" y="6011775"/>
            <a:ext cx="4120407" cy="0"/>
          </a:xfrm>
          <a:prstGeom prst="line">
            <a:avLst/>
          </a:prstGeom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Rectangle 25">
            <a:extLst>
              <a:ext uri="{FF2B5EF4-FFF2-40B4-BE49-F238E27FC236}">
                <a16:creationId xmlns:a16="http://schemas.microsoft.com/office/drawing/2014/main" id="{6E42C5D0-F49D-CDA0-AB39-C1555F8873E7}"/>
              </a:ext>
            </a:extLst>
          </p:cNvPr>
          <p:cNvSpPr/>
          <p:nvPr/>
        </p:nvSpPr>
        <p:spPr>
          <a:xfrm>
            <a:off x="10590637" y="2211070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656</a:t>
            </a:r>
            <a:endParaRPr lang="en-US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50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(+2 </a:t>
            </a:r>
            <a:r>
              <a:rPr lang="ru-RU" sz="1050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26</a:t>
            </a:r>
            <a:r>
              <a:rPr lang="en-US" sz="1050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3)</a:t>
            </a:r>
            <a:endParaRPr lang="ru-RU" sz="1050" dirty="0">
              <a:solidFill>
                <a:schemeClr val="accent6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0" name="Rectangle 25">
            <a:extLst>
              <a:ext uri="{FF2B5EF4-FFF2-40B4-BE49-F238E27FC236}">
                <a16:creationId xmlns:a16="http://schemas.microsoft.com/office/drawing/2014/main" id="{7D224519-414A-D854-D620-4E18888B6843}"/>
              </a:ext>
            </a:extLst>
          </p:cNvPr>
          <p:cNvSpPr/>
          <p:nvPr/>
        </p:nvSpPr>
        <p:spPr>
          <a:xfrm>
            <a:off x="10590637" y="5276088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4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044</a:t>
            </a:r>
            <a:endParaRPr lang="en-US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</a:t>
            </a:r>
            <a:r>
              <a:rPr lang="ru-RU" sz="1050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1</a:t>
            </a:r>
            <a:r>
              <a:rPr lang="en-US" sz="1050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050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849</a:t>
            </a:r>
            <a:r>
              <a:rPr lang="en-US" sz="1050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accent6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1" name="Rectangle 25">
            <a:extLst>
              <a:ext uri="{FF2B5EF4-FFF2-40B4-BE49-F238E27FC236}">
                <a16:creationId xmlns:a16="http://schemas.microsoft.com/office/drawing/2014/main" id="{61FCA791-AE92-69B0-7A7D-5DA87527E8F6}"/>
              </a:ext>
            </a:extLst>
          </p:cNvPr>
          <p:cNvSpPr/>
          <p:nvPr/>
        </p:nvSpPr>
        <p:spPr>
          <a:xfrm>
            <a:off x="10590637" y="5799915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2 2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04</a:t>
            </a:r>
            <a:endParaRPr lang="en-US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50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</a:t>
            </a:r>
            <a:r>
              <a:rPr lang="ru-RU" sz="1050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997)</a:t>
            </a:r>
          </a:p>
        </p:txBody>
      </p:sp>
      <p:sp>
        <p:nvSpPr>
          <p:cNvPr id="53" name="Rectangle 25">
            <a:extLst>
              <a:ext uri="{FF2B5EF4-FFF2-40B4-BE49-F238E27FC236}">
                <a16:creationId xmlns:a16="http://schemas.microsoft.com/office/drawing/2014/main" id="{0D685044-ADEE-48B5-9752-4A823CA6F51E}"/>
              </a:ext>
            </a:extLst>
          </p:cNvPr>
          <p:cNvSpPr/>
          <p:nvPr/>
        </p:nvSpPr>
        <p:spPr>
          <a:xfrm>
            <a:off x="8885195" y="3437363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503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(-1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05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4" name="Rectangle 25">
            <a:extLst>
              <a:ext uri="{FF2B5EF4-FFF2-40B4-BE49-F238E27FC236}">
                <a16:creationId xmlns:a16="http://schemas.microsoft.com/office/drawing/2014/main" id="{84E55D60-46E3-4392-9F48-E940E92B9083}"/>
              </a:ext>
            </a:extLst>
          </p:cNvPr>
          <p:cNvSpPr/>
          <p:nvPr/>
        </p:nvSpPr>
        <p:spPr>
          <a:xfrm>
            <a:off x="6127961" y="2101958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28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(-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60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5" name="Rectangle 25">
            <a:extLst>
              <a:ext uri="{FF2B5EF4-FFF2-40B4-BE49-F238E27FC236}">
                <a16:creationId xmlns:a16="http://schemas.microsoft.com/office/drawing/2014/main" id="{AB223DEB-F1A0-A74B-B454-3946DF37E03F}"/>
              </a:ext>
            </a:extLst>
          </p:cNvPr>
          <p:cNvSpPr/>
          <p:nvPr/>
        </p:nvSpPr>
        <p:spPr>
          <a:xfrm>
            <a:off x="3119395" y="3343383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223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(+2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89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6" name="Rectangle 25">
            <a:extLst>
              <a:ext uri="{FF2B5EF4-FFF2-40B4-BE49-F238E27FC236}">
                <a16:creationId xmlns:a16="http://schemas.microsoft.com/office/drawing/2014/main" id="{E16EDF32-F669-F203-19A9-C3F8BC39335E}"/>
              </a:ext>
            </a:extLst>
          </p:cNvPr>
          <p:cNvSpPr/>
          <p:nvPr/>
        </p:nvSpPr>
        <p:spPr>
          <a:xfrm>
            <a:off x="7596145" y="4608621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 </a:t>
            </a:r>
            <a:r>
              <a:rPr lang="ru-RU" sz="14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</a:t>
            </a:r>
            <a:r>
              <a:rPr lang="en-US" sz="14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9</a:t>
            </a:r>
            <a:r>
              <a:rPr lang="ru-RU" sz="14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</a:t>
            </a:r>
            <a:endParaRPr lang="en-US" sz="14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774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7" name="Rectangle 25">
            <a:extLst>
              <a:ext uri="{FF2B5EF4-FFF2-40B4-BE49-F238E27FC236}">
                <a16:creationId xmlns:a16="http://schemas.microsoft.com/office/drawing/2014/main" id="{0CA6E34C-9354-7090-3EA3-8F9692770F25}"/>
              </a:ext>
            </a:extLst>
          </p:cNvPr>
          <p:cNvSpPr/>
          <p:nvPr/>
        </p:nvSpPr>
        <p:spPr>
          <a:xfrm>
            <a:off x="1271545" y="2827446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78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9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9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8)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76" name="Rectangle 25">
            <a:extLst>
              <a:ext uri="{FF2B5EF4-FFF2-40B4-BE49-F238E27FC236}">
                <a16:creationId xmlns:a16="http://schemas.microsoft.com/office/drawing/2014/main" id="{CD7E6F65-6365-D327-32AD-BF48A9561731}"/>
              </a:ext>
            </a:extLst>
          </p:cNvPr>
          <p:cNvSpPr/>
          <p:nvPr/>
        </p:nvSpPr>
        <p:spPr>
          <a:xfrm>
            <a:off x="1643020" y="3752958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1 0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27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R="0" lvl="0" indent="0" algn="ctr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(+3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28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77" name="Rectangle 25">
            <a:extLst>
              <a:ext uri="{FF2B5EF4-FFF2-40B4-BE49-F238E27FC236}">
                <a16:creationId xmlns:a16="http://schemas.microsoft.com/office/drawing/2014/main" id="{84EA62CC-0796-99D1-216D-A774E6796953}"/>
              </a:ext>
            </a:extLst>
          </p:cNvPr>
          <p:cNvSpPr/>
          <p:nvPr/>
        </p:nvSpPr>
        <p:spPr>
          <a:xfrm>
            <a:off x="6754770" y="4924533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336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11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5)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78" name="Rectangle 25">
            <a:extLst>
              <a:ext uri="{FF2B5EF4-FFF2-40B4-BE49-F238E27FC236}">
                <a16:creationId xmlns:a16="http://schemas.microsoft.com/office/drawing/2014/main" id="{F2F312A5-766A-C12E-BD60-4E86EA2027E4}"/>
              </a:ext>
            </a:extLst>
          </p:cNvPr>
          <p:cNvSpPr/>
          <p:nvPr/>
        </p:nvSpPr>
        <p:spPr>
          <a:xfrm>
            <a:off x="8539120" y="4460983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655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(-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43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79" name="Rectangle 25">
            <a:extLst>
              <a:ext uri="{FF2B5EF4-FFF2-40B4-BE49-F238E27FC236}">
                <a16:creationId xmlns:a16="http://schemas.microsoft.com/office/drawing/2014/main" id="{DB9E78F3-EE57-6909-A32C-09D229A5C487}"/>
              </a:ext>
            </a:extLst>
          </p:cNvPr>
          <p:cNvSpPr/>
          <p:nvPr/>
        </p:nvSpPr>
        <p:spPr>
          <a:xfrm>
            <a:off x="7347757" y="3514294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1 0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60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(-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75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0" name="Rectangle 25">
            <a:extLst>
              <a:ext uri="{FF2B5EF4-FFF2-40B4-BE49-F238E27FC236}">
                <a16:creationId xmlns:a16="http://schemas.microsoft.com/office/drawing/2014/main" id="{33C2C689-BBEA-A6B5-C315-FCA60C9242C9}"/>
              </a:ext>
            </a:extLst>
          </p:cNvPr>
          <p:cNvSpPr/>
          <p:nvPr/>
        </p:nvSpPr>
        <p:spPr>
          <a:xfrm>
            <a:off x="4499185" y="2215880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86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(-1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45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1" name="Rectangle 25">
            <a:extLst>
              <a:ext uri="{FF2B5EF4-FFF2-40B4-BE49-F238E27FC236}">
                <a16:creationId xmlns:a16="http://schemas.microsoft.com/office/drawing/2014/main" id="{FAE2CECE-255E-1343-A0FC-10790043226A}"/>
              </a:ext>
            </a:extLst>
          </p:cNvPr>
          <p:cNvSpPr/>
          <p:nvPr/>
        </p:nvSpPr>
        <p:spPr>
          <a:xfrm>
            <a:off x="4365835" y="4714605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1 044</a:t>
            </a: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(+2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36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2" name="Rectangle 25">
            <a:extLst>
              <a:ext uri="{FF2B5EF4-FFF2-40B4-BE49-F238E27FC236}">
                <a16:creationId xmlns:a16="http://schemas.microsoft.com/office/drawing/2014/main" id="{7115B49E-5E9C-9461-31AF-2A0F971B7C72}"/>
              </a:ext>
            </a:extLst>
          </p:cNvPr>
          <p:cNvSpPr/>
          <p:nvPr/>
        </p:nvSpPr>
        <p:spPr>
          <a:xfrm>
            <a:off x="1784560" y="5140055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446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669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3" name="Rectangle 25">
            <a:extLst>
              <a:ext uri="{FF2B5EF4-FFF2-40B4-BE49-F238E27FC236}">
                <a16:creationId xmlns:a16="http://schemas.microsoft.com/office/drawing/2014/main" id="{1C40EDBF-21EA-FAA4-A17A-47054E6505C1}"/>
              </a:ext>
            </a:extLst>
          </p:cNvPr>
          <p:cNvSpPr/>
          <p:nvPr/>
        </p:nvSpPr>
        <p:spPr>
          <a:xfrm>
            <a:off x="7897539" y="1875284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64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(-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90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4" name="Rectangle 25">
            <a:extLst>
              <a:ext uri="{FF2B5EF4-FFF2-40B4-BE49-F238E27FC236}">
                <a16:creationId xmlns:a16="http://schemas.microsoft.com/office/drawing/2014/main" id="{5290DD05-0F33-DB1E-5521-904B575896B0}"/>
              </a:ext>
            </a:extLst>
          </p:cNvPr>
          <p:cNvSpPr/>
          <p:nvPr/>
        </p:nvSpPr>
        <p:spPr>
          <a:xfrm>
            <a:off x="5471961" y="1175647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</a:t>
            </a: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5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(-1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5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7)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5" name="Rectangle 25">
            <a:extLst>
              <a:ext uri="{FF2B5EF4-FFF2-40B4-BE49-F238E27FC236}">
                <a16:creationId xmlns:a16="http://schemas.microsoft.com/office/drawing/2014/main" id="{8B761D9E-26DB-D7EF-0CA1-C927729C93B9}"/>
              </a:ext>
            </a:extLst>
          </p:cNvPr>
          <p:cNvSpPr/>
          <p:nvPr/>
        </p:nvSpPr>
        <p:spPr>
          <a:xfrm>
            <a:off x="5804110" y="4720955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9</a:t>
            </a: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8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850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4" name="Rectangle 25">
            <a:extLst>
              <a:ext uri="{FF2B5EF4-FFF2-40B4-BE49-F238E27FC236}">
                <a16:creationId xmlns:a16="http://schemas.microsoft.com/office/drawing/2014/main" id="{8F906E66-D99D-C066-E113-F933D8BFF525}"/>
              </a:ext>
            </a:extLst>
          </p:cNvPr>
          <p:cNvSpPr/>
          <p:nvPr/>
        </p:nvSpPr>
        <p:spPr>
          <a:xfrm>
            <a:off x="5670760" y="3762105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25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+4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5" name="Rectangle 25">
            <a:extLst>
              <a:ext uri="{FF2B5EF4-FFF2-40B4-BE49-F238E27FC236}">
                <a16:creationId xmlns:a16="http://schemas.microsoft.com/office/drawing/2014/main" id="{97125E86-660B-A092-20E4-2DB6707805EF}"/>
              </a:ext>
            </a:extLst>
          </p:cNvPr>
          <p:cNvSpPr/>
          <p:nvPr/>
        </p:nvSpPr>
        <p:spPr>
          <a:xfrm>
            <a:off x="10095118" y="3383010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584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(-1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44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6" name="Rectangle 25">
            <a:extLst>
              <a:ext uri="{FF2B5EF4-FFF2-40B4-BE49-F238E27FC236}">
                <a16:creationId xmlns:a16="http://schemas.microsoft.com/office/drawing/2014/main" id="{82DBAF5C-F25F-AF95-AE15-4AAF92FDEE2D}"/>
              </a:ext>
            </a:extLst>
          </p:cNvPr>
          <p:cNvSpPr/>
          <p:nvPr/>
        </p:nvSpPr>
        <p:spPr>
          <a:xfrm>
            <a:off x="9240226" y="2193717"/>
            <a:ext cx="1557745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Астана қ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7" name="Rectangle 25">
            <a:extLst>
              <a:ext uri="{FF2B5EF4-FFF2-40B4-BE49-F238E27FC236}">
                <a16:creationId xmlns:a16="http://schemas.microsoft.com/office/drawing/2014/main" id="{772AD3AE-040E-A5DB-C7F1-FC348F8F14C8}"/>
              </a:ext>
            </a:extLst>
          </p:cNvPr>
          <p:cNvSpPr/>
          <p:nvPr/>
        </p:nvSpPr>
        <p:spPr>
          <a:xfrm>
            <a:off x="9240226" y="5273347"/>
            <a:ext cx="1557745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Алматы қ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8" name="Rectangle 25">
            <a:extLst>
              <a:ext uri="{FF2B5EF4-FFF2-40B4-BE49-F238E27FC236}">
                <a16:creationId xmlns:a16="http://schemas.microsoft.com/office/drawing/2014/main" id="{0E9ECC63-9F3C-45F1-AA45-9206E6D83BAA}"/>
              </a:ext>
            </a:extLst>
          </p:cNvPr>
          <p:cNvSpPr/>
          <p:nvPr/>
        </p:nvSpPr>
        <p:spPr>
          <a:xfrm>
            <a:off x="9240226" y="5790872"/>
            <a:ext cx="1557745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Шымкент қ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5" name="Заголовок 1">
            <a:extLst>
              <a:ext uri="{FF2B5EF4-FFF2-40B4-BE49-F238E27FC236}">
                <a16:creationId xmlns:a16="http://schemas.microsoft.com/office/drawing/2014/main" id="{6E83454F-4451-A751-79C7-9F4E4A30EDEF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rgbClr val="002060"/>
                </a:solidFill>
              </a:rPr>
              <a:t>Мың</a:t>
            </a:r>
            <a:r>
              <a:rPr lang="ru-RU" sz="1600" kern="0" dirty="0">
                <a:solidFill>
                  <a:srgbClr val="002060"/>
                </a:solidFill>
              </a:rPr>
              <a:t> адам</a:t>
            </a:r>
            <a:endParaRPr lang="ru-KZ" sz="1600" kern="0" dirty="0">
              <a:solidFill>
                <a:srgbClr val="002060"/>
              </a:solidFill>
            </a:endParaRPr>
          </a:p>
        </p:txBody>
      </p:sp>
      <p:graphicFrame>
        <p:nvGraphicFramePr>
          <p:cNvPr id="70" name="Диаграмма 69">
            <a:extLst>
              <a:ext uri="{FF2B5EF4-FFF2-40B4-BE49-F238E27FC236}">
                <a16:creationId xmlns:a16="http://schemas.microsoft.com/office/drawing/2014/main" id="{71E772DA-D82A-4FCB-BA35-D60A212C88F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2298971"/>
              </p:ext>
            </p:extLst>
          </p:nvPr>
        </p:nvGraphicFramePr>
        <p:xfrm>
          <a:off x="871268" y="908214"/>
          <a:ext cx="2221952" cy="14813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6"/>
          </a:graphicData>
        </a:graphic>
      </p:graphicFrame>
      <p:sp>
        <p:nvSpPr>
          <p:cNvPr id="71" name="Заголовок 1">
            <a:extLst>
              <a:ext uri="{FF2B5EF4-FFF2-40B4-BE49-F238E27FC236}">
                <a16:creationId xmlns:a16="http://schemas.microsoft.com/office/drawing/2014/main" id="{CC85A13D-8094-F7C5-9A41-1B929280233A}"/>
              </a:ext>
            </a:extLst>
          </p:cNvPr>
          <p:cNvSpPr txBox="1">
            <a:spLocks/>
          </p:cNvSpPr>
          <p:nvPr/>
        </p:nvSpPr>
        <p:spPr>
          <a:xfrm>
            <a:off x="2542150" y="1293138"/>
            <a:ext cx="1706001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2060"/>
                </a:solidFill>
              </a:rPr>
              <a:t>мегаполистер</a:t>
            </a:r>
            <a:endParaRPr lang="ru-KZ" sz="1600" b="0" kern="0" dirty="0">
              <a:solidFill>
                <a:srgbClr val="002060"/>
              </a:solidFill>
            </a:endParaRPr>
          </a:p>
        </p:txBody>
      </p:sp>
      <p:sp>
        <p:nvSpPr>
          <p:cNvPr id="72" name="Заголовок 1">
            <a:extLst>
              <a:ext uri="{FF2B5EF4-FFF2-40B4-BE49-F238E27FC236}">
                <a16:creationId xmlns:a16="http://schemas.microsoft.com/office/drawing/2014/main" id="{93AA153C-5886-6339-AF2B-3B184E5B9C91}"/>
              </a:ext>
            </a:extLst>
          </p:cNvPr>
          <p:cNvSpPr txBox="1">
            <a:spLocks/>
          </p:cNvSpPr>
          <p:nvPr/>
        </p:nvSpPr>
        <p:spPr>
          <a:xfrm>
            <a:off x="2356412" y="1912263"/>
            <a:ext cx="1706001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chemeClr val="accent2">
                    <a:lumMod val="75000"/>
                  </a:schemeClr>
                </a:solidFill>
              </a:rPr>
              <a:t> </a:t>
            </a:r>
            <a:r>
              <a:rPr lang="ru-RU" sz="1200" b="0" kern="0" dirty="0" err="1">
                <a:solidFill>
                  <a:srgbClr val="002060"/>
                </a:solidFill>
              </a:rPr>
              <a:t>оңтістік</a:t>
            </a:r>
            <a:r>
              <a:rPr lang="ru-RU" sz="1200" b="0" kern="0" dirty="0">
                <a:solidFill>
                  <a:srgbClr val="002060"/>
                </a:solidFill>
              </a:rPr>
              <a:t> </a:t>
            </a:r>
            <a:r>
              <a:rPr lang="ru-RU" sz="1200" b="0" kern="0" dirty="0" err="1">
                <a:solidFill>
                  <a:srgbClr val="002060"/>
                </a:solidFill>
              </a:rPr>
              <a:t>өңірлер</a:t>
            </a:r>
            <a:endParaRPr lang="ru-KZ" sz="1200" b="0" kern="0" dirty="0">
              <a:solidFill>
                <a:srgbClr val="002060"/>
              </a:solidFill>
            </a:endParaRPr>
          </a:p>
        </p:txBody>
      </p:sp>
      <p:sp>
        <p:nvSpPr>
          <p:cNvPr id="73" name="Заголовок 1">
            <a:extLst>
              <a:ext uri="{FF2B5EF4-FFF2-40B4-BE49-F238E27FC236}">
                <a16:creationId xmlns:a16="http://schemas.microsoft.com/office/drawing/2014/main" id="{6A093D9C-6BC6-F23A-CE13-59664A3B9601}"/>
              </a:ext>
            </a:extLst>
          </p:cNvPr>
          <p:cNvSpPr txBox="1">
            <a:spLocks/>
          </p:cNvSpPr>
          <p:nvPr/>
        </p:nvSpPr>
        <p:spPr>
          <a:xfrm>
            <a:off x="0" y="1431249"/>
            <a:ext cx="1376363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r" defTabSz="914400"/>
            <a:r>
              <a:rPr lang="ru-RU" sz="1200" b="0" kern="0" dirty="0" err="1">
                <a:solidFill>
                  <a:srgbClr val="002060"/>
                </a:solidFill>
              </a:rPr>
              <a:t>батыс</a:t>
            </a:r>
            <a:endParaRPr lang="ru-KZ" sz="1600" b="0" kern="0" dirty="0">
              <a:solidFill>
                <a:srgbClr val="002060"/>
              </a:solidFill>
            </a:endParaRPr>
          </a:p>
        </p:txBody>
      </p:sp>
      <p:sp>
        <p:nvSpPr>
          <p:cNvPr id="74" name="Заголовок 1">
            <a:extLst>
              <a:ext uri="{FF2B5EF4-FFF2-40B4-BE49-F238E27FC236}">
                <a16:creationId xmlns:a16="http://schemas.microsoft.com/office/drawing/2014/main" id="{0D1DAB9C-FCFE-7A84-543E-EC6CAF9D5F58}"/>
              </a:ext>
            </a:extLst>
          </p:cNvPr>
          <p:cNvSpPr txBox="1">
            <a:spLocks/>
          </p:cNvSpPr>
          <p:nvPr/>
        </p:nvSpPr>
        <p:spPr>
          <a:xfrm>
            <a:off x="176212" y="945474"/>
            <a:ext cx="1376363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r" defTabSz="914400"/>
            <a:r>
              <a:rPr lang="ru-RU" sz="1200" b="0" kern="0" dirty="0" err="1">
                <a:solidFill>
                  <a:srgbClr val="002060"/>
                </a:solidFill>
              </a:rPr>
              <a:t>орталық</a:t>
            </a:r>
            <a:r>
              <a:rPr lang="ru-RU" sz="1200" b="0" kern="0" dirty="0">
                <a:solidFill>
                  <a:srgbClr val="002060"/>
                </a:solidFill>
              </a:rPr>
              <a:t> </a:t>
            </a:r>
            <a:r>
              <a:rPr lang="ru-RU" sz="1200" b="0" kern="0" dirty="0" err="1">
                <a:solidFill>
                  <a:srgbClr val="002060"/>
                </a:solidFill>
              </a:rPr>
              <a:t>және</a:t>
            </a:r>
            <a:r>
              <a:rPr lang="ru-RU" sz="1200" b="0" kern="0" dirty="0">
                <a:solidFill>
                  <a:srgbClr val="002060"/>
                </a:solidFill>
              </a:rPr>
              <a:t> </a:t>
            </a:r>
            <a:r>
              <a:rPr lang="ru-RU" sz="1200" b="0" kern="0" dirty="0" err="1">
                <a:solidFill>
                  <a:srgbClr val="002060"/>
                </a:solidFill>
              </a:rPr>
              <a:t>шығыс</a:t>
            </a:r>
            <a:endParaRPr lang="ru-KZ" sz="1200" b="0" kern="0" dirty="0">
              <a:solidFill>
                <a:srgbClr val="002060"/>
              </a:solidFill>
            </a:endParaRPr>
          </a:p>
        </p:txBody>
      </p:sp>
      <p:sp>
        <p:nvSpPr>
          <p:cNvPr id="75" name="Заголовок 1">
            <a:extLst>
              <a:ext uri="{FF2B5EF4-FFF2-40B4-BE49-F238E27FC236}">
                <a16:creationId xmlns:a16="http://schemas.microsoft.com/office/drawing/2014/main" id="{5DC99790-8A19-0880-E735-5F8CE9FE45BF}"/>
              </a:ext>
            </a:extLst>
          </p:cNvPr>
          <p:cNvSpPr txBox="1">
            <a:spLocks/>
          </p:cNvSpPr>
          <p:nvPr/>
        </p:nvSpPr>
        <p:spPr>
          <a:xfrm>
            <a:off x="375211" y="712112"/>
            <a:ext cx="1706001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r" defTabSz="914400"/>
            <a:r>
              <a:rPr lang="ru-RU" sz="1200" b="0" kern="0" dirty="0" err="1">
                <a:solidFill>
                  <a:srgbClr val="002060"/>
                </a:solidFill>
              </a:rPr>
              <a:t>сотүстік</a:t>
            </a:r>
            <a:endParaRPr lang="ru-KZ" sz="1600" b="0" kern="0" dirty="0">
              <a:solidFill>
                <a:srgbClr val="002060"/>
              </a:solidFill>
            </a:endParaRPr>
          </a:p>
        </p:txBody>
      </p:sp>
      <p:cxnSp>
        <p:nvCxnSpPr>
          <p:cNvPr id="87" name="Прямая соединительная линия 86">
            <a:extLst>
              <a:ext uri="{FF2B5EF4-FFF2-40B4-BE49-F238E27FC236}">
                <a16:creationId xmlns:a16="http://schemas.microsoft.com/office/drawing/2014/main" id="{2738EDE4-BDD0-A915-BBC7-C64F83786152}"/>
              </a:ext>
            </a:extLst>
          </p:cNvPr>
          <p:cNvCxnSpPr/>
          <p:nvPr/>
        </p:nvCxnSpPr>
        <p:spPr>
          <a:xfrm>
            <a:off x="2085975" y="2143125"/>
            <a:ext cx="347662" cy="0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Номер слайда 2">
            <a:extLst>
              <a:ext uri="{FF2B5EF4-FFF2-40B4-BE49-F238E27FC236}">
                <a16:creationId xmlns:a16="http://schemas.microsoft.com/office/drawing/2014/main" id="{681F90DF-4F50-BB74-AE4B-294971E3BF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28</a:t>
            </a:r>
          </a:p>
        </p:txBody>
      </p:sp>
      <p:sp>
        <p:nvSpPr>
          <p:cNvPr id="65" name="Заголовок 1">
            <a:extLst>
              <a:ext uri="{FF2B5EF4-FFF2-40B4-BE49-F238E27FC236}">
                <a16:creationId xmlns:a16="http://schemas.microsoft.com/office/drawing/2014/main" id="{4A87CB18-4AF8-FD03-8878-4E9D3870ACF2}"/>
              </a:ext>
            </a:extLst>
          </p:cNvPr>
          <p:cNvSpPr txBox="1">
            <a:spLocks/>
          </p:cNvSpPr>
          <p:nvPr/>
        </p:nvSpPr>
        <p:spPr>
          <a:xfrm>
            <a:off x="9546277" y="879716"/>
            <a:ext cx="1681721" cy="115755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66" name="Заголовок 1">
            <a:extLst>
              <a:ext uri="{FF2B5EF4-FFF2-40B4-BE49-F238E27FC236}">
                <a16:creationId xmlns:a16="http://schemas.microsoft.com/office/drawing/2014/main" id="{A4EE4DD5-B51B-7E9D-A4D2-7ADF423C6CDF}"/>
              </a:ext>
            </a:extLst>
          </p:cNvPr>
          <p:cNvSpPr txBox="1">
            <a:spLocks/>
          </p:cNvSpPr>
          <p:nvPr/>
        </p:nvSpPr>
        <p:spPr>
          <a:xfrm>
            <a:off x="9673037" y="1105811"/>
            <a:ext cx="1506775" cy="239534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solidFill>
                  <a:srgbClr val="002060"/>
                </a:solidFill>
              </a:rPr>
              <a:t>өсім</a:t>
            </a:r>
            <a:r>
              <a:rPr lang="ru-RU" sz="1100" b="0" kern="0" dirty="0">
                <a:solidFill>
                  <a:srgbClr val="002060"/>
                </a:solidFill>
              </a:rPr>
              <a:t> </a:t>
            </a:r>
            <a:r>
              <a:rPr lang="en-US" sz="1100" b="0" kern="0" dirty="0">
                <a:solidFill>
                  <a:srgbClr val="002060"/>
                </a:solidFill>
              </a:rPr>
              <a:t>&gt;100 </a:t>
            </a:r>
            <a:r>
              <a:rPr lang="ru-RU" sz="1100" b="0" kern="0" dirty="0">
                <a:solidFill>
                  <a:srgbClr val="002060"/>
                </a:solidFill>
              </a:rPr>
              <a:t>тыс.</a:t>
            </a:r>
            <a:endParaRPr lang="ru-KZ" sz="1100" b="0" kern="0" dirty="0">
              <a:solidFill>
                <a:srgbClr val="002060"/>
              </a:solidFill>
            </a:endParaRPr>
          </a:p>
        </p:txBody>
      </p:sp>
      <p:sp>
        <p:nvSpPr>
          <p:cNvPr id="67" name="Заголовок 1">
            <a:extLst>
              <a:ext uri="{FF2B5EF4-FFF2-40B4-BE49-F238E27FC236}">
                <a16:creationId xmlns:a16="http://schemas.microsoft.com/office/drawing/2014/main" id="{45FC161A-73C4-A333-344B-7376275628F2}"/>
              </a:ext>
            </a:extLst>
          </p:cNvPr>
          <p:cNvSpPr txBox="1">
            <a:spLocks/>
          </p:cNvSpPr>
          <p:nvPr/>
        </p:nvSpPr>
        <p:spPr>
          <a:xfrm>
            <a:off x="9673037" y="1330368"/>
            <a:ext cx="1506775" cy="239534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solidFill>
                  <a:srgbClr val="002060"/>
                </a:solidFill>
              </a:rPr>
              <a:t>өсім</a:t>
            </a:r>
            <a:r>
              <a:rPr lang="ru-RU" sz="1100" b="0" kern="0" dirty="0">
                <a:solidFill>
                  <a:srgbClr val="002060"/>
                </a:solidFill>
              </a:rPr>
              <a:t> </a:t>
            </a:r>
            <a:r>
              <a:rPr lang="en-US" sz="1100" b="0" kern="0" dirty="0">
                <a:solidFill>
                  <a:srgbClr val="002060"/>
                </a:solidFill>
              </a:rPr>
              <a:t>&lt;100 </a:t>
            </a:r>
            <a:r>
              <a:rPr lang="ru-RU" sz="1100" b="0" kern="0" dirty="0">
                <a:solidFill>
                  <a:srgbClr val="002060"/>
                </a:solidFill>
              </a:rPr>
              <a:t>тыс.</a:t>
            </a:r>
            <a:endParaRPr lang="ru-KZ" sz="1100" b="0" kern="0" dirty="0">
              <a:solidFill>
                <a:srgbClr val="002060"/>
              </a:solidFill>
            </a:endParaRPr>
          </a:p>
        </p:txBody>
      </p:sp>
      <p:sp>
        <p:nvSpPr>
          <p:cNvPr id="68" name="Заголовок 1">
            <a:extLst>
              <a:ext uri="{FF2B5EF4-FFF2-40B4-BE49-F238E27FC236}">
                <a16:creationId xmlns:a16="http://schemas.microsoft.com/office/drawing/2014/main" id="{0E5782D8-2810-62FD-9B26-E53A66D3FCD4}"/>
              </a:ext>
            </a:extLst>
          </p:cNvPr>
          <p:cNvSpPr txBox="1">
            <a:spLocks/>
          </p:cNvSpPr>
          <p:nvPr/>
        </p:nvSpPr>
        <p:spPr>
          <a:xfrm>
            <a:off x="9673037" y="1554925"/>
            <a:ext cx="1681721" cy="239534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000" b="0" kern="0" dirty="0" err="1">
                <a:solidFill>
                  <a:srgbClr val="002060"/>
                </a:solidFill>
              </a:rPr>
              <a:t>кему</a:t>
            </a:r>
            <a:r>
              <a:rPr lang="ru-RU" sz="1000" b="0" kern="0" dirty="0">
                <a:solidFill>
                  <a:srgbClr val="002060"/>
                </a:solidFill>
              </a:rPr>
              <a:t> </a:t>
            </a:r>
            <a:r>
              <a:rPr lang="en-US" sz="1000" b="0" kern="0" dirty="0">
                <a:solidFill>
                  <a:srgbClr val="002060"/>
                </a:solidFill>
              </a:rPr>
              <a:t>&lt;</a:t>
            </a:r>
            <a:r>
              <a:rPr lang="ru-RU" sz="1000" b="0" kern="0" dirty="0">
                <a:solidFill>
                  <a:srgbClr val="002060"/>
                </a:solidFill>
              </a:rPr>
              <a:t>100 тыс.</a:t>
            </a:r>
            <a:endParaRPr lang="ru-KZ" sz="1000" b="0" kern="0" dirty="0">
              <a:solidFill>
                <a:srgbClr val="002060"/>
              </a:solidFill>
            </a:endParaRPr>
          </a:p>
        </p:txBody>
      </p:sp>
      <p:sp>
        <p:nvSpPr>
          <p:cNvPr id="69" name="Заголовок 1">
            <a:extLst>
              <a:ext uri="{FF2B5EF4-FFF2-40B4-BE49-F238E27FC236}">
                <a16:creationId xmlns:a16="http://schemas.microsoft.com/office/drawing/2014/main" id="{203550EF-BA46-1FA7-B30F-29EE929C6314}"/>
              </a:ext>
            </a:extLst>
          </p:cNvPr>
          <p:cNvSpPr txBox="1">
            <a:spLocks/>
          </p:cNvSpPr>
          <p:nvPr/>
        </p:nvSpPr>
        <p:spPr>
          <a:xfrm>
            <a:off x="9596350" y="1161529"/>
            <a:ext cx="104775" cy="143746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86" name="Заголовок 1">
            <a:extLst>
              <a:ext uri="{FF2B5EF4-FFF2-40B4-BE49-F238E27FC236}">
                <a16:creationId xmlns:a16="http://schemas.microsoft.com/office/drawing/2014/main" id="{51E4DECA-4988-F823-9AD2-E990B3370028}"/>
              </a:ext>
            </a:extLst>
          </p:cNvPr>
          <p:cNvSpPr txBox="1">
            <a:spLocks/>
          </p:cNvSpPr>
          <p:nvPr/>
        </p:nvSpPr>
        <p:spPr>
          <a:xfrm>
            <a:off x="9673037" y="881254"/>
            <a:ext cx="1158901" cy="239534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solidFill>
                  <a:srgbClr val="002060"/>
                </a:solidFill>
              </a:rPr>
              <a:t>елорда</a:t>
            </a:r>
            <a:r>
              <a:rPr lang="ru-RU" sz="1100" b="0" kern="0" dirty="0">
                <a:solidFill>
                  <a:srgbClr val="002060"/>
                </a:solidFill>
              </a:rPr>
              <a:t>, </a:t>
            </a:r>
            <a:r>
              <a:rPr lang="ru-RU" sz="1100" b="0" kern="0" dirty="0" err="1">
                <a:solidFill>
                  <a:srgbClr val="002060"/>
                </a:solidFill>
              </a:rPr>
              <a:t>г.р.з</a:t>
            </a:r>
            <a:r>
              <a:rPr lang="ru-RU" sz="1100" b="0" kern="0" dirty="0">
                <a:solidFill>
                  <a:srgbClr val="002060"/>
                </a:solidFill>
              </a:rPr>
              <a:t>.</a:t>
            </a:r>
            <a:endParaRPr lang="ru-KZ" sz="1100" b="0" kern="0" dirty="0">
              <a:solidFill>
                <a:srgbClr val="002060"/>
              </a:solidFill>
            </a:endParaRPr>
          </a:p>
        </p:txBody>
      </p:sp>
      <p:sp>
        <p:nvSpPr>
          <p:cNvPr id="93" name="Заголовок 1">
            <a:extLst>
              <a:ext uri="{FF2B5EF4-FFF2-40B4-BE49-F238E27FC236}">
                <a16:creationId xmlns:a16="http://schemas.microsoft.com/office/drawing/2014/main" id="{FEBB2741-0C53-B7AC-C890-54238185A18B}"/>
              </a:ext>
            </a:extLst>
          </p:cNvPr>
          <p:cNvSpPr txBox="1">
            <a:spLocks/>
          </p:cNvSpPr>
          <p:nvPr/>
        </p:nvSpPr>
        <p:spPr>
          <a:xfrm>
            <a:off x="9673037" y="1779483"/>
            <a:ext cx="1757921" cy="239534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000" b="0" i="0" u="none" strike="noStrike" kern="0" cap="none" spc="0" normalizeH="0" baseline="0" noProof="0" dirty="0" err="1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кему</a:t>
            </a:r>
            <a:r>
              <a:rPr kumimoji="0" lang="ru-RU" sz="10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lang="en-US" sz="1050" b="0" kern="0" dirty="0">
                <a:solidFill>
                  <a:srgbClr val="2868A3">
                    <a:lumMod val="50000"/>
                  </a:srgbClr>
                </a:solidFill>
                <a:latin typeface="Arial"/>
                <a:ea typeface="+mn-ea"/>
                <a:cs typeface="+mn-cs"/>
              </a:rPr>
              <a:t>&gt;100 </a:t>
            </a:r>
            <a:r>
              <a:rPr lang="ru-RU" sz="1050" b="0" kern="0" dirty="0">
                <a:solidFill>
                  <a:srgbClr val="2868A3">
                    <a:lumMod val="50000"/>
                  </a:srgbClr>
                </a:solidFill>
                <a:latin typeface="Arial"/>
                <a:ea typeface="+mn-ea"/>
                <a:cs typeface="+mn-cs"/>
              </a:rPr>
              <a:t>тыс.</a:t>
            </a:r>
            <a:endParaRPr kumimoji="0" lang="ru-KZ" sz="10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4" name="Заголовок 1">
            <a:extLst>
              <a:ext uri="{FF2B5EF4-FFF2-40B4-BE49-F238E27FC236}">
                <a16:creationId xmlns:a16="http://schemas.microsoft.com/office/drawing/2014/main" id="{2719AED6-35BD-6865-40EF-0D9F27458334}"/>
              </a:ext>
            </a:extLst>
          </p:cNvPr>
          <p:cNvSpPr txBox="1">
            <a:spLocks/>
          </p:cNvSpPr>
          <p:nvPr/>
        </p:nvSpPr>
        <p:spPr>
          <a:xfrm>
            <a:off x="9596837" y="1399978"/>
            <a:ext cx="104775" cy="143746"/>
          </a:xfrm>
          <a:prstGeom prst="rect">
            <a:avLst/>
          </a:prstGeom>
          <a:solidFill>
            <a:schemeClr val="accent6">
              <a:lumMod val="5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5" name="Заголовок 1">
            <a:extLst>
              <a:ext uri="{FF2B5EF4-FFF2-40B4-BE49-F238E27FC236}">
                <a16:creationId xmlns:a16="http://schemas.microsoft.com/office/drawing/2014/main" id="{89AC5BA3-F02C-04A8-CA3A-A35E62377791}"/>
              </a:ext>
            </a:extLst>
          </p:cNvPr>
          <p:cNvSpPr txBox="1">
            <a:spLocks/>
          </p:cNvSpPr>
          <p:nvPr/>
        </p:nvSpPr>
        <p:spPr>
          <a:xfrm>
            <a:off x="9596080" y="932944"/>
            <a:ext cx="104775" cy="143746"/>
          </a:xfrm>
          <a:prstGeom prst="rect">
            <a:avLst/>
          </a:prstGeom>
          <a:solidFill>
            <a:srgbClr val="002060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6" name="Заголовок 1">
            <a:extLst>
              <a:ext uri="{FF2B5EF4-FFF2-40B4-BE49-F238E27FC236}">
                <a16:creationId xmlns:a16="http://schemas.microsoft.com/office/drawing/2014/main" id="{EBEC1B4E-B273-1E89-E22D-DA78034C2BCD}"/>
              </a:ext>
            </a:extLst>
          </p:cNvPr>
          <p:cNvSpPr txBox="1">
            <a:spLocks/>
          </p:cNvSpPr>
          <p:nvPr/>
        </p:nvSpPr>
        <p:spPr>
          <a:xfrm>
            <a:off x="9596837" y="1837314"/>
            <a:ext cx="104775" cy="143746"/>
          </a:xfrm>
          <a:prstGeom prst="rect">
            <a:avLst/>
          </a:prstGeom>
          <a:solidFill>
            <a:srgbClr val="441918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7" name="Заголовок 1">
            <a:extLst>
              <a:ext uri="{FF2B5EF4-FFF2-40B4-BE49-F238E27FC236}">
                <a16:creationId xmlns:a16="http://schemas.microsoft.com/office/drawing/2014/main" id="{918C7DC6-204A-0DC5-28B6-85C45F9CF229}"/>
              </a:ext>
            </a:extLst>
          </p:cNvPr>
          <p:cNvSpPr txBox="1">
            <a:spLocks/>
          </p:cNvSpPr>
          <p:nvPr/>
        </p:nvSpPr>
        <p:spPr>
          <a:xfrm>
            <a:off x="9596837" y="1606822"/>
            <a:ext cx="104775" cy="143746"/>
          </a:xfrm>
          <a:prstGeom prst="rect">
            <a:avLst/>
          </a:prstGeom>
          <a:solidFill>
            <a:srgbClr val="943735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411083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AC65FBA-26B7-A7EC-F472-73E7EEFF2E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 err="1"/>
              <a:t>Жас</a:t>
            </a:r>
            <a:r>
              <a:rPr lang="ru-RU" dirty="0"/>
              <a:t> </a:t>
            </a:r>
            <a:r>
              <a:rPr lang="ru-RU" dirty="0" err="1"/>
              <a:t>топтары</a:t>
            </a:r>
            <a:r>
              <a:rPr lang="ru-RU" dirty="0"/>
              <a:t> </a:t>
            </a:r>
            <a:r>
              <a:rPr lang="ru-RU" dirty="0" err="1"/>
              <a:t>бойынша</a:t>
            </a:r>
            <a:r>
              <a:rPr lang="ru-RU" dirty="0"/>
              <a:t> халы</a:t>
            </a:r>
            <a:r>
              <a:rPr lang="kk-KZ" dirty="0"/>
              <a:t>қ</a:t>
            </a:r>
            <a:endParaRPr lang="ru-KZ" dirty="0"/>
          </a:p>
        </p:txBody>
      </p:sp>
      <p:graphicFrame>
        <p:nvGraphicFramePr>
          <p:cNvPr id="4" name="Диаграмма 3">
            <a:extLst>
              <a:ext uri="{FF2B5EF4-FFF2-40B4-BE49-F238E27FC236}">
                <a16:creationId xmlns:a16="http://schemas.microsoft.com/office/drawing/2014/main" id="{BDBE2146-64F3-DFDD-7B5C-6DC64B5540E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70087276"/>
              </p:ext>
            </p:extLst>
          </p:nvPr>
        </p:nvGraphicFramePr>
        <p:xfrm>
          <a:off x="146049" y="784860"/>
          <a:ext cx="7397751" cy="40455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Rectangle 25">
            <a:extLst>
              <a:ext uri="{FF2B5EF4-FFF2-40B4-BE49-F238E27FC236}">
                <a16:creationId xmlns:a16="http://schemas.microsoft.com/office/drawing/2014/main" id="{1CDDA33C-7F6A-671B-379D-69289E054451}"/>
              </a:ext>
            </a:extLst>
          </p:cNvPr>
          <p:cNvSpPr/>
          <p:nvPr/>
        </p:nvSpPr>
        <p:spPr>
          <a:xfrm>
            <a:off x="1104901" y="898951"/>
            <a:ext cx="379435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асқан</a:t>
            </a: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халық</a:t>
            </a: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endParaRPr lang="ru-KZ" sz="11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6" name="Rectangle 25">
            <a:extLst>
              <a:ext uri="{FF2B5EF4-FFF2-40B4-BE49-F238E27FC236}">
                <a16:creationId xmlns:a16="http://schemas.microsoft.com/office/drawing/2014/main" id="{CFC7AF0D-647C-BE7E-7880-3C3723939C5A}"/>
              </a:ext>
            </a:extLst>
          </p:cNvPr>
          <p:cNvSpPr/>
          <p:nvPr/>
        </p:nvSpPr>
        <p:spPr>
          <a:xfrm>
            <a:off x="1104901" y="1089008"/>
            <a:ext cx="327459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defRPr/>
            </a:pP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жастағы</a:t>
            </a: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халық</a:t>
            </a:r>
            <a:endParaRPr lang="ru-KZ" sz="11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7" name="Rectangle 25">
            <a:extLst>
              <a:ext uri="{FF2B5EF4-FFF2-40B4-BE49-F238E27FC236}">
                <a16:creationId xmlns:a16="http://schemas.microsoft.com/office/drawing/2014/main" id="{C8E93046-13C8-AEB7-3354-0B965F45008F}"/>
              </a:ext>
            </a:extLst>
          </p:cNvPr>
          <p:cNvSpPr/>
          <p:nvPr/>
        </p:nvSpPr>
        <p:spPr>
          <a:xfrm>
            <a:off x="1104901" y="1279065"/>
            <a:ext cx="3139839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>
              <a:lnSpc>
                <a:spcPct val="107000"/>
              </a:lnSpc>
              <a:spcAft>
                <a:spcPts val="800"/>
              </a:spcAft>
            </a:pP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кіші</a:t>
            </a:r>
            <a:endParaRPr lang="ru-KZ" sz="11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8CF67721-D337-439C-6DF7-1CE563196687}"/>
              </a:ext>
            </a:extLst>
          </p:cNvPr>
          <p:cNvSpPr txBox="1">
            <a:spLocks/>
          </p:cNvSpPr>
          <p:nvPr/>
        </p:nvSpPr>
        <p:spPr>
          <a:xfrm>
            <a:off x="929266" y="961964"/>
            <a:ext cx="206590" cy="143746"/>
          </a:xfrm>
          <a:prstGeom prst="rect">
            <a:avLst/>
          </a:prstGeom>
          <a:solidFill>
            <a:srgbClr val="8EC6A1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832C8651-C7CD-3A1F-8112-B9AF0AB8D1FF}"/>
              </a:ext>
            </a:extLst>
          </p:cNvPr>
          <p:cNvSpPr txBox="1">
            <a:spLocks/>
          </p:cNvSpPr>
          <p:nvPr/>
        </p:nvSpPr>
        <p:spPr>
          <a:xfrm>
            <a:off x="929266" y="1146114"/>
            <a:ext cx="206590" cy="143746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7E883B48-6369-70DF-DABD-90C541906D84}"/>
              </a:ext>
            </a:extLst>
          </p:cNvPr>
          <p:cNvSpPr txBox="1">
            <a:spLocks/>
          </p:cNvSpPr>
          <p:nvPr/>
        </p:nvSpPr>
        <p:spPr>
          <a:xfrm>
            <a:off x="929266" y="1342964"/>
            <a:ext cx="206590" cy="143746"/>
          </a:xfrm>
          <a:prstGeom prst="rect">
            <a:avLst/>
          </a:prstGeom>
          <a:solidFill>
            <a:srgbClr val="007E75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500191DA-48EA-80C2-3CB8-54A86DAE269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7180919"/>
              </p:ext>
            </p:extLst>
          </p:nvPr>
        </p:nvGraphicFramePr>
        <p:xfrm>
          <a:off x="7696200" y="762001"/>
          <a:ext cx="4286249" cy="40766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7" name="Rectangle 25">
            <a:extLst>
              <a:ext uri="{FF2B5EF4-FFF2-40B4-BE49-F238E27FC236}">
                <a16:creationId xmlns:a16="http://schemas.microsoft.com/office/drawing/2014/main" id="{AB296D46-C89C-8E82-D13E-E383FC3B400A}"/>
              </a:ext>
            </a:extLst>
          </p:cNvPr>
          <p:cNvSpPr/>
          <p:nvPr/>
        </p:nvSpPr>
        <p:spPr>
          <a:xfrm>
            <a:off x="8502652" y="1127108"/>
            <a:ext cx="2508248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defRPr/>
            </a:pP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жастағы</a:t>
            </a: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халық</a:t>
            </a:r>
            <a:endParaRPr lang="ru-KZ" sz="11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8" name="Rectangle 25">
            <a:extLst>
              <a:ext uri="{FF2B5EF4-FFF2-40B4-BE49-F238E27FC236}">
                <a16:creationId xmlns:a16="http://schemas.microsoft.com/office/drawing/2014/main" id="{AA572BC5-9B00-CDD9-C1BB-757F23713035}"/>
              </a:ext>
            </a:extLst>
          </p:cNvPr>
          <p:cNvSpPr/>
          <p:nvPr/>
        </p:nvSpPr>
        <p:spPr>
          <a:xfrm>
            <a:off x="8576109" y="2662095"/>
            <a:ext cx="2347161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l">
              <a:lnSpc>
                <a:spcPct val="107000"/>
              </a:lnSpc>
              <a:spcAft>
                <a:spcPts val="800"/>
              </a:spcAft>
            </a:pP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кіші</a:t>
            </a:r>
            <a:endParaRPr lang="ru-KZ" sz="11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9" name="Rectangle 25">
            <a:extLst>
              <a:ext uri="{FF2B5EF4-FFF2-40B4-BE49-F238E27FC236}">
                <a16:creationId xmlns:a16="http://schemas.microsoft.com/office/drawing/2014/main" id="{4AC09FE3-F7D4-443D-7AF4-8A717F1B4AD9}"/>
              </a:ext>
            </a:extLst>
          </p:cNvPr>
          <p:cNvSpPr/>
          <p:nvPr/>
        </p:nvSpPr>
        <p:spPr>
          <a:xfrm>
            <a:off x="8287352" y="3516421"/>
            <a:ext cx="2734978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асқан</a:t>
            </a: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1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халық</a:t>
            </a: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endParaRPr lang="ru-KZ" sz="11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0" name="Rectangle 25">
            <a:extLst>
              <a:ext uri="{FF2B5EF4-FFF2-40B4-BE49-F238E27FC236}">
                <a16:creationId xmlns:a16="http://schemas.microsoft.com/office/drawing/2014/main" id="{FBF13E49-99EF-64B7-A754-E3B836DB1B81}"/>
              </a:ext>
            </a:extLst>
          </p:cNvPr>
          <p:cNvSpPr/>
          <p:nvPr/>
        </p:nvSpPr>
        <p:spPr>
          <a:xfrm>
            <a:off x="326571" y="4803775"/>
            <a:ext cx="11770179" cy="183739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Еңбекке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қабілетті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жастан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кіші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және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одан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жоғары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халық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тікелей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еңбекке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қабілетті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жастағы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халыққа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қарағанда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тезірек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өседі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деп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күтіліп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жатыр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>
              <a:lnSpc>
                <a:spcPct val="90000"/>
              </a:lnSpc>
              <a:buFont typeface="Wingdings" panose="05000000000000000000" pitchFamily="2" charset="2"/>
              <a:buChar char="§"/>
              <a:defRPr/>
            </a:pP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Еңбекке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қабілетті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u="sng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жастан</a:t>
            </a:r>
            <a:r>
              <a:rPr lang="ru-RU" sz="1400" u="sng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u="sng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кіші</a:t>
            </a:r>
            <a:r>
              <a:rPr lang="ru-RU" sz="1400" u="sng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халық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саны 2024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6 044 </a:t>
            </a:r>
            <a:r>
              <a:rPr lang="ru-RU" sz="14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мың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адамнан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2050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7 898 </a:t>
            </a:r>
            <a:r>
              <a:rPr lang="ru-RU" sz="14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мың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дейін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sz="1400" u="sng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еңбекке</a:t>
            </a:r>
            <a:r>
              <a:rPr lang="ru-RU" sz="1400" u="sng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u="sng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қабілетті</a:t>
            </a:r>
            <a:r>
              <a:rPr lang="ru-RU" sz="1400" u="sng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жастағы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халық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–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11 805 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–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тен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15 815 </a:t>
            </a:r>
            <a:r>
              <a:rPr lang="ru-RU" sz="14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мыңға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дейін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(+34%),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еңбекке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қабілетті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u="sng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жастан</a:t>
            </a:r>
            <a:r>
              <a:rPr lang="ru-RU" sz="1400" u="sng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ас</a:t>
            </a:r>
            <a:r>
              <a:rPr lang="kk-KZ" sz="1400" u="sng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қан</a:t>
            </a:r>
            <a:r>
              <a:rPr lang="ru-RU" sz="1400" u="sng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халық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- 2,2-ден 3,8 млн-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дейін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(+66%)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өседі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;</a:t>
            </a:r>
            <a:endParaRPr lang="ru-RU" sz="14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indent="-285750" defTabSz="914273">
              <a:lnSpc>
                <a:spcPct val="90000"/>
              </a:lnSpc>
              <a:buFont typeface="Wingdings" panose="05000000000000000000" pitchFamily="2" charset="2"/>
              <a:buChar char="q"/>
              <a:defRPr/>
            </a:pPr>
            <a:r>
              <a:rPr lang="ru-RU" sz="1600" kern="0" dirty="0" err="1">
                <a:solidFill>
                  <a:srgbClr val="2868A3">
                    <a:lumMod val="50000"/>
                  </a:srgbClr>
                </a:solidFill>
                <a:latin typeface="Arial"/>
              </a:rPr>
              <a:t>Соған</a:t>
            </a:r>
            <a:r>
              <a:rPr lang="ru-RU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 </a:t>
            </a:r>
            <a:r>
              <a:rPr lang="ru-RU" sz="1600" kern="0" dirty="0" err="1">
                <a:solidFill>
                  <a:srgbClr val="2868A3">
                    <a:lumMod val="50000"/>
                  </a:srgbClr>
                </a:solidFill>
                <a:latin typeface="Arial"/>
              </a:rPr>
              <a:t>қарамастан</a:t>
            </a:r>
            <a:r>
              <a:rPr lang="ru-RU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, </a:t>
            </a:r>
            <a:r>
              <a:rPr lang="ru-RU" sz="1600" kern="0" dirty="0" err="1">
                <a:solidFill>
                  <a:srgbClr val="2868A3">
                    <a:lumMod val="50000"/>
                  </a:srgbClr>
                </a:solidFill>
                <a:latin typeface="Arial"/>
              </a:rPr>
              <a:t>халық</a:t>
            </a:r>
            <a:r>
              <a:rPr lang="ru-RU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 </a:t>
            </a:r>
            <a:r>
              <a:rPr lang="ru-RU" sz="1600" kern="0" dirty="0" err="1">
                <a:solidFill>
                  <a:srgbClr val="2868A3">
                    <a:lumMod val="50000"/>
                  </a:srgbClr>
                </a:solidFill>
                <a:latin typeface="Arial"/>
              </a:rPr>
              <a:t>құрылымында</a:t>
            </a:r>
            <a:r>
              <a:rPr lang="ru-RU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 </a:t>
            </a:r>
            <a:r>
              <a:rPr lang="ru-RU" sz="1600" kern="0" dirty="0" err="1">
                <a:solidFill>
                  <a:srgbClr val="2868A3">
                    <a:lumMod val="50000"/>
                  </a:srgbClr>
                </a:solidFill>
                <a:latin typeface="Arial"/>
              </a:rPr>
              <a:t>түбегейлі</a:t>
            </a:r>
            <a:r>
              <a:rPr lang="ru-RU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 </a:t>
            </a:r>
            <a:r>
              <a:rPr lang="ru-RU" sz="1600" kern="0" dirty="0" err="1">
                <a:solidFill>
                  <a:srgbClr val="2868A3">
                    <a:lumMod val="50000"/>
                  </a:srgbClr>
                </a:solidFill>
                <a:latin typeface="Arial"/>
              </a:rPr>
              <a:t>өзгерістер</a:t>
            </a:r>
            <a:r>
              <a:rPr lang="ru-RU" sz="1600" kern="0" dirty="0">
                <a:solidFill>
                  <a:srgbClr val="2868A3">
                    <a:lumMod val="50000"/>
                  </a:srgbClr>
                </a:solidFill>
                <a:latin typeface="Arial"/>
              </a:rPr>
              <a:t> </a:t>
            </a:r>
            <a:r>
              <a:rPr lang="ru-RU" sz="1600" kern="0" dirty="0" err="1">
                <a:solidFill>
                  <a:srgbClr val="2868A3">
                    <a:lumMod val="50000"/>
                  </a:srgbClr>
                </a:solidFill>
                <a:latin typeface="Arial"/>
              </a:rPr>
              <a:t>күтілмейді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344488" defTabSz="914273">
              <a:lnSpc>
                <a:spcPct val="90000"/>
              </a:lnSpc>
              <a:spcAft>
                <a:spcPts val="1200"/>
              </a:spcAft>
              <a:defRPr/>
            </a:pP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Еңбекке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қабілетті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жастағы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халықтың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үлесі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2024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жылғы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59% - дан 2050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жылы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57% -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ға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дейін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шамалы</a:t>
            </a:r>
            <a:r>
              <a:rPr lang="ru-RU" sz="1400" b="1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төмендейді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еңбекке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қабілеттіліктен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кіші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29%-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ға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kk-KZ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үлкен жастағы 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- </a:t>
            </a:r>
            <a:r>
              <a:rPr lang="ru-RU" sz="1400" b="1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11%-дан 14%</a:t>
            </a:r>
            <a:r>
              <a:rPr lang="kk-KZ" sz="1400" b="1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-</a:t>
            </a:r>
            <a:r>
              <a:rPr lang="ru-RU" sz="1400" b="1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ға</a:t>
            </a:r>
            <a:r>
              <a:rPr lang="ru-RU" sz="1400" b="1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дейін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 err="1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өседі</a:t>
            </a:r>
            <a:endParaRPr lang="ru-KZ" sz="1400" b="1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344488" defTabSz="914273">
              <a:lnSpc>
                <a:spcPct val="90000"/>
              </a:lnSpc>
              <a:spcAft>
                <a:spcPts val="1200"/>
              </a:spcAft>
              <a:defRPr/>
            </a:pPr>
            <a:endParaRPr kumimoji="0" lang="ru-RU" sz="1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1" name="Заголовок 1">
            <a:extLst>
              <a:ext uri="{FF2B5EF4-FFF2-40B4-BE49-F238E27FC236}">
                <a16:creationId xmlns:a16="http://schemas.microsoft.com/office/drawing/2014/main" id="{2CE79E03-DA99-4300-4A02-10CDE8639C2F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9431596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rgbClr val="143452"/>
                </a:solidFill>
              </a:rPr>
              <a:t>базалық</a:t>
            </a:r>
            <a:r>
              <a:rPr lang="ru-RU" sz="1600" kern="0" dirty="0">
                <a:solidFill>
                  <a:srgbClr val="143452"/>
                </a:solidFill>
              </a:rPr>
              <a:t> сценарий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sp>
        <p:nvSpPr>
          <p:cNvPr id="12" name="Номер слайда 2">
            <a:extLst>
              <a:ext uri="{FF2B5EF4-FFF2-40B4-BE49-F238E27FC236}">
                <a16:creationId xmlns:a16="http://schemas.microsoft.com/office/drawing/2014/main" id="{4DC837EF-43C3-020C-7749-A969F02E410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29</a:t>
            </a:r>
          </a:p>
        </p:txBody>
      </p:sp>
    </p:spTree>
    <p:extLst>
      <p:ext uri="{BB962C8B-B14F-4D97-AF65-F5344CB8AC3E}">
        <p14:creationId xmlns:p14="http://schemas.microsoft.com/office/powerpoint/2010/main" val="254192789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Диаграмма 3">
            <a:extLst>
              <a:ext uri="{FF2B5EF4-FFF2-40B4-BE49-F238E27FC236}">
                <a16:creationId xmlns:a16="http://schemas.microsoft.com/office/drawing/2014/main" id="{BAE7D088-53B4-92BD-1C9E-F3C56FE1676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74654514"/>
              </p:ext>
            </p:extLst>
          </p:nvPr>
        </p:nvGraphicFramePr>
        <p:xfrm>
          <a:off x="117472" y="3442996"/>
          <a:ext cx="7254877" cy="325534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Таблица 6">
            <a:extLst>
              <a:ext uri="{FF2B5EF4-FFF2-40B4-BE49-F238E27FC236}">
                <a16:creationId xmlns:a16="http://schemas.microsoft.com/office/drawing/2014/main" id="{3BA2D70E-343B-00A6-E66E-2D0364464A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8292876"/>
              </p:ext>
            </p:extLst>
          </p:nvPr>
        </p:nvGraphicFramePr>
        <p:xfrm>
          <a:off x="2062109" y="5216740"/>
          <a:ext cx="937260" cy="12126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260">
                  <a:extLst>
                    <a:ext uri="{9D8B030D-6E8A-4147-A177-3AD203B41FA5}">
                      <a16:colId xmlns:a16="http://schemas.microsoft.com/office/drawing/2014/main" val="1414207791"/>
                    </a:ext>
                  </a:extLst>
                </a:gridCol>
              </a:tblGrid>
              <a:tr h="116823"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u="none" strike="noStrike" dirty="0" err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Ұлытау</a:t>
                      </a:r>
                      <a:endParaRPr lang="ru-RU" sz="80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8197826"/>
                  </a:ext>
                </a:extLst>
              </a:tr>
              <a:tr h="116823"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u="none" strike="noStrike" dirty="0" err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Қарағанды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6208766"/>
                  </a:ext>
                </a:extLst>
              </a:tr>
              <a:tr h="116823"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u="none" strike="noStrike" dirty="0" err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Ақмола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1385104"/>
                  </a:ext>
                </a:extLst>
              </a:tr>
              <a:tr h="116823"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u="none" strike="noStrike" dirty="0" err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Жетісу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0467889"/>
                  </a:ext>
                </a:extLst>
              </a:tr>
              <a:tr h="116823"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Павлодар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9310694"/>
                  </a:ext>
                </a:extLst>
              </a:tr>
              <a:tr h="116823"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u="none" strike="noStrike" dirty="0" err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Қостанай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030233"/>
                  </a:ext>
                </a:extLst>
              </a:tr>
              <a:tr h="116823"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Абай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3630492"/>
                  </a:ext>
                </a:extLst>
              </a:tr>
              <a:tr h="116823"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Ш.-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1330119"/>
                  </a:ext>
                </a:extLst>
              </a:tr>
              <a:tr h="11682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С.-</a:t>
                      </a:r>
                      <a:r>
                        <a:rPr lang="ru-RU" sz="800" u="none" strike="noStrike" dirty="0" err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8287261"/>
                  </a:ext>
                </a:extLst>
              </a:tr>
              <a:tr h="61531">
                <a:tc>
                  <a:txBody>
                    <a:bodyPr/>
                    <a:lstStyle/>
                    <a:p>
                      <a:pPr algn="l" fontAlgn="b"/>
                      <a:endParaRPr lang="ru-RU" sz="1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548469"/>
                  </a:ext>
                </a:extLst>
              </a:tr>
            </a:tbl>
          </a:graphicData>
        </a:graphic>
      </p:graphicFrame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AC65FBA-26B7-A7EC-F472-73E7EEFF2E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 err="1"/>
              <a:t>Жұмыс</a:t>
            </a:r>
            <a:r>
              <a:rPr lang="ru-RU" dirty="0"/>
              <a:t> </a:t>
            </a:r>
            <a:r>
              <a:rPr lang="ru-RU" dirty="0" err="1"/>
              <a:t>күші</a:t>
            </a:r>
            <a:r>
              <a:rPr lang="ru-RU" dirty="0"/>
              <a:t> сила</a:t>
            </a:r>
            <a:endParaRPr lang="ru-KZ" dirty="0"/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7DB3D4CF-BDCF-C695-0D2D-F6C0BEE2CA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5029771"/>
              </p:ext>
            </p:extLst>
          </p:nvPr>
        </p:nvGraphicFramePr>
        <p:xfrm>
          <a:off x="933651" y="3561833"/>
          <a:ext cx="1097935" cy="161656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97935">
                  <a:extLst>
                    <a:ext uri="{9D8B030D-6E8A-4147-A177-3AD203B41FA5}">
                      <a16:colId xmlns:a16="http://schemas.microsoft.com/office/drawing/2014/main" val="1414207791"/>
                    </a:ext>
                  </a:extLst>
                </a:gridCol>
              </a:tblGrid>
              <a:tr h="136675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Астана қ 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8092031"/>
                  </a:ext>
                </a:extLst>
              </a:tr>
              <a:tr h="136675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Алматы қ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8455652"/>
                  </a:ext>
                </a:extLst>
              </a:tr>
              <a:tr h="136675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Маңғыстау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1252865"/>
                  </a:ext>
                </a:extLst>
              </a:tr>
              <a:tr h="136675"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Шымкент қ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2826691"/>
                  </a:ext>
                </a:extLst>
              </a:tr>
              <a:tr h="136675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Алматы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2540977"/>
                  </a:ext>
                </a:extLst>
              </a:tr>
              <a:tr h="136675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Атырау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4595507"/>
                  </a:ext>
                </a:extLst>
              </a:tr>
              <a:tr h="136675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dirty="0" err="1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Түркістан</a:t>
                      </a:r>
                      <a:endParaRPr lang="ru-RU" sz="8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193715"/>
                  </a:ext>
                </a:extLst>
              </a:tr>
              <a:tr h="136675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1" u="none" strike="noStrike" dirty="0" err="1"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3802024"/>
                  </a:ext>
                </a:extLst>
              </a:tr>
              <a:tr h="136675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Ақтөбе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7234111"/>
                  </a:ext>
                </a:extLst>
              </a:tr>
              <a:tr h="136675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Қызылорда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7610997"/>
                  </a:ext>
                </a:extLst>
              </a:tr>
              <a:tr h="220932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Б.-</a:t>
                      </a:r>
                      <a:r>
                        <a:rPr lang="ru-RU" sz="800" u="none" strike="noStrike" dirty="0" err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Қазақстан</a:t>
                      </a:r>
                      <a:endParaRPr lang="ru-RU" sz="80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Жамбыл</a:t>
                      </a: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5770488"/>
                  </a:ext>
                </a:extLst>
              </a:tr>
            </a:tbl>
          </a:graphicData>
        </a:graphic>
      </p:graphicFrame>
      <p:graphicFrame>
        <p:nvGraphicFramePr>
          <p:cNvPr id="6" name="Диаграмма 5">
            <a:extLst>
              <a:ext uri="{FF2B5EF4-FFF2-40B4-BE49-F238E27FC236}">
                <a16:creationId xmlns:a16="http://schemas.microsoft.com/office/drawing/2014/main" id="{903636CE-DDFE-737C-206C-281192A289D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43294761"/>
              </p:ext>
            </p:extLst>
          </p:nvPr>
        </p:nvGraphicFramePr>
        <p:xfrm>
          <a:off x="117474" y="859626"/>
          <a:ext cx="7073897" cy="236330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35EC48B4-1A76-5FED-BCD8-361A5BFFF6D5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9431596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rgbClr val="143452"/>
                </a:solidFill>
              </a:rPr>
              <a:t>базалық</a:t>
            </a:r>
            <a:r>
              <a:rPr lang="ru-RU" sz="1600" kern="0" dirty="0">
                <a:solidFill>
                  <a:srgbClr val="143452"/>
                </a:solidFill>
              </a:rPr>
              <a:t> сценарий, </a:t>
            </a:r>
            <a:r>
              <a:rPr lang="ru-RU" sz="1600" kern="0" dirty="0" err="1">
                <a:solidFill>
                  <a:srgbClr val="143452"/>
                </a:solidFill>
              </a:rPr>
              <a:t>мың</a:t>
            </a:r>
            <a:r>
              <a:rPr lang="ru-RU" sz="1600" kern="0" dirty="0">
                <a:solidFill>
                  <a:srgbClr val="143452"/>
                </a:solidFill>
              </a:rPr>
              <a:t> адам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6054C8D8-88B0-BD11-BA18-7415F30228AC}"/>
              </a:ext>
            </a:extLst>
          </p:cNvPr>
          <p:cNvSpPr txBox="1">
            <a:spLocks/>
          </p:cNvSpPr>
          <p:nvPr/>
        </p:nvSpPr>
        <p:spPr>
          <a:xfrm>
            <a:off x="287900" y="3177888"/>
            <a:ext cx="6859743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 err="1">
                <a:solidFill>
                  <a:srgbClr val="002060"/>
                </a:solidFill>
              </a:rPr>
              <a:t>Өңірлер</a:t>
            </a:r>
            <a:r>
              <a:rPr lang="ru-RU" sz="1600" kern="0" dirty="0">
                <a:solidFill>
                  <a:srgbClr val="002060"/>
                </a:solidFill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</a:rPr>
              <a:t>бойынша</a:t>
            </a:r>
            <a:r>
              <a:rPr lang="ru-RU" sz="1600" kern="0" dirty="0">
                <a:solidFill>
                  <a:srgbClr val="002060"/>
                </a:solidFill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</a:rPr>
              <a:t>жұмыс</a:t>
            </a:r>
            <a:r>
              <a:rPr lang="ru-RU" sz="1600" kern="0" dirty="0">
                <a:solidFill>
                  <a:srgbClr val="002060"/>
                </a:solidFill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</a:rPr>
              <a:t>күші</a:t>
            </a:r>
            <a:r>
              <a:rPr lang="ru-RU" sz="1600" kern="0" dirty="0">
                <a:solidFill>
                  <a:srgbClr val="002060"/>
                </a:solidFill>
              </a:rPr>
              <a:t>, 2050 2024 </a:t>
            </a:r>
            <a:r>
              <a:rPr lang="ru-RU" sz="1600" kern="0" dirty="0" err="1">
                <a:solidFill>
                  <a:srgbClr val="002060"/>
                </a:solidFill>
              </a:rPr>
              <a:t>жылға</a:t>
            </a:r>
            <a:r>
              <a:rPr lang="ru-RU" sz="1600" kern="0" dirty="0">
                <a:solidFill>
                  <a:srgbClr val="002060"/>
                </a:solidFill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</a:rPr>
              <a:t>қарай</a:t>
            </a:r>
            <a:endParaRPr lang="ru-KZ" sz="1600" kern="0" dirty="0">
              <a:solidFill>
                <a:srgbClr val="002060"/>
              </a:solidFill>
            </a:endParaRPr>
          </a:p>
        </p:txBody>
      </p:sp>
      <p:sp>
        <p:nvSpPr>
          <p:cNvPr id="11" name="Rectangle 25">
            <a:extLst>
              <a:ext uri="{FF2B5EF4-FFF2-40B4-BE49-F238E27FC236}">
                <a16:creationId xmlns:a16="http://schemas.microsoft.com/office/drawing/2014/main" id="{5528D85B-5F05-CC2D-BF85-13004F9D6261}"/>
              </a:ext>
            </a:extLst>
          </p:cNvPr>
          <p:cNvSpPr/>
          <p:nvPr/>
        </p:nvSpPr>
        <p:spPr>
          <a:xfrm>
            <a:off x="7221894" y="859627"/>
            <a:ext cx="4874856" cy="58314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Базалық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сценарий 2024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жылдың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нәтижелері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бойынша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жұмыс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күшінің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саны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9 млн.556 </a:t>
            </a:r>
            <a:r>
              <a:rPr lang="ru-RU" sz="16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мың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адам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деңгейінде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күтілуде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  <a:endParaRPr lang="ru-RU" sz="1600" kern="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2027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дейін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жұмыс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күшінің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өнімділігі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аз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немесе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мүлдем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болмайды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деп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күтілуде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;</a:t>
            </a:r>
            <a:endParaRPr lang="ru-RU" sz="14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 defTabSz="914273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2030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10 миллион адам, 2037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11 млн</a:t>
            </a:r>
            <a:r>
              <a:rPr lang="kk-KZ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.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адам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жетеді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деп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күтіледі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.</a:t>
            </a: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2050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қарай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жұмыс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күшінің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саны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шамамен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12,5 млн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адамды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құрайтын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болады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Бұл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2024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жылмен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салыстырғанда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31%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өсімге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сәйкес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келеді</a:t>
            </a:r>
            <a:endParaRPr lang="ru-RU" sz="14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Халық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сияқты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жұмыс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күші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санының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негізгі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өсуі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мегаполистерде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сондай-ақ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Маңғыстау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Алматы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және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Атырау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облыстарында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күтіледі</a:t>
            </a:r>
            <a:endParaRPr lang="ru-KZ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285750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Солтүстік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орталық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және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шығыс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аймақтардағы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жұмыс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күшінің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азаюы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демографиялық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өзгерістерге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және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мегаполистерге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қоныс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аударуға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байланысты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" name="Номер слайда 2">
            <a:extLst>
              <a:ext uri="{FF2B5EF4-FFF2-40B4-BE49-F238E27FC236}">
                <a16:creationId xmlns:a16="http://schemas.microsoft.com/office/drawing/2014/main" id="{A807F2E7-E050-A98D-BCEE-39EBF5B74F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30</a:t>
            </a:r>
          </a:p>
        </p:txBody>
      </p:sp>
    </p:spTree>
    <p:extLst>
      <p:ext uri="{BB962C8B-B14F-4D97-AF65-F5344CB8AC3E}">
        <p14:creationId xmlns:p14="http://schemas.microsoft.com/office/powerpoint/2010/main" val="83243197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26E55393-4F14-0155-6429-5CC0F4E617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 err="1"/>
              <a:t>Негізгі</a:t>
            </a:r>
            <a:r>
              <a:rPr lang="ru-RU" dirty="0"/>
              <a:t> </a:t>
            </a:r>
            <a:r>
              <a:rPr lang="ru-RU" dirty="0" err="1"/>
              <a:t>қорытындылар</a:t>
            </a:r>
            <a:endParaRPr lang="ru-KZ" dirty="0"/>
          </a:p>
        </p:txBody>
      </p:sp>
      <p:sp>
        <p:nvSpPr>
          <p:cNvPr id="2" name="Номер слайда 2">
            <a:extLst>
              <a:ext uri="{FF2B5EF4-FFF2-40B4-BE49-F238E27FC236}">
                <a16:creationId xmlns:a16="http://schemas.microsoft.com/office/drawing/2014/main" id="{E04E0D88-2BF8-27AF-4808-417E10C9D7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31</a:t>
            </a:r>
          </a:p>
        </p:txBody>
      </p:sp>
      <p:sp>
        <p:nvSpPr>
          <p:cNvPr id="5" name="Rectangle 25">
            <a:extLst>
              <a:ext uri="{FF2B5EF4-FFF2-40B4-BE49-F238E27FC236}">
                <a16:creationId xmlns:a16="http://schemas.microsoft.com/office/drawing/2014/main" id="{46012CED-D248-1D9A-5DA8-8619BCC899B8}"/>
              </a:ext>
            </a:extLst>
          </p:cNvPr>
          <p:cNvSpPr/>
          <p:nvPr/>
        </p:nvSpPr>
        <p:spPr>
          <a:xfrm>
            <a:off x="259081" y="816495"/>
            <a:ext cx="11782076" cy="587454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Халық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саны 2024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жылы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20 161,7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мың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адамнан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2050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жылға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қарай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27 554,3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мың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адамға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дейін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өсуде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  <a:p>
            <a:pPr marL="630238" lvl="0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ең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үлкен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өсім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мегаполистерде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(Астана, Алматы, Шымкент)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және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оңтүстік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өңірлерде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байқалады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Еңбекке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қабілетті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жастағы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халық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саны-2024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жылы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11 805-тен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2050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қарай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15 815 </a:t>
            </a:r>
            <a:r>
              <a:rPr lang="ru-RU" sz="16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мың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адамға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дейін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ұлғаяды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sz="16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өсім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+34%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2030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жылы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20-34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жас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тобында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(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әсіресе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30-34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жастағы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ерлер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мен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әйелдер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үшін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санның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төмендеуі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байқалады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бірақ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кейінгі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кезеңдерде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өседі</a:t>
            </a:r>
            <a:endParaRPr lang="ru-RU" sz="14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630238" lvl="0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балалар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мен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жасөспірімдер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саны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тұрақты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өсуде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0-4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жас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тобында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олардың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саны 2024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жылы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2,039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мыңнан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2050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жылы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2,740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мыңға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дейін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артуда</a:t>
            </a:r>
            <a:endParaRPr lang="ru-RU" sz="14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630238" lvl="0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65-69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жас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тобының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саны 2024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жылы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737 </a:t>
            </a:r>
            <a:r>
              <a:rPr lang="ru-RU" sz="14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мың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адамнан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2050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жылға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қарай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1,074 </a:t>
            </a:r>
            <a:r>
              <a:rPr lang="ru-RU" sz="1400" b="1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мың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адамға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дейін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өседі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бұл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халықтың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қартаюын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көрсетеді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  <a:endParaRPr lang="ru-RU" sz="14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2024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жылы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жұмыс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күші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9,5-тен 9,6 </a:t>
            </a:r>
            <a:r>
              <a:rPr lang="ru-RU" sz="16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миллионға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дейін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болуы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мүмкін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алайда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2027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жылға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дейін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өсім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аз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немесе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мүлдем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болмайды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бірақ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2030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жылға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қарай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10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миллион адам, ал 2037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жылға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қарай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11 миллион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адамға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дейін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өседі</a:t>
            </a:r>
            <a:endParaRPr lang="ru-RU" sz="1600" kern="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2050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жылға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қарай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жұмыс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күші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санының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31% - </a:t>
            </a:r>
            <a:r>
              <a:rPr lang="ru-RU" sz="14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ға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12,5 млн 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адам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деңгейіне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дейін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өсуі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күтілуде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;</a:t>
            </a:r>
            <a:endParaRPr lang="ru-RU" sz="14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Халық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сияқты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жұмыс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күші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санының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негізгі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өсуі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мегаполистерде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сондай-ақ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Маңғыстау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,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Алматы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және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Атырау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облыстарында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күтіледі</a:t>
            </a:r>
            <a:endParaRPr lang="ru-RU" sz="14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Солтүстік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аймақтардағы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жұмыс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күшінің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азаюы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демографиялық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өзгерістерге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және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мегаполистер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мен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облыс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орталықтарына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көшуге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байланысты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  <a:endParaRPr lang="ru-RU" sz="14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87281233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BF373A-A4CC-1586-B780-CB15120B6E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3945E7A5-5F55-9132-5318-0ACCDE79EB3E}"/>
              </a:ext>
            </a:extLst>
          </p:cNvPr>
          <p:cNvSpPr txBox="1">
            <a:spLocks/>
          </p:cNvSpPr>
          <p:nvPr/>
        </p:nvSpPr>
        <p:spPr>
          <a:xfrm>
            <a:off x="2990850" y="3267074"/>
            <a:ext cx="6784086" cy="18764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Сценарийлер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мен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өңірлер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бойынша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халықтың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болжамды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орташа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жылдық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саны</a:t>
            </a:r>
            <a:endParaRPr lang="ru-KZ" sz="3600" kern="0" dirty="0">
              <a:solidFill>
                <a:srgbClr val="143452"/>
              </a:solidFill>
              <a:latin typeface="Arial"/>
            </a:endParaRPr>
          </a:p>
        </p:txBody>
      </p:sp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DE74AB90-904A-1E2D-5956-3EDDA436C87E}"/>
              </a:ext>
            </a:extLst>
          </p:cNvPr>
          <p:cNvSpPr txBox="1">
            <a:spLocks/>
          </p:cNvSpPr>
          <p:nvPr/>
        </p:nvSpPr>
        <p:spPr>
          <a:xfrm>
            <a:off x="2990850" y="1714500"/>
            <a:ext cx="6282300" cy="859626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4800" b="1" i="0" u="none" strike="noStrike" kern="0" cap="none" spc="0" normalizeH="0" baseline="0" noProof="0" dirty="0" err="1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Қосымша</a:t>
            </a:r>
            <a:r>
              <a:rPr kumimoji="0" lang="ru-RU" sz="4800" b="1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 1</a:t>
            </a:r>
            <a:endParaRPr kumimoji="0" lang="ru-KZ" sz="4800" b="1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6947130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B8F5D1-C517-CFC8-7F73-0C88883ED2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9CA33F3-2141-2076-6D55-41E08A62FA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Қазақстан</a:t>
            </a:r>
            <a:r>
              <a:rPr lang="ru-RU" dirty="0"/>
              <a:t> </a:t>
            </a:r>
            <a:r>
              <a:rPr lang="ru-RU" dirty="0" err="1"/>
              <a:t>өңірлері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757DA0B-095B-D37B-A502-E71B5E2EAC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33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1C9E4B3-8968-B669-592F-402951BF499A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733464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1" i="0" u="none" strike="noStrike" kern="0" cap="none" spc="0" normalizeH="0" baseline="0" noProof="0" dirty="0" err="1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Базалық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 сценарий</a:t>
            </a:r>
            <a:endParaRPr kumimoji="0" lang="ru-KZ" sz="1600" b="1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EE85C42C-0126-8FD7-B0E8-70B2076CB5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7550990"/>
              </p:ext>
            </p:extLst>
          </p:nvPr>
        </p:nvGraphicFramePr>
        <p:xfrm>
          <a:off x="159635" y="1061688"/>
          <a:ext cx="11766893" cy="5456045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1352471">
                  <a:extLst>
                    <a:ext uri="{9D8B030D-6E8A-4147-A177-3AD203B41FA5}">
                      <a16:colId xmlns:a16="http://schemas.microsoft.com/office/drawing/2014/main" val="167203569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2193742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93290617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1853997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77153046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8336093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18551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3370391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70547474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67133369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8130389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1457042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360531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359887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3107266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589568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89544896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91955066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74945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39513645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1160228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69480531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2675210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58743357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20902833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246289">
                  <a:extLst>
                    <a:ext uri="{9D8B030D-6E8A-4147-A177-3AD203B41FA5}">
                      <a16:colId xmlns:a16="http://schemas.microsoft.com/office/drawing/2014/main" val="1022642476"/>
                    </a:ext>
                  </a:extLst>
                </a:gridCol>
                <a:gridCol w="471947">
                  <a:extLst>
                    <a:ext uri="{9D8B030D-6E8A-4147-A177-3AD203B41FA5}">
                      <a16:colId xmlns:a16="http://schemas.microsoft.com/office/drawing/2014/main" val="3271940587"/>
                    </a:ext>
                  </a:extLst>
                </a:gridCol>
              </a:tblGrid>
              <a:tr h="324000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200" dirty="0" err="1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Өңір</a:t>
                      </a:r>
                      <a:endParaRPr lang="ru-RU" sz="1200" dirty="0">
                        <a:solidFill>
                          <a:srgbClr val="143452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B486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 ж 2024 </a:t>
                      </a:r>
                      <a:r>
                        <a:rPr lang="ru-RU" sz="10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ға</a:t>
                      </a:r>
                      <a:endParaRPr lang="ru-KZ" sz="1000" b="1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Абай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582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Ақмола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Ақтөбе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983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1 000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1 087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1 098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844532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Алматы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1 546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1 567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1 683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Атырау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858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883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954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983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Б.-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114%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33295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Жамбыл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1 233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1 242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1 271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1 287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0528902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Жетісу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94%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095368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Қарағанды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1 097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265728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Қостанай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806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35049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Қызылорда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886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977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987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1 063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055994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kk-KZ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М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аңғыстау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1 262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1 383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800289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Павлодар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8867403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С.-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440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33999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Түркістан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effectLst/>
                          <a:latin typeface="Arial Narrow" panose="020B0606020202030204" pitchFamily="34" charset="0"/>
                        </a:rPr>
                        <a:t>2 151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2 263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2 288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2 371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2 433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835227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Ұлытау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7322879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Ш.-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642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Астана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effectLst/>
                          <a:latin typeface="Arial Narrow" panose="020B0606020202030204" pitchFamily="34" charset="0"/>
                        </a:rPr>
                        <a:t>1 472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2 249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2 749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3 193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3 562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Алматы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2 258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2 463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2 665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2 867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3 138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3 343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3 482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3 693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Шымкент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  <a:endParaRPr lang="ru-KZ" sz="900" b="0" i="0" u="none" strike="noStrike" dirty="0"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1 417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1 649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1 761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1 973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7657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5382242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057CCE-7585-2B24-7134-6AAA8C8497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8741D0F-30A4-0520-4C01-B54FEDE57F8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Қазақстан</a:t>
            </a:r>
            <a:r>
              <a:rPr lang="ru-RU" dirty="0"/>
              <a:t> </a:t>
            </a:r>
            <a:r>
              <a:rPr lang="ru-RU" dirty="0" err="1"/>
              <a:t>өңірлері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77BE4143-178B-3BDC-E2E9-3FB1DD1D09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34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EE803ED8-6FC7-C4B9-A0D4-F473B3D53907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733464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Төменгі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сценарий,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әлсіз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нұсқа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.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4202BF09-CB68-EEF1-6FFC-F34504488E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786188"/>
              </p:ext>
            </p:extLst>
          </p:nvPr>
        </p:nvGraphicFramePr>
        <p:xfrm>
          <a:off x="159635" y="1061688"/>
          <a:ext cx="11766893" cy="5456045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1352471">
                  <a:extLst>
                    <a:ext uri="{9D8B030D-6E8A-4147-A177-3AD203B41FA5}">
                      <a16:colId xmlns:a16="http://schemas.microsoft.com/office/drawing/2014/main" val="167203569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2193742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93290617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1853997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77153046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8336093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18551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3370391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70547474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67133369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8130389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1457042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360531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359887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3107266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589568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89544896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91955066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74945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39513645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1160228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69480531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2675210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58743357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20902833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246289">
                  <a:extLst>
                    <a:ext uri="{9D8B030D-6E8A-4147-A177-3AD203B41FA5}">
                      <a16:colId xmlns:a16="http://schemas.microsoft.com/office/drawing/2014/main" val="1022642476"/>
                    </a:ext>
                  </a:extLst>
                </a:gridCol>
                <a:gridCol w="471947">
                  <a:extLst>
                    <a:ext uri="{9D8B030D-6E8A-4147-A177-3AD203B41FA5}">
                      <a16:colId xmlns:a16="http://schemas.microsoft.com/office/drawing/2014/main" val="3271940587"/>
                    </a:ext>
                  </a:extLst>
                </a:gridCol>
              </a:tblGrid>
              <a:tr h="324000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200" dirty="0" err="1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Өңір</a:t>
                      </a:r>
                      <a:endParaRPr lang="ru-RU" sz="1200" dirty="0">
                        <a:solidFill>
                          <a:srgbClr val="143452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B486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 ж 2024 </a:t>
                      </a:r>
                      <a:r>
                        <a:rPr lang="ru-RU" sz="10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ға</a:t>
                      </a:r>
                      <a:endParaRPr lang="ru-KZ" sz="1000" b="1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Абай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Ақмола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Ақтөбе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844532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Алматы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Атырау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Б.-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cap="non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33295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Жамбыл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cap="non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0528902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Жетісу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095368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Қарағанды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265728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Қостанай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35049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Қызылорда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055994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kk-KZ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М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аңғыстау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800289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Павлодар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8867403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С.-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33999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Түркістан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835227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Ұлытау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7322879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Ш.-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Астана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Алматы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3 033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Шымкент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7657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95467446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8205DE-76A3-DBCA-6872-9E988CBADD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1E1DA08-2830-B00A-7487-FD5FEE7E8F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Қазақстан</a:t>
            </a:r>
            <a:r>
              <a:rPr lang="ru-RU" dirty="0"/>
              <a:t> </a:t>
            </a:r>
            <a:r>
              <a:rPr lang="ru-RU" dirty="0" err="1"/>
              <a:t>өңірлері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240B27D-76D8-A198-B543-009793F361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35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01755461-F5CF-4A5D-323E-745CF44D8953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733464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Төменгі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сценарий,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орташа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нұсқа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.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2BD17C93-36BF-4513-FF75-24C856B224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6358914"/>
              </p:ext>
            </p:extLst>
          </p:nvPr>
        </p:nvGraphicFramePr>
        <p:xfrm>
          <a:off x="159635" y="1061688"/>
          <a:ext cx="11766893" cy="5456045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1352471">
                  <a:extLst>
                    <a:ext uri="{9D8B030D-6E8A-4147-A177-3AD203B41FA5}">
                      <a16:colId xmlns:a16="http://schemas.microsoft.com/office/drawing/2014/main" val="167203569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2193742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93290617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1853997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77153046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8336093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18551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3370391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70547474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67133369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8130389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1457042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360531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359887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3107266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589568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89544896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91955066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74945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39513645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1160228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69480531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2675210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58743357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20902833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246289">
                  <a:extLst>
                    <a:ext uri="{9D8B030D-6E8A-4147-A177-3AD203B41FA5}">
                      <a16:colId xmlns:a16="http://schemas.microsoft.com/office/drawing/2014/main" val="1022642476"/>
                    </a:ext>
                  </a:extLst>
                </a:gridCol>
                <a:gridCol w="471947">
                  <a:extLst>
                    <a:ext uri="{9D8B030D-6E8A-4147-A177-3AD203B41FA5}">
                      <a16:colId xmlns:a16="http://schemas.microsoft.com/office/drawing/2014/main" val="3271940587"/>
                    </a:ext>
                  </a:extLst>
                </a:gridCol>
              </a:tblGrid>
              <a:tr h="324000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200" dirty="0" err="1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Өңір</a:t>
                      </a:r>
                      <a:endParaRPr lang="ru-RU" sz="1200" dirty="0">
                        <a:solidFill>
                          <a:srgbClr val="143452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B486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 ж 2024 </a:t>
                      </a:r>
                      <a:r>
                        <a:rPr lang="ru-RU" sz="10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ға</a:t>
                      </a:r>
                      <a:endParaRPr lang="ru-KZ" sz="1000" b="1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Абай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Ақмола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Ақтөбе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844532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Алматы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Атырау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Б.-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33295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Жамбыл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0528902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Жетісу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095368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Қарағанды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265728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Қостанай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35049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Қызылорда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055994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kk-KZ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М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аңғыстау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134%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800289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Павлодар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8867403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С.-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33999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Түркістан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835227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Ұлытау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7322879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Ш.-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Астана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Алматы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2 727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134%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Шымкент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7657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5091201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74EDF2-3574-8994-C9C6-A2CF6E827B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797A634-969E-21CA-F767-9B407C18D4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Қазақстан</a:t>
            </a:r>
            <a:r>
              <a:rPr lang="ru-RU" dirty="0"/>
              <a:t> </a:t>
            </a:r>
            <a:r>
              <a:rPr lang="ru-RU" dirty="0" err="1"/>
              <a:t>өңірлері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B4865E3D-B366-4BC9-41E4-A008CE0B54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36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08E6EA5F-BC4C-6262-61C5-E6A97681BDF1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733464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Төменгі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сценарий,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мықты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нұсқа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.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2EDC5A65-7E15-3016-0996-150E0217274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5911336"/>
              </p:ext>
            </p:extLst>
          </p:nvPr>
        </p:nvGraphicFramePr>
        <p:xfrm>
          <a:off x="159635" y="1061688"/>
          <a:ext cx="11766893" cy="5456045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1352471">
                  <a:extLst>
                    <a:ext uri="{9D8B030D-6E8A-4147-A177-3AD203B41FA5}">
                      <a16:colId xmlns:a16="http://schemas.microsoft.com/office/drawing/2014/main" val="167203569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2193742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93290617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1853997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77153046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8336093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18551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3370391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70547474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67133369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8130389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1457042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360531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359887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3107266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589568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89544896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91955066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74945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39513645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1160228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69480531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2675210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58743357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20902833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246289">
                  <a:extLst>
                    <a:ext uri="{9D8B030D-6E8A-4147-A177-3AD203B41FA5}">
                      <a16:colId xmlns:a16="http://schemas.microsoft.com/office/drawing/2014/main" val="1022642476"/>
                    </a:ext>
                  </a:extLst>
                </a:gridCol>
                <a:gridCol w="471947">
                  <a:extLst>
                    <a:ext uri="{9D8B030D-6E8A-4147-A177-3AD203B41FA5}">
                      <a16:colId xmlns:a16="http://schemas.microsoft.com/office/drawing/2014/main" val="3271940587"/>
                    </a:ext>
                  </a:extLst>
                </a:gridCol>
              </a:tblGrid>
              <a:tr h="324000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200" dirty="0" err="1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Өңір</a:t>
                      </a:r>
                      <a:endParaRPr lang="ru-RU" sz="1200" dirty="0">
                        <a:solidFill>
                          <a:srgbClr val="143452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B486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 ж 2024 </a:t>
                      </a:r>
                      <a:r>
                        <a:rPr lang="ru-RU" sz="10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ға</a:t>
                      </a:r>
                      <a:endParaRPr lang="ru-KZ" sz="1000" b="1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Абай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Ақмола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Ақтөбе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844532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Алматы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Атырау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Б.-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33295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Жамбыл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0528902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Жетісу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095368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Қарағанды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265728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Қостанай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35049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Қызылорда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055994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kk-KZ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М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аңғыстау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800289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Павлодар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8867403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С.-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33999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Түркістан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835227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Ұлытау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7322879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Ш.-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Астана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Алматы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Шымкент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7657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6105004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5DE985-02E4-F518-DB13-5957FCA787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E48D40C-B4AD-578B-3402-5630A4009C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Қазақстан</a:t>
            </a:r>
            <a:r>
              <a:rPr lang="ru-RU" dirty="0"/>
              <a:t> </a:t>
            </a:r>
            <a:r>
              <a:rPr lang="ru-RU" dirty="0" err="1"/>
              <a:t>өңірлері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74DB35EF-233E-3788-20EA-02AB09A695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37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1745C126-CC0F-38BC-1D5E-B22F631702D7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733464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Жоғарғы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сценарий,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әлсіз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нұсқа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.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115026D0-2EE0-9A92-049A-61EC48ED68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091152"/>
              </p:ext>
            </p:extLst>
          </p:nvPr>
        </p:nvGraphicFramePr>
        <p:xfrm>
          <a:off x="159635" y="1061688"/>
          <a:ext cx="11766893" cy="5456045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1352471">
                  <a:extLst>
                    <a:ext uri="{9D8B030D-6E8A-4147-A177-3AD203B41FA5}">
                      <a16:colId xmlns:a16="http://schemas.microsoft.com/office/drawing/2014/main" val="167203569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2193742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93290617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1853997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77153046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8336093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18551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3370391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70547474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67133369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8130389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1457042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360531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359887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3107266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589568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89544896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91955066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74945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39513645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1160228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69480531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2675210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58743357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20902833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246289">
                  <a:extLst>
                    <a:ext uri="{9D8B030D-6E8A-4147-A177-3AD203B41FA5}">
                      <a16:colId xmlns:a16="http://schemas.microsoft.com/office/drawing/2014/main" val="1022642476"/>
                    </a:ext>
                  </a:extLst>
                </a:gridCol>
                <a:gridCol w="471947">
                  <a:extLst>
                    <a:ext uri="{9D8B030D-6E8A-4147-A177-3AD203B41FA5}">
                      <a16:colId xmlns:a16="http://schemas.microsoft.com/office/drawing/2014/main" val="3271940587"/>
                    </a:ext>
                  </a:extLst>
                </a:gridCol>
              </a:tblGrid>
              <a:tr h="324000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200" dirty="0" err="1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Өңір</a:t>
                      </a:r>
                      <a:endParaRPr lang="ru-RU" sz="1200" dirty="0">
                        <a:solidFill>
                          <a:srgbClr val="143452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B486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 ж 2024 </a:t>
                      </a:r>
                      <a:r>
                        <a:rPr lang="ru-RU" sz="10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ға</a:t>
                      </a:r>
                      <a:endParaRPr lang="ru-KZ" sz="1000" b="1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Абай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Ақмола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Ақтөбе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844532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Алматы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Атырау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Б.-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33295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Жамбыл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0528902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Жетісу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114%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095368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Қарағанды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265728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Қостанай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35049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Қызылорда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055994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kk-KZ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М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аңғыстау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800289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Павлодар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8867403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С.-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33999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Түркістан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835227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Ұлытау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7322879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Ш.-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Астана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3 094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Алматы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2 781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3 659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Шымкент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7657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340735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D5C749-6D1C-80A8-77D4-DA944D7465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2A8D102-703D-EF88-13EC-803638BF27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Қазақстан</a:t>
            </a:r>
            <a:r>
              <a:rPr lang="ru-RU" dirty="0"/>
              <a:t> </a:t>
            </a:r>
            <a:r>
              <a:rPr lang="ru-RU" dirty="0" err="1"/>
              <a:t>өңірлері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1D78EAEB-74A5-75B4-C75B-C3D88CBE65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38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C5CA9A5D-9BC4-4994-E3F2-6A2FB6934F8C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733464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Жоғарғы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сценарий,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орташа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нұсқа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.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2828CFAC-1F54-9CEF-F110-1CFB1F7CC4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9341085"/>
              </p:ext>
            </p:extLst>
          </p:nvPr>
        </p:nvGraphicFramePr>
        <p:xfrm>
          <a:off x="159635" y="1061688"/>
          <a:ext cx="11766893" cy="5456045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1352471">
                  <a:extLst>
                    <a:ext uri="{9D8B030D-6E8A-4147-A177-3AD203B41FA5}">
                      <a16:colId xmlns:a16="http://schemas.microsoft.com/office/drawing/2014/main" val="167203569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2193742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93290617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1853997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77153046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8336093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18551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3370391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70547474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67133369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8130389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1457042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360531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359887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3107266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589568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89544896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91955066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74945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39513645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1160228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69480531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2675210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58743357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20902833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246289">
                  <a:extLst>
                    <a:ext uri="{9D8B030D-6E8A-4147-A177-3AD203B41FA5}">
                      <a16:colId xmlns:a16="http://schemas.microsoft.com/office/drawing/2014/main" val="1022642476"/>
                    </a:ext>
                  </a:extLst>
                </a:gridCol>
                <a:gridCol w="471947">
                  <a:extLst>
                    <a:ext uri="{9D8B030D-6E8A-4147-A177-3AD203B41FA5}">
                      <a16:colId xmlns:a16="http://schemas.microsoft.com/office/drawing/2014/main" val="3271940587"/>
                    </a:ext>
                  </a:extLst>
                </a:gridCol>
              </a:tblGrid>
              <a:tr h="324000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200" dirty="0" err="1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Өңір</a:t>
                      </a:r>
                      <a:endParaRPr lang="ru-RU" sz="1200" dirty="0">
                        <a:solidFill>
                          <a:srgbClr val="143452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B486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 ж 2024 </a:t>
                      </a:r>
                      <a:r>
                        <a:rPr lang="ru-RU" sz="10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ға</a:t>
                      </a:r>
                      <a:endParaRPr lang="ru-KZ" sz="1000" b="1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Абай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Ақмола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Ақтөбе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844532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Алматы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Атырау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Б.-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33295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Жамбыл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0528902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Жетісу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134%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095368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Қарағанды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265728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Қостанай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35049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Қызылорда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055994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kk-KZ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М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аңғыстау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800289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Павлодар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8867403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С.-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33999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Түркістан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835227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Ұлытау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7322879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Ш.-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Астана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3 445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Алматы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2 898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3 979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Шымкент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7657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958552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D389FB-F253-705A-3719-81854C5FAB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CAF3193-4A32-8F0D-FC56-EF5BEDE71D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Қазақстан</a:t>
            </a:r>
            <a:r>
              <a:rPr lang="ru-RU" dirty="0"/>
              <a:t> </a:t>
            </a:r>
            <a:r>
              <a:rPr lang="ru-RU" dirty="0" err="1"/>
              <a:t>өңірлері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4855C457-A6D1-727C-649B-F29662D90F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39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C163FC6C-E921-51B4-C727-F56081921546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733464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Жоғарғы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сценарий,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мықты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600" kern="0" dirty="0" err="1">
                <a:solidFill>
                  <a:schemeClr val="accent2">
                    <a:lumMod val="50000"/>
                  </a:schemeClr>
                </a:solidFill>
              </a:rPr>
              <a:t>нұсқа</a:t>
            </a:r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.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BBDD5E24-DBD3-8F1E-EF08-F548FD93B9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8799978"/>
              </p:ext>
            </p:extLst>
          </p:nvPr>
        </p:nvGraphicFramePr>
        <p:xfrm>
          <a:off x="159635" y="1061688"/>
          <a:ext cx="11766893" cy="5456045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1352471">
                  <a:extLst>
                    <a:ext uri="{9D8B030D-6E8A-4147-A177-3AD203B41FA5}">
                      <a16:colId xmlns:a16="http://schemas.microsoft.com/office/drawing/2014/main" val="167203569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2193742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93290617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1853997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77153046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8336093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18551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3370391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70547474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67133369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8130389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1457042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360531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359887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3107266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589568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89544896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91955066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74945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39513645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1160228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69480531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2675210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58743357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20902833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246289">
                  <a:extLst>
                    <a:ext uri="{9D8B030D-6E8A-4147-A177-3AD203B41FA5}">
                      <a16:colId xmlns:a16="http://schemas.microsoft.com/office/drawing/2014/main" val="1022642476"/>
                    </a:ext>
                  </a:extLst>
                </a:gridCol>
                <a:gridCol w="471947">
                  <a:extLst>
                    <a:ext uri="{9D8B030D-6E8A-4147-A177-3AD203B41FA5}">
                      <a16:colId xmlns:a16="http://schemas.microsoft.com/office/drawing/2014/main" val="3271940587"/>
                    </a:ext>
                  </a:extLst>
                </a:gridCol>
              </a:tblGrid>
              <a:tr h="324000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200" dirty="0" err="1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Өңір</a:t>
                      </a:r>
                      <a:endParaRPr lang="ru-RU" sz="1200" dirty="0">
                        <a:solidFill>
                          <a:srgbClr val="143452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B486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 ж 2024 </a:t>
                      </a:r>
                      <a:r>
                        <a:rPr lang="ru-RU" sz="10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ға</a:t>
                      </a:r>
                      <a:endParaRPr lang="ru-KZ" sz="1000" b="1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Абай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Ақмола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Ақтөбе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844532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Алматы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Атырау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Б.-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33295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Жамбыл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0528902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Жетісу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095368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Қарағанды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265728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Қостанай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35049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Қызылорда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055994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kk-KZ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М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аңғыстау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800289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Павлодар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8867403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С.-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33999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Түркістан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3 462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835227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Ұлытау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7322879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Ш.-</a:t>
                      </a:r>
                      <a:r>
                        <a:rPr lang="ru-RU" sz="1050" b="0" i="0" u="none" strike="noStrike" cap="none" dirty="0" err="1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Қазақстан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  <a:sym typeface="Arial"/>
                      </a:endParaRP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Астана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3 801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Алматы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4 303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  <a:sym typeface="Arial"/>
                        </a:rPr>
                        <a:t>Шымкент Қ.</a:t>
                      </a:r>
                    </a:p>
                  </a:txBody>
                  <a:tcPr marL="9525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7657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83816974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42106FE2-C75A-38DF-5945-A74A88F76A6F}"/>
              </a:ext>
            </a:extLst>
          </p:cNvPr>
          <p:cNvSpPr txBox="1">
            <a:spLocks/>
          </p:cNvSpPr>
          <p:nvPr/>
        </p:nvSpPr>
        <p:spPr>
          <a:xfrm>
            <a:off x="2990850" y="3267074"/>
            <a:ext cx="6282300" cy="18764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Өңірлер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мен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сценарийлер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бойынша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жыл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басындағы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халықтың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болжамды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саны</a:t>
            </a:r>
            <a:endParaRPr lang="ru-KZ" sz="3600" kern="0" dirty="0">
              <a:solidFill>
                <a:srgbClr val="143452"/>
              </a:solidFill>
              <a:latin typeface="Arial"/>
            </a:endParaRPr>
          </a:p>
        </p:txBody>
      </p:sp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794AD599-500A-89A5-A509-F268024E19E2}"/>
              </a:ext>
            </a:extLst>
          </p:cNvPr>
          <p:cNvSpPr txBox="1">
            <a:spLocks/>
          </p:cNvSpPr>
          <p:nvPr/>
        </p:nvSpPr>
        <p:spPr>
          <a:xfrm>
            <a:off x="2990850" y="1714500"/>
            <a:ext cx="6282300" cy="859626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4800" b="1" i="0" u="none" strike="noStrike" kern="0" cap="none" spc="0" normalizeH="0" baseline="0" noProof="0" dirty="0" err="1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Қосымша</a:t>
            </a:r>
            <a:r>
              <a:rPr kumimoji="0" lang="ru-RU" sz="4800" b="1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 2</a:t>
            </a:r>
            <a:endParaRPr kumimoji="0" lang="ru-KZ" sz="4800" b="1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0486413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effectLst/>
              </a:rPr>
              <a:t>Абай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басындағы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41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237893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8244499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1142538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8554091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Ақмола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басындағы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42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2621380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2092114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1561336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54447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Ақтөбе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басындағы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43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0023057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88362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2710594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64065587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effectLst/>
              </a:rPr>
              <a:t>Алматы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басындағы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44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1036714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3 636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6516306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25908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1501620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effectLst/>
              </a:rPr>
              <a:t>Атырау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басындағы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45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5668374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0385942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996754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865923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effectLst/>
              </a:rPr>
              <a:t>Б.-</a:t>
            </a:r>
            <a:r>
              <a:rPr lang="ru-RU" dirty="0" err="1">
                <a:effectLst/>
              </a:rPr>
              <a:t>Қазақстан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басындағы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46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3312274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5060505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8917610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05501472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effectLst/>
              </a:rPr>
              <a:t>Жамбыл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басындағы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47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7368761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2749573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5103831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49756400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Жетісу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басындағы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48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8578719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3419953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5961306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601441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Қарағанды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басындағы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49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6910354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7743530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4043639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1712356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Қостанай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басындағы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50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2886032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1175656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6636968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8282127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Қызылорда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басындағы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51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2964209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3876495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3966259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948422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Маңғыстау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басындағы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52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7841019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1731640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154275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4227966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effectLst/>
              </a:rPr>
              <a:t>Павлодар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басындағы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53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0297392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8925314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3628192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9004071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С</a:t>
            </a:r>
            <a:r>
              <a:rPr lang="ru-RU" dirty="0">
                <a:effectLst/>
              </a:rPr>
              <a:t>.-</a:t>
            </a:r>
            <a:r>
              <a:rPr lang="ru-RU" dirty="0" err="1">
                <a:effectLst/>
              </a:rPr>
              <a:t>Қазақстан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басындағы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54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4893052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8038834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8420148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480303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Түркістан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басындағы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55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7608517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3 613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4 040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4 641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307087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1055084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3 323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70115954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Ұлытау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басындағы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56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6511408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5064080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7950539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8131745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Ш</a:t>
            </a:r>
            <a:r>
              <a:rPr lang="ru-RU" dirty="0">
                <a:effectLst/>
              </a:rPr>
              <a:t>.-</a:t>
            </a:r>
            <a:r>
              <a:rPr lang="ru-RU" dirty="0" err="1">
                <a:effectLst/>
              </a:rPr>
              <a:t>Қазақстан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басындағы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57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0430269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1217703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070852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0871917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Мегаполистер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басындағы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58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3848788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4 042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5 053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5 584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Астана қ,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3085816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3 973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4 504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5 053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5 756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Алматы қ,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7883529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3 340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Шымкент қ,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746682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42106FE2-C75A-38DF-5945-A74A88F76A6F}"/>
              </a:ext>
            </a:extLst>
          </p:cNvPr>
          <p:cNvSpPr txBox="1">
            <a:spLocks/>
          </p:cNvSpPr>
          <p:nvPr/>
        </p:nvSpPr>
        <p:spPr>
          <a:xfrm>
            <a:off x="2990850" y="3267074"/>
            <a:ext cx="6282300" cy="18764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algn="ctr">
              <a:defRPr/>
            </a:pP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Өңірлер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мен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сценарийлер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бойынша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халықтың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болжамды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орташа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жылдық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саны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KZ" sz="3600" b="0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794AD599-500A-89A5-A509-F268024E19E2}"/>
              </a:ext>
            </a:extLst>
          </p:cNvPr>
          <p:cNvSpPr txBox="1">
            <a:spLocks/>
          </p:cNvSpPr>
          <p:nvPr/>
        </p:nvSpPr>
        <p:spPr>
          <a:xfrm>
            <a:off x="2990850" y="1714500"/>
            <a:ext cx="6282300" cy="859626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4800" b="1" i="0" u="none" strike="noStrike" kern="0" cap="none" spc="0" normalizeH="0" baseline="0" noProof="0" dirty="0" err="1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Қосымша</a:t>
            </a:r>
            <a:r>
              <a:rPr kumimoji="0" lang="ru-RU" sz="4800" b="1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 3</a:t>
            </a:r>
            <a:endParaRPr kumimoji="0" lang="ru-KZ" sz="4800" b="1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2115744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effectLst/>
              </a:rPr>
              <a:t>Абай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орташа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жылдық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60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9359361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7068206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2615569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63260907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Ақмола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орташа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жылдық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61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4338434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6917000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6089486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23578395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Ақтөбе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орташа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жылдық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62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6157567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0254754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4119364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54715621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effectLst/>
              </a:rPr>
              <a:t>Алматы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орташа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жылдық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63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0062687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7152104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7652736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76717889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effectLst/>
              </a:rPr>
              <a:t>Атырау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орташа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жылдық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64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0269231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4978395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4288746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2989422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Б.-</a:t>
            </a:r>
            <a:r>
              <a:rPr lang="ru-RU" dirty="0" err="1"/>
              <a:t>Қазақстан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орташа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жылдық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65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3603382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6523857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6673407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2967251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effectLst/>
              </a:rPr>
              <a:t>Жамбыл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орташа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жылдық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66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2821463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3874098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7117526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54107221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Жетісу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орташа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жылдық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67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6131337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8929684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9275843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02671947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Қарағанды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орташа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жылдық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68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6434005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5362925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9048363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72595028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Қостанай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орташа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жылдық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69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7078147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3934889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8839979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20225690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Қызылорда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орташа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жылдық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70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6986480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1898680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4768617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95461369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Маңғыстау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орташа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жылдық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71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3642632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7435666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485768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45257060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effectLst/>
              </a:rPr>
              <a:t>Павлодар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орташа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жылдық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72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9172618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7478236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2416856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40155418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С.-</a:t>
            </a:r>
            <a:r>
              <a:rPr lang="ru-RU" dirty="0" err="1"/>
              <a:t>Қазақстан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орташа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жылдық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73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0735533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6456971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1719056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25389059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/>
              <a:t>Түркістан</a:t>
            </a:r>
            <a:r>
              <a:rPr lang="ru-RU" dirty="0"/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орташа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жылдық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74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334330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3 563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4 097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5238825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6837502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39622728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Ұлытау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орташа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жылдық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75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1815672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1233318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6447691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63889214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Ш.-</a:t>
            </a:r>
            <a:r>
              <a:rPr lang="ru-RU" dirty="0" err="1"/>
              <a:t>Қазақстан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орташа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жылдық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76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Барлығы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Ауыл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мекені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319166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6589646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5270800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6000564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/>
              <a:t>Мегаполистер</a:t>
            </a:r>
            <a:r>
              <a:rPr lang="ru-RU" dirty="0"/>
              <a:t> </a:t>
            </a:r>
            <a:r>
              <a:rPr lang="ru-RU" dirty="0" err="1">
                <a:effectLst/>
              </a:rPr>
              <a:t>орташа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жылдық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халық</a:t>
            </a:r>
            <a:r>
              <a:rPr lang="ru-RU" dirty="0">
                <a:effectLst/>
              </a:rPr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77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Астана қ,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Алматы қ,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Шымкент қ, </a:t>
            </a:r>
            <a:r>
              <a:rPr lang="ru-RU" sz="1800" kern="0" dirty="0" err="1">
                <a:solidFill>
                  <a:schemeClr val="accent2">
                    <a:lumMod val="50000"/>
                  </a:schemeClr>
                </a:solidFill>
              </a:rPr>
              <a:t>мың</a:t>
            </a:r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 адам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1829747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3 961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4 966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4912151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4 437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3871365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96350091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5DE7DB-64CE-C142-D973-9C43F64B9C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4878258D-E538-4A74-BDC3-F264ABBBE977}"/>
              </a:ext>
            </a:extLst>
          </p:cNvPr>
          <p:cNvSpPr txBox="1">
            <a:spLocks/>
          </p:cNvSpPr>
          <p:nvPr/>
        </p:nvSpPr>
        <p:spPr>
          <a:xfrm>
            <a:off x="2990850" y="3267074"/>
            <a:ext cx="7140702" cy="18764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Жас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топтары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бойынша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халықтың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болжамы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және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өңірлер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мен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сценарийлер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бойынша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жұмыс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күші</a:t>
            </a:r>
            <a:endParaRPr lang="ru-KZ" sz="3600" kern="0" dirty="0">
              <a:solidFill>
                <a:srgbClr val="143452"/>
              </a:solidFill>
              <a:latin typeface="Arial"/>
            </a:endParaRPr>
          </a:p>
        </p:txBody>
      </p:sp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EB4B4D70-C7F0-34AC-CB97-4DCED763AFE1}"/>
              </a:ext>
            </a:extLst>
          </p:cNvPr>
          <p:cNvSpPr txBox="1">
            <a:spLocks/>
          </p:cNvSpPr>
          <p:nvPr/>
        </p:nvSpPr>
        <p:spPr>
          <a:xfrm>
            <a:off x="2990850" y="1714500"/>
            <a:ext cx="6282300" cy="859626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4800" b="1" i="0" u="none" strike="noStrike" kern="0" cap="none" spc="0" normalizeH="0" baseline="0" noProof="0" dirty="0" err="1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Қосымша</a:t>
            </a:r>
            <a:r>
              <a:rPr kumimoji="0" lang="ru-RU" sz="4800" b="1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 4</a:t>
            </a:r>
            <a:endParaRPr kumimoji="0" lang="ru-KZ" sz="4800" b="1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38616403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24613F-7719-BCF7-82FD-2769DB7DA1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ED14FD8-577A-007D-6FA3-36688F4FBB0D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effectLst/>
              </a:rPr>
              <a:t>Абай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жас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топтары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бойынша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халқы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және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жұмыс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күші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F4F3BC10-CE6B-7974-E341-79F962F848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79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0A941908-A381-9BFE-0225-4CC0505BC8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7846588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14234D3B-8B6B-84B2-6B09-35072DD651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9461049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1F8A6829-F7F9-95C4-484A-7AB3B408DA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0982831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444C5B2F-5679-F6C8-5C47-FCE80C65B1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057000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518F22D2-26F4-67E1-0707-089D7563E97D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 err="1"/>
              <a:t>Еңбекке</a:t>
            </a:r>
            <a:r>
              <a:rPr lang="ru-RU" sz="900" dirty="0"/>
              <a:t> </a:t>
            </a:r>
            <a:r>
              <a:rPr lang="ru-RU" sz="900" dirty="0" err="1"/>
              <a:t>қабілетті</a:t>
            </a:r>
            <a:r>
              <a:rPr lang="ru-RU" sz="900" dirty="0"/>
              <a:t> </a:t>
            </a:r>
            <a:r>
              <a:rPr lang="ru-RU" sz="900" dirty="0" err="1"/>
              <a:t>жастан</a:t>
            </a:r>
            <a:r>
              <a:rPr lang="ru-RU" sz="900" dirty="0"/>
              <a:t> </a:t>
            </a:r>
            <a:r>
              <a:rPr lang="ru-RU" sz="900" dirty="0" err="1"/>
              <a:t>кіші</a:t>
            </a:r>
            <a:r>
              <a:rPr lang="ru-RU" sz="900" dirty="0"/>
              <a:t> </a:t>
            </a: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8C8206A0-F829-BDA1-6458-63182D7D194E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асқан</a:t>
            </a:r>
            <a:endParaRPr lang="ru-RU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63FF3CB3-040B-CED4-FC6A-4F7AE6D3723E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pPr algn="l">
              <a:lnSpc>
                <a:spcPct val="107000"/>
              </a:lnSpc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endParaRPr lang="ru-KZ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4029F30D-9562-B603-CF16-6160CEC566F5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 err="1"/>
              <a:t>Жұмыс</a:t>
            </a:r>
            <a:r>
              <a:rPr lang="ru-RU" sz="900" kern="0" dirty="0"/>
              <a:t> </a:t>
            </a:r>
            <a:r>
              <a:rPr lang="ru-RU" sz="900" kern="0" dirty="0" err="1"/>
              <a:t>күші</a:t>
            </a:r>
            <a:endParaRPr lang="ru-RU" sz="900" kern="0" dirty="0"/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592057908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029E7B-6E79-506B-E5DB-8F1E05D389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CD3933B-1A2C-696F-F28F-63708F35A32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Ақмола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жас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топтары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бойынша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халқы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және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жұмыс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күші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A722B794-4E93-3DEB-F1AE-E883EBDD2F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80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85A3E60E-30B9-FC0B-CF7C-E3ABDBD07D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0998371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019686F-B84A-DC0D-B8D9-2B231508D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5796604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0BD9D5D2-89C6-3290-FAED-A8C849B0D6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7861824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AFCB8536-2DFD-D6C8-0ABA-438E2F6A7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1308880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855EB368-72DB-E057-336B-924E10B6522E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 err="1"/>
              <a:t>Еңбекке</a:t>
            </a:r>
            <a:r>
              <a:rPr lang="ru-RU" sz="900" dirty="0"/>
              <a:t> </a:t>
            </a:r>
            <a:r>
              <a:rPr lang="ru-RU" sz="900" dirty="0" err="1"/>
              <a:t>қабілетті</a:t>
            </a:r>
            <a:r>
              <a:rPr lang="ru-RU" sz="900" dirty="0"/>
              <a:t> </a:t>
            </a:r>
            <a:r>
              <a:rPr lang="ru-RU" sz="900" dirty="0" err="1"/>
              <a:t>жастан</a:t>
            </a:r>
            <a:r>
              <a:rPr lang="ru-RU" sz="900" dirty="0"/>
              <a:t> </a:t>
            </a:r>
            <a:r>
              <a:rPr lang="ru-RU" sz="900" dirty="0" err="1"/>
              <a:t>кіші</a:t>
            </a:r>
            <a:r>
              <a:rPr lang="ru-RU" sz="900" dirty="0"/>
              <a:t> </a:t>
            </a: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0E11D0D5-C61C-9543-7730-E01234EAA1AB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асқан</a:t>
            </a:r>
            <a:endParaRPr lang="ru-RU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6E7CA2BF-731F-E5C8-2698-35AAE034B3B2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pPr algn="l">
              <a:lnSpc>
                <a:spcPct val="107000"/>
              </a:lnSpc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endParaRPr lang="ru-KZ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00579442-922E-28BD-0542-0888A55B6DBE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 err="1"/>
              <a:t>Жұмыс</a:t>
            </a:r>
            <a:r>
              <a:rPr lang="ru-RU" sz="900" kern="0" dirty="0"/>
              <a:t> </a:t>
            </a:r>
            <a:r>
              <a:rPr lang="ru-RU" sz="900" kern="0" dirty="0" err="1"/>
              <a:t>күші</a:t>
            </a:r>
            <a:endParaRPr lang="ru-RU" sz="900" kern="0" dirty="0"/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705787695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7F22A5-F926-12BA-901F-2A49BE4B96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9958151-3A71-10C2-1801-7005225F8249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Ақтөбе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жас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топтары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бойынша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халқы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және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жұмыс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күші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6D74B4C1-DE1A-BBC4-F2AE-BC030B278D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81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32D1B4D5-8F76-46AA-67CC-A9FB238609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6890819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2529BE9C-E543-C4EC-C03A-4A3AAD6E39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5886172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466ECCA8-0DA6-32EF-9409-138504AC19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4850956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92C011A2-074A-1962-DAC1-32DBD9C7260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0997163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18094D2E-07B7-5CDB-7C0C-5717DD383FA5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 err="1"/>
              <a:t>Еңбекке</a:t>
            </a:r>
            <a:r>
              <a:rPr lang="ru-RU" sz="900" dirty="0"/>
              <a:t> </a:t>
            </a:r>
            <a:r>
              <a:rPr lang="ru-RU" sz="900" dirty="0" err="1"/>
              <a:t>қабілетті</a:t>
            </a:r>
            <a:r>
              <a:rPr lang="ru-RU" sz="900" dirty="0"/>
              <a:t> </a:t>
            </a:r>
            <a:r>
              <a:rPr lang="ru-RU" sz="900" dirty="0" err="1"/>
              <a:t>жастан</a:t>
            </a:r>
            <a:r>
              <a:rPr lang="ru-RU" sz="900" dirty="0"/>
              <a:t> </a:t>
            </a:r>
            <a:r>
              <a:rPr lang="ru-RU" sz="900" dirty="0" err="1"/>
              <a:t>кіші</a:t>
            </a:r>
            <a:r>
              <a:rPr lang="ru-RU" sz="900" dirty="0"/>
              <a:t> </a:t>
            </a: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69F2F6D2-1683-F194-A1C9-2C3789EBEEDB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асқан</a:t>
            </a:r>
            <a:endParaRPr lang="ru-RU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4B16CC32-42B8-3DC0-2F9F-DECF75A62D92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pPr algn="l">
              <a:lnSpc>
                <a:spcPct val="107000"/>
              </a:lnSpc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endParaRPr lang="ru-KZ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55DE4CB6-C845-B9DB-FAAF-C8FBB424029A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 err="1"/>
              <a:t>Жұмыс</a:t>
            </a:r>
            <a:r>
              <a:rPr lang="ru-RU" sz="900" kern="0" dirty="0"/>
              <a:t> </a:t>
            </a:r>
            <a:r>
              <a:rPr lang="ru-RU" sz="900" kern="0" dirty="0" err="1"/>
              <a:t>күші</a:t>
            </a:r>
            <a:endParaRPr lang="ru-RU" sz="900" kern="0" dirty="0"/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3543559280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C5BE09-C257-0F8B-03A3-1CF1DE1ADE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857A8A9-A0B0-B0E0-B314-7E11A1C5362F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effectLst/>
              </a:rPr>
              <a:t>Алматы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жас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топтары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бойынша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халқы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және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жұмыс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күші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494FB579-108F-39AF-69AA-6260EF69AA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82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0D493206-BD53-7CF2-1F9A-3F892ACBE6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0363850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45BA6E3D-FE2B-4D81-BF94-A367DC263B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5641350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E7E9F20F-BDAF-1F21-1195-E2C93EF241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8177171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7DEBD04F-CF0B-CEEF-3B3E-505E1DC893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1756573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51CD5BD2-53C4-E375-970A-FF98FF52BC13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 err="1"/>
              <a:t>Еңбекке</a:t>
            </a:r>
            <a:r>
              <a:rPr lang="ru-RU" sz="900" dirty="0"/>
              <a:t> </a:t>
            </a:r>
            <a:r>
              <a:rPr lang="ru-RU" sz="900" dirty="0" err="1"/>
              <a:t>қабілетті</a:t>
            </a:r>
            <a:r>
              <a:rPr lang="ru-RU" sz="900" dirty="0"/>
              <a:t> </a:t>
            </a:r>
            <a:r>
              <a:rPr lang="ru-RU" sz="900" dirty="0" err="1"/>
              <a:t>жастан</a:t>
            </a:r>
            <a:r>
              <a:rPr lang="ru-RU" sz="900" dirty="0"/>
              <a:t> </a:t>
            </a:r>
            <a:r>
              <a:rPr lang="ru-RU" sz="900" dirty="0" err="1"/>
              <a:t>кіші</a:t>
            </a:r>
            <a:r>
              <a:rPr lang="ru-RU" sz="900" dirty="0"/>
              <a:t> </a:t>
            </a: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D0D01E56-2B15-B91C-9CB3-518E0015AA29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асқан</a:t>
            </a:r>
            <a:endParaRPr lang="ru-RU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BB3522BE-AF07-879A-2EA0-267ABC5C5449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pPr algn="l">
              <a:lnSpc>
                <a:spcPct val="107000"/>
              </a:lnSpc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endParaRPr lang="ru-KZ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2A8EBAC7-A035-2C4C-CA85-6B4B59D5678B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 err="1"/>
              <a:t>Жұмыс</a:t>
            </a:r>
            <a:r>
              <a:rPr lang="ru-RU" sz="900" kern="0" dirty="0"/>
              <a:t> </a:t>
            </a:r>
            <a:r>
              <a:rPr lang="ru-RU" sz="900" kern="0" dirty="0" err="1"/>
              <a:t>күші</a:t>
            </a:r>
            <a:endParaRPr lang="ru-RU" sz="900" kern="0" dirty="0"/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1862497828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9D4FB0-8B9C-A1EE-34DF-6EAFEF0331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5A31DEB-D047-1642-4914-6FC7C1D37B1B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effectLst/>
              </a:rPr>
              <a:t>Атырау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жас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топтары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бойынша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халқы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және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жұмыс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күші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22167F19-39D4-6165-7FF8-D312D73287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83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06F47FC1-E580-D580-8601-74252E6253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1705488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F65439D6-C2FB-40A2-A1E6-F4488D9EEB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3991709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F6728657-E12C-B8F5-A9B0-4AF054982D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5547686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4CE46AF7-1AE8-0378-987F-2821C6E31B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1191818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C6D2244E-4F02-BF91-51B6-32745CECF4B3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 err="1"/>
              <a:t>Еңбекке</a:t>
            </a:r>
            <a:r>
              <a:rPr lang="ru-RU" sz="900" dirty="0"/>
              <a:t> </a:t>
            </a:r>
            <a:r>
              <a:rPr lang="ru-RU" sz="900" dirty="0" err="1"/>
              <a:t>қабілетті</a:t>
            </a:r>
            <a:r>
              <a:rPr lang="ru-RU" sz="900" dirty="0"/>
              <a:t> </a:t>
            </a:r>
            <a:r>
              <a:rPr lang="ru-RU" sz="900" dirty="0" err="1"/>
              <a:t>жастан</a:t>
            </a:r>
            <a:r>
              <a:rPr lang="ru-RU" sz="900" dirty="0"/>
              <a:t> </a:t>
            </a:r>
            <a:r>
              <a:rPr lang="ru-RU" sz="900" dirty="0" err="1"/>
              <a:t>кіші</a:t>
            </a:r>
            <a:r>
              <a:rPr lang="ru-RU" sz="900" dirty="0"/>
              <a:t> </a:t>
            </a: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7D431E7B-25D1-9F08-5902-67DA105BF457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асқан</a:t>
            </a:r>
            <a:endParaRPr lang="ru-RU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50D8B7EF-F3F9-E822-3211-3D0490A518DE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pPr algn="l">
              <a:lnSpc>
                <a:spcPct val="107000"/>
              </a:lnSpc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endParaRPr lang="ru-KZ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A99790F0-8B3E-C36B-CE09-70285F334A5B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 err="1"/>
              <a:t>Жұмыс</a:t>
            </a:r>
            <a:r>
              <a:rPr lang="ru-RU" sz="900" kern="0" dirty="0"/>
              <a:t> </a:t>
            </a:r>
            <a:r>
              <a:rPr lang="ru-RU" sz="900" kern="0" dirty="0" err="1"/>
              <a:t>күші</a:t>
            </a:r>
            <a:endParaRPr lang="ru-RU" sz="900" kern="0" dirty="0"/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3481116946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2E378E-F1A1-4902-AE4D-FAC0A6F30D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B6176B3-2F32-4444-0D64-99B2CAA48AD1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effectLst/>
              </a:rPr>
              <a:t>Б.-</a:t>
            </a:r>
            <a:r>
              <a:rPr lang="ru-RU" dirty="0" err="1">
                <a:effectLst/>
              </a:rPr>
              <a:t>Қазақстан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жас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топтары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бойынша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халқы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және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жұмыс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күші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2DD8DB46-1447-2FB7-5099-02ADA3127C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84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98DBED70-EB8E-D509-F00D-582A33764C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9196900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B0552D39-3EED-E1BC-2725-24A374A9FB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7617855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DB274E39-0BEB-3AF8-0114-C059B41DFB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8975944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06BE1F41-F305-A0AE-5715-3C15465497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1959639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14704638-FD9D-AB50-3DEB-F7B68B4BC117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 err="1"/>
              <a:t>Еңбекке</a:t>
            </a:r>
            <a:r>
              <a:rPr lang="ru-RU" sz="900" dirty="0"/>
              <a:t> </a:t>
            </a:r>
            <a:r>
              <a:rPr lang="ru-RU" sz="900" dirty="0" err="1"/>
              <a:t>қабілетті</a:t>
            </a:r>
            <a:r>
              <a:rPr lang="ru-RU" sz="900" dirty="0"/>
              <a:t> </a:t>
            </a:r>
            <a:r>
              <a:rPr lang="ru-RU" sz="900" dirty="0" err="1"/>
              <a:t>жастан</a:t>
            </a:r>
            <a:r>
              <a:rPr lang="ru-RU" sz="900" dirty="0"/>
              <a:t> </a:t>
            </a:r>
            <a:r>
              <a:rPr lang="ru-RU" sz="900" dirty="0" err="1"/>
              <a:t>кіші</a:t>
            </a:r>
            <a:r>
              <a:rPr lang="ru-RU" sz="900" dirty="0"/>
              <a:t> </a:t>
            </a: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1A8060C6-4C7C-EA7C-06D8-A0AEBFC8050F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асқан</a:t>
            </a:r>
            <a:endParaRPr lang="ru-RU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D55D234B-A9D1-6B61-B0D5-D963F6F3AA8A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pPr algn="l">
              <a:lnSpc>
                <a:spcPct val="107000"/>
              </a:lnSpc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endParaRPr lang="ru-KZ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018D2657-4D15-A5E8-6522-C6CC4D3F5646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 err="1"/>
              <a:t>Жұмыс</a:t>
            </a:r>
            <a:r>
              <a:rPr lang="ru-RU" sz="900" kern="0" dirty="0"/>
              <a:t> </a:t>
            </a:r>
            <a:r>
              <a:rPr lang="ru-RU" sz="900" kern="0" dirty="0" err="1"/>
              <a:t>күші</a:t>
            </a:r>
            <a:endParaRPr lang="ru-RU" sz="900" kern="0" dirty="0"/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846021392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AEF841-E55F-029A-0309-4DB268BB77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3DF3E763-C75D-90CC-80C5-119E5FB3E60A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effectLst/>
              </a:rPr>
              <a:t>Жамбыл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жас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топтары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бойынша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халқы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және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жұмыс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күші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24C2CF14-89CC-EC7D-E002-B21DFAEF4F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85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1897DC42-5C4E-AEFB-9E1B-D483B6E07E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9577318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E0B9279A-FEC7-90E0-1744-D5C8D86BD5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2092257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6293BF13-F10F-FFFD-C29F-E5E6466B13E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8239077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74785A37-D88A-28DD-4833-5391CD13C2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3301250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202EDAD9-7CB7-8372-86A0-BAA175C4A607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 err="1"/>
              <a:t>Еңбекке</a:t>
            </a:r>
            <a:r>
              <a:rPr lang="ru-RU" sz="900" dirty="0"/>
              <a:t> </a:t>
            </a:r>
            <a:r>
              <a:rPr lang="ru-RU" sz="900" dirty="0" err="1"/>
              <a:t>қабілетті</a:t>
            </a:r>
            <a:r>
              <a:rPr lang="ru-RU" sz="900" dirty="0"/>
              <a:t> </a:t>
            </a:r>
            <a:r>
              <a:rPr lang="ru-RU" sz="900" dirty="0" err="1"/>
              <a:t>жастан</a:t>
            </a:r>
            <a:r>
              <a:rPr lang="ru-RU" sz="900" dirty="0"/>
              <a:t> </a:t>
            </a:r>
            <a:r>
              <a:rPr lang="ru-RU" sz="900" dirty="0" err="1"/>
              <a:t>кіші</a:t>
            </a:r>
            <a:r>
              <a:rPr lang="ru-RU" sz="900" dirty="0"/>
              <a:t> </a:t>
            </a: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47F45B97-98B9-DCF5-ADB9-43FF8CE2EE09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асқан</a:t>
            </a:r>
            <a:endParaRPr lang="ru-RU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DAD5F9C4-C5C7-8363-B8AD-50479B106AC5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pPr algn="l">
              <a:lnSpc>
                <a:spcPct val="107000"/>
              </a:lnSpc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endParaRPr lang="ru-KZ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80AB13D4-DB01-6AE3-165B-A8E7F5DB09A3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 err="1"/>
              <a:t>Жұмыс</a:t>
            </a:r>
            <a:r>
              <a:rPr lang="ru-RU" sz="900" kern="0" dirty="0"/>
              <a:t> </a:t>
            </a:r>
            <a:r>
              <a:rPr lang="ru-RU" sz="900" kern="0" dirty="0" err="1"/>
              <a:t>күші</a:t>
            </a:r>
            <a:endParaRPr lang="ru-RU" sz="900" kern="0" dirty="0"/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947014299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7D3885-6A3A-AFED-1C44-7FCC6E3382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DE160D9-FB3E-9163-D647-3531E20DCB09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Жетісу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жас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топтары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бойынша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халқы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және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жұмыс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күші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3A72FFA4-6002-B575-7FE4-DE40C4AF63D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86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5CEA4AD4-D59F-84E8-8865-AAFFE74F57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0752049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CBD55462-972E-5BB0-94B9-7B0B788C8B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2948101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659821DB-21D9-F0DC-2B23-2586C11745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2903040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B92B7EBF-CDD5-8473-71EA-CEC1E52001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1611068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05314986-4184-F9AA-7F21-9A7AAF80DC20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 err="1"/>
              <a:t>Еңбекке</a:t>
            </a:r>
            <a:r>
              <a:rPr lang="ru-RU" sz="900" dirty="0"/>
              <a:t> </a:t>
            </a:r>
            <a:r>
              <a:rPr lang="ru-RU" sz="900" dirty="0" err="1"/>
              <a:t>қабілетті</a:t>
            </a:r>
            <a:r>
              <a:rPr lang="ru-RU" sz="900" dirty="0"/>
              <a:t> </a:t>
            </a:r>
            <a:r>
              <a:rPr lang="ru-RU" sz="900" dirty="0" err="1"/>
              <a:t>жастан</a:t>
            </a:r>
            <a:r>
              <a:rPr lang="ru-RU" sz="900" dirty="0"/>
              <a:t> </a:t>
            </a:r>
            <a:r>
              <a:rPr lang="ru-RU" sz="900" dirty="0" err="1"/>
              <a:t>кіші</a:t>
            </a:r>
            <a:r>
              <a:rPr lang="ru-RU" sz="900" dirty="0"/>
              <a:t> </a:t>
            </a: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8FF6209A-574D-1BB6-75B1-4299E2A61D51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асқан</a:t>
            </a:r>
            <a:endParaRPr lang="ru-RU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31C6C30A-FC93-58E1-93C3-DC757E41B702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pPr algn="l">
              <a:lnSpc>
                <a:spcPct val="107000"/>
              </a:lnSpc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endParaRPr lang="ru-KZ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44A02D3A-F0ED-7F99-BA9A-6A30BDE44B6A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 err="1"/>
              <a:t>Жұмыс</a:t>
            </a:r>
            <a:r>
              <a:rPr lang="ru-RU" sz="900" kern="0" dirty="0"/>
              <a:t> </a:t>
            </a:r>
            <a:r>
              <a:rPr lang="ru-RU" sz="900" kern="0" dirty="0" err="1"/>
              <a:t>күші</a:t>
            </a:r>
            <a:endParaRPr lang="ru-RU" sz="900" kern="0" dirty="0"/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2135692257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0E283D-2AC8-D34A-3386-F05A4099E9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15092922-7E4D-14BE-36BF-C1177D1F71BF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Қарағанды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жас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топтары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бойынша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халқы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және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жұмыс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күші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F4DD5735-E8B4-52A7-AD11-7348EFE75F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87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40AD48CD-F4E2-2409-129F-25FF46E2CAE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3311615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3AB893CA-6F04-163B-0656-77F73579EE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5176529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DF76E2FC-BC17-33B2-E6FE-174ED3FF7D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9163316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9A80BC4F-6D3C-8840-1AF9-52A1CE95D5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1955631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7730A64-E22A-43D1-1F94-AE141F72B49F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 err="1"/>
              <a:t>Еңбекке</a:t>
            </a:r>
            <a:r>
              <a:rPr lang="ru-RU" sz="900" dirty="0"/>
              <a:t> </a:t>
            </a:r>
            <a:r>
              <a:rPr lang="ru-RU" sz="900" dirty="0" err="1"/>
              <a:t>қабілетті</a:t>
            </a:r>
            <a:r>
              <a:rPr lang="ru-RU" sz="900" dirty="0"/>
              <a:t> </a:t>
            </a:r>
            <a:r>
              <a:rPr lang="ru-RU" sz="900" dirty="0" err="1"/>
              <a:t>жастан</a:t>
            </a:r>
            <a:r>
              <a:rPr lang="ru-RU" sz="900" dirty="0"/>
              <a:t> </a:t>
            </a:r>
            <a:r>
              <a:rPr lang="ru-RU" sz="900" dirty="0" err="1"/>
              <a:t>кіші</a:t>
            </a:r>
            <a:r>
              <a:rPr lang="ru-RU" sz="900" dirty="0"/>
              <a:t> </a:t>
            </a: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CC9FC7F0-5D99-4838-F09E-C336E6C4A460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асқан</a:t>
            </a:r>
            <a:endParaRPr lang="ru-RU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F90B3534-BDEC-46B9-F124-15F4BC154582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pPr algn="l">
              <a:lnSpc>
                <a:spcPct val="107000"/>
              </a:lnSpc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endParaRPr lang="ru-KZ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308DD3C6-AB5B-DE7D-2799-39D3D3444080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 err="1"/>
              <a:t>Жұмыс</a:t>
            </a:r>
            <a:r>
              <a:rPr lang="ru-RU" sz="900" kern="0" dirty="0"/>
              <a:t> </a:t>
            </a:r>
            <a:r>
              <a:rPr lang="ru-RU" sz="900" kern="0" dirty="0" err="1"/>
              <a:t>күші</a:t>
            </a:r>
            <a:endParaRPr lang="ru-RU" sz="900" kern="0" dirty="0"/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2465376723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0568E5-48DD-FEFD-0DFF-BAF303FF6F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3DDAB379-E67D-3D18-26EE-A02B18B40A38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Қостанай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жас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топтары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бойынша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халқы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және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жұмыс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күші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8D5F8674-BCEF-4CCD-7D35-0A2D75F357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88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A97386E4-1EC3-1702-B2E4-A918963A4C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2396740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CA884E0-D008-534B-B372-36E9577221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9467847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E1629E08-4AC8-4F5A-5002-8CACC0E196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2164796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1F519B6E-DB14-4006-A41F-17902CDCB4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3615724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C608EE7A-9F53-20E3-D081-CC8B130CDB9B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 err="1"/>
              <a:t>Еңбекке</a:t>
            </a:r>
            <a:r>
              <a:rPr lang="ru-RU" sz="900" dirty="0"/>
              <a:t> </a:t>
            </a:r>
            <a:r>
              <a:rPr lang="ru-RU" sz="900" dirty="0" err="1"/>
              <a:t>қабілетті</a:t>
            </a:r>
            <a:r>
              <a:rPr lang="ru-RU" sz="900" dirty="0"/>
              <a:t> </a:t>
            </a:r>
            <a:r>
              <a:rPr lang="ru-RU" sz="900" dirty="0" err="1"/>
              <a:t>жастан</a:t>
            </a:r>
            <a:r>
              <a:rPr lang="ru-RU" sz="900" dirty="0"/>
              <a:t> </a:t>
            </a:r>
            <a:r>
              <a:rPr lang="ru-RU" sz="900" dirty="0" err="1"/>
              <a:t>кіші</a:t>
            </a:r>
            <a:r>
              <a:rPr lang="ru-RU" sz="900" dirty="0"/>
              <a:t> </a:t>
            </a: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F86DDEB6-5934-B678-6606-CE7C15D3DE09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асқан</a:t>
            </a:r>
            <a:endParaRPr lang="ru-RU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C86A1087-DC8D-5556-38AA-965C65177918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pPr algn="l">
              <a:lnSpc>
                <a:spcPct val="107000"/>
              </a:lnSpc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endParaRPr lang="ru-KZ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5F84F3BD-454B-E76E-2C87-5407E9A65E98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 err="1"/>
              <a:t>Жұмыс</a:t>
            </a:r>
            <a:r>
              <a:rPr lang="ru-RU" sz="900" kern="0" dirty="0"/>
              <a:t> </a:t>
            </a:r>
            <a:r>
              <a:rPr lang="ru-RU" sz="900" kern="0" dirty="0" err="1"/>
              <a:t>күші</a:t>
            </a:r>
            <a:endParaRPr lang="ru-RU" sz="900" kern="0" dirty="0"/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1981604482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6D66CA-CF01-E3BB-D451-BD917AA342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BB3907F2-1F4E-A037-20BD-EF305B16F798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Қызылорда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жас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топтары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бойынша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халқы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және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жұмыс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күші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3F0AFF2B-572E-990F-005B-D31F35504D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89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00DF196A-5780-95F6-D9B1-568402C0A5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3593889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4424E6E3-45BC-AC38-A299-A9F6DF2065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5176597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EFDF4AF6-1525-91CE-4FAB-0715DBCDD4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0867723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34E83C5D-C50C-7907-C801-15952D1590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5575846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702A4B91-7496-7795-6784-9191D02E6072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 err="1"/>
              <a:t>Еңбекке</a:t>
            </a:r>
            <a:r>
              <a:rPr lang="ru-RU" sz="900" dirty="0"/>
              <a:t> </a:t>
            </a:r>
            <a:r>
              <a:rPr lang="ru-RU" sz="900" dirty="0" err="1"/>
              <a:t>қабілетті</a:t>
            </a:r>
            <a:r>
              <a:rPr lang="ru-RU" sz="900" dirty="0"/>
              <a:t> </a:t>
            </a:r>
            <a:r>
              <a:rPr lang="ru-RU" sz="900" dirty="0" err="1"/>
              <a:t>жастан</a:t>
            </a:r>
            <a:r>
              <a:rPr lang="ru-RU" sz="900" dirty="0"/>
              <a:t> </a:t>
            </a:r>
            <a:r>
              <a:rPr lang="ru-RU" sz="900" dirty="0" err="1"/>
              <a:t>кіші</a:t>
            </a:r>
            <a:r>
              <a:rPr lang="ru-RU" sz="900" dirty="0"/>
              <a:t> </a:t>
            </a: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5C2A3BAB-51DB-01C4-7845-52372291D30B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асқан</a:t>
            </a:r>
            <a:endParaRPr lang="ru-RU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725F37ED-163A-8F02-86C2-00C9A078763B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pPr algn="l">
              <a:lnSpc>
                <a:spcPct val="107000"/>
              </a:lnSpc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endParaRPr lang="ru-KZ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04B5F6BE-B5E9-69C4-3415-DFCE6F19D8A6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 err="1"/>
              <a:t>Жұмыс</a:t>
            </a:r>
            <a:r>
              <a:rPr lang="ru-RU" sz="900" kern="0" dirty="0"/>
              <a:t> </a:t>
            </a:r>
            <a:r>
              <a:rPr lang="ru-RU" sz="900" kern="0" dirty="0" err="1"/>
              <a:t>күші</a:t>
            </a:r>
            <a:endParaRPr lang="ru-RU" sz="900" kern="0" dirty="0"/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2779515020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0D6289-B094-D1C6-6A88-D01320E533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8EBB01C-AC66-2AB9-ED6F-0566B3374714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Маңғыстау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жас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топтары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бойынша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халқы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және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жұмыс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күші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977F302B-C561-5CD5-77BD-5F2D743781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90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A63C18E3-C612-AE2F-F358-185F255377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3017808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B14D2522-B212-BFC8-A443-B31934D653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4100536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23BE22E4-2059-9156-A7A4-68A97D52E1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009690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2B12069E-5512-B07A-B66F-A49408AF74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8791122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2BA8F417-033E-CF81-3873-BEC309B8B88D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 err="1"/>
              <a:t>Еңбекке</a:t>
            </a:r>
            <a:r>
              <a:rPr lang="ru-RU" sz="900" dirty="0"/>
              <a:t> </a:t>
            </a:r>
            <a:r>
              <a:rPr lang="ru-RU" sz="900" dirty="0" err="1"/>
              <a:t>қабілетті</a:t>
            </a:r>
            <a:r>
              <a:rPr lang="ru-RU" sz="900" dirty="0"/>
              <a:t> </a:t>
            </a:r>
            <a:r>
              <a:rPr lang="ru-RU" sz="900" dirty="0" err="1"/>
              <a:t>жастан</a:t>
            </a:r>
            <a:r>
              <a:rPr lang="ru-RU" sz="900" dirty="0"/>
              <a:t> </a:t>
            </a:r>
            <a:r>
              <a:rPr lang="ru-RU" sz="900" dirty="0" err="1"/>
              <a:t>кіші</a:t>
            </a:r>
            <a:r>
              <a:rPr lang="ru-RU" sz="900" dirty="0"/>
              <a:t> </a:t>
            </a: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836F9515-D2BC-B8BC-A859-CFE52F500A09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асқан</a:t>
            </a:r>
            <a:endParaRPr lang="ru-RU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84A09139-5F8F-BE7C-EA59-56B9F7A0E516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pPr algn="l">
              <a:lnSpc>
                <a:spcPct val="107000"/>
              </a:lnSpc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endParaRPr lang="ru-KZ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D647184D-4F10-4E11-46A7-2FE04909BA7F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 err="1"/>
              <a:t>Жұмыс</a:t>
            </a:r>
            <a:r>
              <a:rPr lang="ru-RU" sz="900" kern="0" dirty="0"/>
              <a:t> </a:t>
            </a:r>
            <a:r>
              <a:rPr lang="ru-RU" sz="900" kern="0" dirty="0" err="1"/>
              <a:t>күші</a:t>
            </a:r>
            <a:endParaRPr lang="ru-RU" sz="900" kern="0" dirty="0"/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301918396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8D0798-8231-8C85-8D3F-D2886733CE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35A186DC-9DB3-5EBF-5188-D95BAB85DF27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effectLst/>
              </a:rPr>
              <a:t>Павлодар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жас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топтары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бойынша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халқы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және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жұмыс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күші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CCCDD6A9-51C0-561E-5122-0589ED0CA7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91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C4DB5253-AC7C-5190-6C15-A9E07652B9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333225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29977788-1A18-8A31-566C-AA870A21DE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4391906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677DE486-87FC-2267-9740-61B07A83F4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545984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01B0159C-AD1C-53FE-317C-CB4625CC4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3678420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18DEE641-8E6D-3BF0-0258-F3BB900F2161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 err="1"/>
              <a:t>Еңбекке</a:t>
            </a:r>
            <a:r>
              <a:rPr lang="ru-RU" sz="900" dirty="0"/>
              <a:t> </a:t>
            </a:r>
            <a:r>
              <a:rPr lang="ru-RU" sz="900" dirty="0" err="1"/>
              <a:t>қабілетті</a:t>
            </a:r>
            <a:r>
              <a:rPr lang="ru-RU" sz="900" dirty="0"/>
              <a:t> </a:t>
            </a:r>
            <a:r>
              <a:rPr lang="ru-RU" sz="900" dirty="0" err="1"/>
              <a:t>жастан</a:t>
            </a:r>
            <a:r>
              <a:rPr lang="ru-RU" sz="900" dirty="0"/>
              <a:t> </a:t>
            </a:r>
            <a:r>
              <a:rPr lang="ru-RU" sz="900" dirty="0" err="1"/>
              <a:t>кіші</a:t>
            </a:r>
            <a:r>
              <a:rPr lang="ru-RU" sz="900" dirty="0"/>
              <a:t> </a:t>
            </a: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ADFB850C-A90B-7CF7-BE1A-659FEBD71607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асқан</a:t>
            </a:r>
            <a:endParaRPr lang="ru-RU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8EEEA440-8E93-545A-141E-2E7591156709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pPr algn="l">
              <a:lnSpc>
                <a:spcPct val="107000"/>
              </a:lnSpc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endParaRPr lang="ru-KZ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3B1364F3-DE65-9949-8C9C-C3ED004B19EA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 err="1"/>
              <a:t>Жұмыс</a:t>
            </a:r>
            <a:r>
              <a:rPr lang="ru-RU" sz="900" kern="0" dirty="0"/>
              <a:t> </a:t>
            </a:r>
            <a:r>
              <a:rPr lang="ru-RU" sz="900" kern="0" dirty="0" err="1"/>
              <a:t>күші</a:t>
            </a:r>
            <a:endParaRPr lang="ru-RU" sz="900" kern="0" dirty="0"/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1830622490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25459B-E239-CE07-5D3B-4FB830A6F7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946E4C5-BDAC-0C35-F6DB-6EC86CBE4124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effectLst/>
              </a:rPr>
              <a:t>С.-</a:t>
            </a:r>
            <a:r>
              <a:rPr lang="ru-RU" dirty="0" err="1">
                <a:effectLst/>
              </a:rPr>
              <a:t>Қазақстан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жас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топтары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бойынша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халқы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және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жұмыс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күші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232B0BA6-5894-77BC-3B54-7CCB519EEB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92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48F267BC-CEC2-E962-837C-0C1DAE4719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8040650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E08352BC-7F51-FC9E-F1B2-D3423B786D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2422756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725C074-EA85-9FA1-64CF-29BAC3F6BD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7055777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DDAC47AA-5556-60F1-7323-B332BC529B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5731295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4D800CD0-E917-9F8C-1638-AD8EE5112036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 err="1"/>
              <a:t>Еңбекке</a:t>
            </a:r>
            <a:r>
              <a:rPr lang="ru-RU" sz="900" dirty="0"/>
              <a:t> </a:t>
            </a:r>
            <a:r>
              <a:rPr lang="ru-RU" sz="900" dirty="0" err="1"/>
              <a:t>қабілетті</a:t>
            </a:r>
            <a:r>
              <a:rPr lang="ru-RU" sz="900" dirty="0"/>
              <a:t> </a:t>
            </a:r>
            <a:r>
              <a:rPr lang="ru-RU" sz="900" dirty="0" err="1"/>
              <a:t>жастан</a:t>
            </a:r>
            <a:r>
              <a:rPr lang="ru-RU" sz="900" dirty="0"/>
              <a:t> </a:t>
            </a:r>
            <a:r>
              <a:rPr lang="ru-RU" sz="900" dirty="0" err="1"/>
              <a:t>кіші</a:t>
            </a:r>
            <a:r>
              <a:rPr lang="ru-RU" sz="900" dirty="0"/>
              <a:t> </a:t>
            </a: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964175AA-FEEF-137A-6992-F00379292C8E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асқан</a:t>
            </a:r>
            <a:endParaRPr lang="ru-RU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1C3EC557-6C6D-6A2A-87DD-12CBF7FBBF9D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pPr algn="l">
              <a:lnSpc>
                <a:spcPct val="107000"/>
              </a:lnSpc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endParaRPr lang="ru-KZ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67FD78B2-ED50-C508-6D71-A1CDD0EA7915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 err="1"/>
              <a:t>Жұмыс</a:t>
            </a:r>
            <a:r>
              <a:rPr lang="ru-RU" sz="900" kern="0" dirty="0"/>
              <a:t> </a:t>
            </a:r>
            <a:r>
              <a:rPr lang="ru-RU" sz="900" kern="0" dirty="0" err="1"/>
              <a:t>күші</a:t>
            </a:r>
            <a:endParaRPr lang="ru-RU" sz="900" kern="0" dirty="0"/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201119996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423C9A-0B5C-0722-3B43-6A6B6DCC7D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E973701-8D1C-0576-4E6D-25D56BD59961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Түркістан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жас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топтары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бойынша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халқы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және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жұмыс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күші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A76A83CF-348A-E55D-BBAF-BDCBBD0527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93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60219284-202F-12B4-29B5-06F45E0E7D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190687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09B3780C-E204-865E-E5BC-BBA096D263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397861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7C5FF73A-75CA-6420-CD0E-92333FD888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3108634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CE69EC07-2FEC-4AE8-10B3-41B6B8E8EF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6999516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5C00F1CE-87B7-8DC7-1D29-C306AC350D99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 err="1"/>
              <a:t>Еңбекке</a:t>
            </a:r>
            <a:r>
              <a:rPr lang="ru-RU" sz="900" dirty="0"/>
              <a:t> </a:t>
            </a:r>
            <a:r>
              <a:rPr lang="ru-RU" sz="900" dirty="0" err="1"/>
              <a:t>қабілетті</a:t>
            </a:r>
            <a:r>
              <a:rPr lang="ru-RU" sz="900" dirty="0"/>
              <a:t> </a:t>
            </a:r>
            <a:r>
              <a:rPr lang="ru-RU" sz="900" dirty="0" err="1"/>
              <a:t>жастан</a:t>
            </a:r>
            <a:r>
              <a:rPr lang="ru-RU" sz="900" dirty="0"/>
              <a:t> </a:t>
            </a:r>
            <a:r>
              <a:rPr lang="ru-RU" sz="900" dirty="0" err="1"/>
              <a:t>кіші</a:t>
            </a:r>
            <a:r>
              <a:rPr lang="ru-RU" sz="900" dirty="0"/>
              <a:t> </a:t>
            </a: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E9D2A1D7-6C7D-0C58-C6B2-F9CDC1F4B381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асқан</a:t>
            </a:r>
            <a:endParaRPr lang="ru-RU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8D9C9F4D-4961-291F-6E30-561A56B39119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pPr algn="l">
              <a:lnSpc>
                <a:spcPct val="107000"/>
              </a:lnSpc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endParaRPr lang="ru-KZ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A50133DC-AD77-C6B2-7E7A-FB8F1CC4A1B4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 err="1"/>
              <a:t>Жұмыс</a:t>
            </a:r>
            <a:r>
              <a:rPr lang="ru-RU" sz="900" kern="0" dirty="0"/>
              <a:t> </a:t>
            </a:r>
            <a:r>
              <a:rPr lang="ru-RU" sz="900" kern="0" dirty="0" err="1"/>
              <a:t>күші</a:t>
            </a:r>
            <a:endParaRPr lang="ru-RU" sz="900" kern="0" dirty="0"/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4047253141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949EAF-F953-5D3F-EA43-5818ADE5C6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F7B12D3-29E1-F939-7D3C-1D29634FCE89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 err="1">
                <a:effectLst/>
              </a:rPr>
              <a:t>Ұлытау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жас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топтары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бойынша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халқы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және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жұмыс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күші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01674153-31FC-0827-18E6-6104740580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94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21259632-6D47-A006-E7CD-86B1EE59BB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5322048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A992FCC5-6F00-005F-AD68-204A383E66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3075630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FA47DB8B-496B-A50D-D35E-D8D7CE036C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1332928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D9ECE53A-49E2-88DB-8A74-289A790218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5816825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4FA543F9-26A8-286C-B620-CFC4A6EBA2A3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 err="1"/>
              <a:t>Еңбекке</a:t>
            </a:r>
            <a:r>
              <a:rPr lang="ru-RU" sz="900" dirty="0"/>
              <a:t> </a:t>
            </a:r>
            <a:r>
              <a:rPr lang="ru-RU" sz="900" dirty="0" err="1"/>
              <a:t>қабілетті</a:t>
            </a:r>
            <a:r>
              <a:rPr lang="ru-RU" sz="900" dirty="0"/>
              <a:t> </a:t>
            </a:r>
            <a:r>
              <a:rPr lang="ru-RU" sz="900" dirty="0" err="1"/>
              <a:t>жастан</a:t>
            </a:r>
            <a:r>
              <a:rPr lang="ru-RU" sz="900" dirty="0"/>
              <a:t> </a:t>
            </a:r>
            <a:r>
              <a:rPr lang="ru-RU" sz="900" dirty="0" err="1"/>
              <a:t>кіші</a:t>
            </a:r>
            <a:r>
              <a:rPr lang="ru-RU" sz="900" dirty="0"/>
              <a:t> </a:t>
            </a: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BFE6D759-1293-1A75-FACB-B6E6426FF147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асқан</a:t>
            </a:r>
            <a:endParaRPr lang="ru-RU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B8EFE509-1CF8-B3F7-0EDC-CF4989EDC07B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pPr algn="l">
              <a:lnSpc>
                <a:spcPct val="107000"/>
              </a:lnSpc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endParaRPr lang="ru-KZ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67F3A395-12F6-FDC2-4090-D9D06CFE95C6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 err="1"/>
              <a:t>Жұмыс</a:t>
            </a:r>
            <a:r>
              <a:rPr lang="ru-RU" sz="900" kern="0" dirty="0"/>
              <a:t> </a:t>
            </a:r>
            <a:r>
              <a:rPr lang="ru-RU" sz="900" kern="0" dirty="0" err="1"/>
              <a:t>күші</a:t>
            </a:r>
            <a:endParaRPr lang="ru-RU" sz="900" kern="0" dirty="0"/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82639591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A4F1EA-A454-C074-6644-C64C642A9F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1ECCEF52-E791-EFAC-B362-B6A8638FAD9B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effectLst/>
              </a:rPr>
              <a:t>Ш.-</a:t>
            </a:r>
            <a:r>
              <a:rPr lang="ru-RU" dirty="0" err="1">
                <a:effectLst/>
              </a:rPr>
              <a:t>Қазақстан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облысының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жас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топтары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бойынша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халқы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және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жұмыс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күші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A9F649B6-D6AD-EE6D-7CF6-3F899C2624C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95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C2474E8A-61BE-2742-19ED-F85C8280640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9694803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8DA8B53D-A440-64C5-3477-5C4A1FB911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5483843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E1F1959D-9EE5-5AD9-29CC-A0E70E76A7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4753535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F35AEED8-9E40-5E94-794B-A285A499FE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5668098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5A0FAE82-9EA6-3284-0F42-65F9D1896866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 err="1"/>
              <a:t>Еңбекке</a:t>
            </a:r>
            <a:r>
              <a:rPr lang="ru-RU" sz="900" dirty="0"/>
              <a:t> </a:t>
            </a:r>
            <a:r>
              <a:rPr lang="ru-RU" sz="900" dirty="0" err="1"/>
              <a:t>қабілетті</a:t>
            </a:r>
            <a:r>
              <a:rPr lang="ru-RU" sz="900" dirty="0"/>
              <a:t> </a:t>
            </a:r>
            <a:r>
              <a:rPr lang="ru-RU" sz="900" dirty="0" err="1"/>
              <a:t>жастан</a:t>
            </a:r>
            <a:r>
              <a:rPr lang="ru-RU" sz="900" dirty="0"/>
              <a:t> </a:t>
            </a:r>
            <a:r>
              <a:rPr lang="ru-RU" sz="900" dirty="0" err="1"/>
              <a:t>кіші</a:t>
            </a:r>
            <a:r>
              <a:rPr lang="ru-RU" sz="900" dirty="0"/>
              <a:t> </a:t>
            </a: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427965C7-F3E3-2732-D7FA-2C0DA2103CF8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асқан</a:t>
            </a:r>
            <a:endParaRPr lang="ru-RU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52ED485A-8022-87E0-DD9D-44689F2AB5CA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pPr algn="l">
              <a:lnSpc>
                <a:spcPct val="107000"/>
              </a:lnSpc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endParaRPr lang="ru-KZ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7F8B9311-81D2-9F8B-1E66-9D5CA20522A8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 err="1"/>
              <a:t>Жұмыс</a:t>
            </a:r>
            <a:r>
              <a:rPr lang="ru-RU" sz="900" kern="0" dirty="0"/>
              <a:t> </a:t>
            </a:r>
            <a:r>
              <a:rPr lang="ru-RU" sz="900" kern="0" dirty="0" err="1"/>
              <a:t>күші</a:t>
            </a:r>
            <a:endParaRPr lang="ru-RU" sz="900" kern="0" dirty="0"/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3392670754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B087D8-3B52-0D02-9233-5475F9DFED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440EF72-183B-59DB-4AAA-0E442C93B766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effectLst/>
              </a:rPr>
              <a:t>Астана </a:t>
            </a:r>
            <a:r>
              <a:rPr lang="ru-RU" dirty="0" err="1">
                <a:effectLst/>
              </a:rPr>
              <a:t>қаласыңың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жас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топтары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бойынша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халқы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және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жұмыс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күші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D6522494-40C8-771A-477D-C104BCC3D2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96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46DAA694-6EE7-5AD1-B676-97F50648EE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5254200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5D0A6D21-9321-6436-D76B-0E969C7619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2430399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9E25F810-76BD-5408-EBDD-FB7B1BC828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0677051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3945292F-CB2B-9993-8156-F513EFBD86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4884126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C1F31CF0-CF06-ECDD-E33A-02A384C4CFDB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 err="1"/>
              <a:t>Еңбекке</a:t>
            </a:r>
            <a:r>
              <a:rPr lang="ru-RU" sz="900" dirty="0"/>
              <a:t> </a:t>
            </a:r>
            <a:r>
              <a:rPr lang="ru-RU" sz="900" dirty="0" err="1"/>
              <a:t>қабілетті</a:t>
            </a:r>
            <a:r>
              <a:rPr lang="ru-RU" sz="900" dirty="0"/>
              <a:t> </a:t>
            </a:r>
            <a:r>
              <a:rPr lang="ru-RU" sz="900" dirty="0" err="1"/>
              <a:t>жастан</a:t>
            </a:r>
            <a:r>
              <a:rPr lang="ru-RU" sz="900" dirty="0"/>
              <a:t> </a:t>
            </a:r>
            <a:r>
              <a:rPr lang="ru-RU" sz="900" dirty="0" err="1"/>
              <a:t>кіші</a:t>
            </a:r>
            <a:r>
              <a:rPr lang="ru-RU" sz="900" dirty="0"/>
              <a:t> </a:t>
            </a: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A8689431-E6F8-8D2F-C530-DE79AD541CA6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асқан</a:t>
            </a:r>
            <a:endParaRPr lang="ru-RU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7E509756-8673-A6E4-A0CA-C448A3B08DDE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pPr algn="l">
              <a:lnSpc>
                <a:spcPct val="107000"/>
              </a:lnSpc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endParaRPr lang="ru-KZ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AD9F9FE7-53A2-8C37-A256-E5ED34FA1327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 err="1"/>
              <a:t>Жұмыс</a:t>
            </a:r>
            <a:r>
              <a:rPr lang="ru-RU" sz="900" kern="0" dirty="0"/>
              <a:t> </a:t>
            </a:r>
            <a:r>
              <a:rPr lang="ru-RU" sz="900" kern="0" dirty="0" err="1"/>
              <a:t>күші</a:t>
            </a:r>
            <a:endParaRPr lang="ru-RU" sz="900" kern="0" dirty="0"/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692197139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89F514-87DE-DDFA-8BF5-268540E947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CA374CE-83D3-7417-D495-9D6EEE65BE8D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effectLst/>
              </a:rPr>
              <a:t>Алматы </a:t>
            </a:r>
            <a:r>
              <a:rPr lang="ru-RU" dirty="0" err="1">
                <a:effectLst/>
              </a:rPr>
              <a:t>қаласыңың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жас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топтары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бойынша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халқы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және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жұмыс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күші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09F70BDE-2256-9964-206B-D40831258C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97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54B2E70C-77BA-61A0-E088-2D25D44F27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4537988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01B2CD3-7659-E899-B3A2-737823ECD1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8188459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FCECDE5A-F564-5462-5C82-2FCB71BB5F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5056162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2D6F2136-F6F3-CCAB-DA5F-EF49A4FC13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5823687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1FCFC36B-7CF4-BF17-FD63-64A9D6DCF4A4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 err="1"/>
              <a:t>Еңбекке</a:t>
            </a:r>
            <a:r>
              <a:rPr lang="ru-RU" sz="900" dirty="0"/>
              <a:t> </a:t>
            </a:r>
            <a:r>
              <a:rPr lang="ru-RU" sz="900" dirty="0" err="1"/>
              <a:t>қабілетті</a:t>
            </a:r>
            <a:r>
              <a:rPr lang="ru-RU" sz="900" dirty="0"/>
              <a:t> </a:t>
            </a:r>
            <a:r>
              <a:rPr lang="ru-RU" sz="900" dirty="0" err="1"/>
              <a:t>жастан</a:t>
            </a:r>
            <a:r>
              <a:rPr lang="ru-RU" sz="900" dirty="0"/>
              <a:t> </a:t>
            </a:r>
            <a:r>
              <a:rPr lang="ru-RU" sz="900" dirty="0" err="1"/>
              <a:t>кіші</a:t>
            </a:r>
            <a:r>
              <a:rPr lang="ru-RU" sz="900" dirty="0"/>
              <a:t> </a:t>
            </a: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355D6BE8-3878-B3FF-6209-FEB90B1A3BF7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асқан</a:t>
            </a:r>
            <a:endParaRPr lang="ru-RU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E20D2192-43C7-3788-5990-C5B7B245340A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pPr algn="l">
              <a:lnSpc>
                <a:spcPct val="107000"/>
              </a:lnSpc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endParaRPr lang="ru-KZ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42EA0BDC-7012-DA90-035A-DA87C5558455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 err="1"/>
              <a:t>Жұмыс</a:t>
            </a:r>
            <a:r>
              <a:rPr lang="ru-RU" sz="900" kern="0" dirty="0"/>
              <a:t> </a:t>
            </a:r>
            <a:r>
              <a:rPr lang="ru-RU" sz="900" kern="0" dirty="0" err="1"/>
              <a:t>күші</a:t>
            </a:r>
            <a:endParaRPr lang="ru-RU" sz="900" kern="0" dirty="0"/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3396673123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ADC9AE-2BA4-E95C-A910-DE578A60F7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E05FCC9-40EC-1CB3-F910-F0AFBCBC4EA2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effectLst/>
              </a:rPr>
              <a:t>Шымкент </a:t>
            </a:r>
            <a:r>
              <a:rPr lang="ru-RU" dirty="0" err="1">
                <a:effectLst/>
              </a:rPr>
              <a:t>қаласыңың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жас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топтары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бойынша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халқы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және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жұмыс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күші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CD5B87E3-5996-3A29-2B45-F573366D2A6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98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4E645A25-2CFA-AA9A-4D84-DD49CD4947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7308748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EBD58BA1-7D50-313D-00AC-DD8A9D6C36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6191524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0E6CC4AB-B32F-C07F-D216-EAF06B27AD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9501596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FD049122-E5EA-89AA-777D-2AF303FCCF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8312354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F223EA36-B980-8DEB-DDD2-D8CD55E362DD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 err="1"/>
              <a:t>Еңбекке</a:t>
            </a:r>
            <a:r>
              <a:rPr lang="ru-RU" sz="900" dirty="0"/>
              <a:t> </a:t>
            </a:r>
            <a:r>
              <a:rPr lang="ru-RU" sz="900" dirty="0" err="1"/>
              <a:t>қабілетті</a:t>
            </a:r>
            <a:r>
              <a:rPr lang="ru-RU" sz="900" dirty="0"/>
              <a:t> </a:t>
            </a:r>
            <a:r>
              <a:rPr lang="ru-RU" sz="900" dirty="0" err="1"/>
              <a:t>жастан</a:t>
            </a:r>
            <a:r>
              <a:rPr lang="ru-RU" sz="900" dirty="0"/>
              <a:t> </a:t>
            </a:r>
            <a:r>
              <a:rPr lang="ru-RU" sz="900" dirty="0" err="1"/>
              <a:t>кіші</a:t>
            </a:r>
            <a:r>
              <a:rPr lang="ru-RU" sz="900" dirty="0"/>
              <a:t> </a:t>
            </a: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F18C822E-F61F-D725-1385-5DB7BB63ADEC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жастан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асқан</a:t>
            </a:r>
            <a:endParaRPr lang="ru-RU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F23DAF05-7C94-56D3-0DB7-580F7F32A2D2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pPr algn="l">
              <a:lnSpc>
                <a:spcPct val="107000"/>
              </a:lnSpc>
            </a:pP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Еңбекке</a:t>
            </a: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900" dirty="0" err="1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қабілетті</a:t>
            </a:r>
            <a:endParaRPr lang="ru-KZ" sz="9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31B79A4F-C15F-4352-EB55-2CABA11E5FF5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 err="1"/>
              <a:t>Жұмыс</a:t>
            </a:r>
            <a:r>
              <a:rPr lang="ru-RU" sz="900" kern="0" dirty="0"/>
              <a:t> </a:t>
            </a:r>
            <a:r>
              <a:rPr lang="ru-RU" sz="900" kern="0" dirty="0" err="1"/>
              <a:t>күші</a:t>
            </a:r>
            <a:endParaRPr lang="ru-RU" sz="900" kern="0" dirty="0"/>
          </a:p>
          <a:p>
            <a:r>
              <a:rPr lang="ru-RU" sz="900" kern="0" dirty="0" err="1"/>
              <a:t>мың</a:t>
            </a:r>
            <a:r>
              <a:rPr lang="ru-RU" sz="900" kern="0" dirty="0"/>
              <a:t> адам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105169525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42106FE2-C75A-38DF-5945-A74A88F76A6F}"/>
              </a:ext>
            </a:extLst>
          </p:cNvPr>
          <p:cNvSpPr txBox="1">
            <a:spLocks/>
          </p:cNvSpPr>
          <p:nvPr/>
        </p:nvSpPr>
        <p:spPr>
          <a:xfrm>
            <a:off x="2990850" y="3267074"/>
            <a:ext cx="6282300" cy="18764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algn="ctr">
              <a:defRPr/>
            </a:pPr>
            <a:r>
              <a:rPr lang="ru-RU" sz="3600" kern="0" dirty="0">
                <a:solidFill>
                  <a:srgbClr val="143452"/>
                </a:solidFill>
                <a:latin typeface="Arial"/>
              </a:rPr>
              <a:t>2026-2028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жылдар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кезеңіне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халықтың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жекелеген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топтарының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</a:t>
            </a:r>
            <a:r>
              <a:rPr lang="ru-RU" sz="3600" kern="0" dirty="0" err="1">
                <a:solidFill>
                  <a:srgbClr val="143452"/>
                </a:solidFill>
                <a:latin typeface="Arial"/>
              </a:rPr>
              <a:t>болжамды</a:t>
            </a:r>
            <a:r>
              <a:rPr lang="ru-RU" sz="3600" kern="0" dirty="0">
                <a:solidFill>
                  <a:srgbClr val="143452"/>
                </a:solidFill>
                <a:latin typeface="Arial"/>
              </a:rPr>
              <a:t> саны</a:t>
            </a:r>
            <a:endParaRPr lang="ru-KZ" sz="3600" kern="0" dirty="0">
              <a:solidFill>
                <a:srgbClr val="143452"/>
              </a:solidFill>
              <a:latin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KZ" sz="3600" b="0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794AD599-500A-89A5-A509-F268024E19E2}"/>
              </a:ext>
            </a:extLst>
          </p:cNvPr>
          <p:cNvSpPr txBox="1">
            <a:spLocks/>
          </p:cNvSpPr>
          <p:nvPr/>
        </p:nvSpPr>
        <p:spPr>
          <a:xfrm>
            <a:off x="2990850" y="1714500"/>
            <a:ext cx="6282300" cy="859626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4800" b="1" i="0" u="none" strike="noStrike" kern="0" cap="none" spc="0" normalizeH="0" baseline="0" noProof="0" dirty="0" err="1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Қосымша</a:t>
            </a:r>
            <a:r>
              <a:rPr kumimoji="0" lang="ru-RU" sz="4800" b="1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 </a:t>
            </a:r>
            <a:r>
              <a:rPr lang="ru-RU" sz="4800" b="1" kern="0" dirty="0">
                <a:solidFill>
                  <a:srgbClr val="143452"/>
                </a:solidFill>
                <a:latin typeface="Arial"/>
              </a:rPr>
              <a:t>5</a:t>
            </a:r>
            <a:endParaRPr kumimoji="0" lang="ru-KZ" sz="4800" b="1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17341877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 err="1"/>
              <a:t>Халықтың</a:t>
            </a:r>
            <a:r>
              <a:rPr lang="ru-RU" kern="0" dirty="0"/>
              <a:t> </a:t>
            </a:r>
            <a:r>
              <a:rPr lang="ru-RU" kern="0" dirty="0" err="1"/>
              <a:t>орташа</a:t>
            </a:r>
            <a:r>
              <a:rPr lang="ru-RU" kern="0" dirty="0"/>
              <a:t> </a:t>
            </a:r>
            <a:r>
              <a:rPr lang="ru-RU" kern="0" dirty="0" err="1"/>
              <a:t>жылдық</a:t>
            </a:r>
            <a:r>
              <a:rPr lang="ru-RU" kern="0" dirty="0"/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100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8397051"/>
              </p:ext>
            </p:extLst>
          </p:nvPr>
        </p:nvGraphicFramePr>
        <p:xfrm>
          <a:off x="150496" y="1365280"/>
          <a:ext cx="329322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b="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Өңір</a:t>
                      </a:r>
                      <a:endParaRPr lang="ru-RU" sz="1100" b="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Абай </a:t>
                      </a: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облысы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361,9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389,9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4" name="Таблица 13">
            <a:extLst>
              <a:ext uri="{FF2B5EF4-FFF2-40B4-BE49-F238E27FC236}">
                <a16:creationId xmlns:a16="http://schemas.microsoft.com/office/drawing/2014/main" id="{46447A49-AFBE-0D03-FB12-A5A400E9A3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0815034"/>
              </p:ext>
            </p:extLst>
          </p:nvPr>
        </p:nvGraphicFramePr>
        <p:xfrm>
          <a:off x="3550314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6" name="Таблица 15">
            <a:extLst>
              <a:ext uri="{FF2B5EF4-FFF2-40B4-BE49-F238E27FC236}">
                <a16:creationId xmlns:a16="http://schemas.microsoft.com/office/drawing/2014/main" id="{6423DF17-6560-40AB-17EB-85D312F838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7120560"/>
              </p:ext>
            </p:extLst>
          </p:nvPr>
        </p:nvGraphicFramePr>
        <p:xfrm>
          <a:off x="4955023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FF0CE07C-23FE-22B4-7F19-2CA80EF836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4062264"/>
              </p:ext>
            </p:extLst>
          </p:nvPr>
        </p:nvGraphicFramePr>
        <p:xfrm>
          <a:off x="6359732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8" name="Таблица 17">
            <a:extLst>
              <a:ext uri="{FF2B5EF4-FFF2-40B4-BE49-F238E27FC236}">
                <a16:creationId xmlns:a16="http://schemas.microsoft.com/office/drawing/2014/main" id="{C2635EE5-373B-087D-E974-DD24EA39C6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9559451"/>
              </p:ext>
            </p:extLst>
          </p:nvPr>
        </p:nvGraphicFramePr>
        <p:xfrm>
          <a:off x="7764441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645271A0-F50A-1BBC-35E4-5FF6423122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9748699"/>
              </p:ext>
            </p:extLst>
          </p:nvPr>
        </p:nvGraphicFramePr>
        <p:xfrm>
          <a:off x="9169150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0F5DFED4-48BB-39F9-6A71-F900D7E0A1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4158689"/>
              </p:ext>
            </p:extLst>
          </p:nvPr>
        </p:nvGraphicFramePr>
        <p:xfrm>
          <a:off x="10573859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21" name="Заголовок 1">
            <a:extLst>
              <a:ext uri="{FF2B5EF4-FFF2-40B4-BE49-F238E27FC236}">
                <a16:creationId xmlns:a16="http://schemas.microsoft.com/office/drawing/2014/main" id="{9AA3D89E-55C9-39C3-95FB-D784E60A270A}"/>
              </a:ext>
            </a:extLst>
          </p:cNvPr>
          <p:cNvSpPr txBox="1">
            <a:spLocks/>
          </p:cNvSpPr>
          <p:nvPr/>
        </p:nvSpPr>
        <p:spPr>
          <a:xfrm>
            <a:off x="2145605" y="94882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халқының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2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9733FC03-493E-D6ED-6EE2-AA77FCD3D38F}"/>
              </a:ext>
            </a:extLst>
          </p:cNvPr>
          <p:cNvSpPr txBox="1">
            <a:spLocks/>
          </p:cNvSpPr>
          <p:nvPr/>
        </p:nvSpPr>
        <p:spPr>
          <a:xfrm>
            <a:off x="3550314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6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жасқа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дейінгі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балалар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3" name="Заголовок 1">
            <a:extLst>
              <a:ext uri="{FF2B5EF4-FFF2-40B4-BE49-F238E27FC236}">
                <a16:creationId xmlns:a16="http://schemas.microsoft.com/office/drawing/2014/main" id="{A78A2485-1E82-C745-3287-637A9484730E}"/>
              </a:ext>
            </a:extLst>
          </p:cNvPr>
          <p:cNvSpPr txBox="1">
            <a:spLocks/>
          </p:cNvSpPr>
          <p:nvPr/>
        </p:nvSpPr>
        <p:spPr>
          <a:xfrm>
            <a:off x="4955023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1-5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аралығындағы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балалар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6DB6FDAB-CB6A-215D-652E-7DF3B8CE0A9F}"/>
              </a:ext>
            </a:extLst>
          </p:cNvPr>
          <p:cNvSpPr txBox="1">
            <a:spLocks/>
          </p:cNvSpPr>
          <p:nvPr/>
        </p:nvSpPr>
        <p:spPr>
          <a:xfrm>
            <a:off x="6359732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6-18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аралығындағы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балалар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5" name="Заголовок 1">
            <a:extLst>
              <a:ext uri="{FF2B5EF4-FFF2-40B4-BE49-F238E27FC236}">
                <a16:creationId xmlns:a16="http://schemas.microsoft.com/office/drawing/2014/main" id="{5C1DDED9-2468-A8D4-58D9-E26C23B00288}"/>
              </a:ext>
            </a:extLst>
          </p:cNvPr>
          <p:cNvSpPr txBox="1">
            <a:spLocks/>
          </p:cNvSpPr>
          <p:nvPr/>
        </p:nvSpPr>
        <p:spPr>
          <a:xfrm>
            <a:off x="7764441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14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жастан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18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жасқа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дейінгі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адамдар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6" name="Заголовок 1">
            <a:extLst>
              <a:ext uri="{FF2B5EF4-FFF2-40B4-BE49-F238E27FC236}">
                <a16:creationId xmlns:a16="http://schemas.microsoft.com/office/drawing/2014/main" id="{B84941E9-9754-E26F-93F7-1D39F1345286}"/>
              </a:ext>
            </a:extLst>
          </p:cNvPr>
          <p:cNvSpPr txBox="1">
            <a:spLocks/>
          </p:cNvSpPr>
          <p:nvPr/>
        </p:nvSpPr>
        <p:spPr>
          <a:xfrm>
            <a:off x="9077425" y="960674"/>
            <a:ext cx="147945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Ер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адамдар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 18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жастан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27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жасқа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дейін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E171D136-B0D3-F23D-AD5F-B8B01C0DC122}"/>
              </a:ext>
            </a:extLst>
          </p:cNvPr>
          <p:cNvSpPr txBox="1">
            <a:spLocks/>
          </p:cNvSpPr>
          <p:nvPr/>
        </p:nvSpPr>
        <p:spPr>
          <a:xfrm>
            <a:off x="10573859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Зейнеткерлік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жастан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асқан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халық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58" name="Таблица 57">
            <a:extLst>
              <a:ext uri="{FF2B5EF4-FFF2-40B4-BE49-F238E27FC236}">
                <a16:creationId xmlns:a16="http://schemas.microsoft.com/office/drawing/2014/main" id="{6F41BBB5-CD85-1C44-A9A4-E20E50E64D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4736187"/>
              </p:ext>
            </p:extLst>
          </p:nvPr>
        </p:nvGraphicFramePr>
        <p:xfrm>
          <a:off x="150496" y="2778325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Ақмола</a:t>
                      </a: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облысы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435,8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472,5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9" name="Таблица 58">
            <a:extLst>
              <a:ext uri="{FF2B5EF4-FFF2-40B4-BE49-F238E27FC236}">
                <a16:creationId xmlns:a16="http://schemas.microsoft.com/office/drawing/2014/main" id="{662566A3-A7AF-B520-045F-1E23500258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8011817"/>
              </p:ext>
            </p:extLst>
          </p:nvPr>
        </p:nvGraphicFramePr>
        <p:xfrm>
          <a:off x="3550314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0" name="Таблица 59">
            <a:extLst>
              <a:ext uri="{FF2B5EF4-FFF2-40B4-BE49-F238E27FC236}">
                <a16:creationId xmlns:a16="http://schemas.microsoft.com/office/drawing/2014/main" id="{FF64FC07-B119-7E08-DEEA-6267D8E5CA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7522441"/>
              </p:ext>
            </p:extLst>
          </p:nvPr>
        </p:nvGraphicFramePr>
        <p:xfrm>
          <a:off x="4955023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1" name="Таблица 60">
            <a:extLst>
              <a:ext uri="{FF2B5EF4-FFF2-40B4-BE49-F238E27FC236}">
                <a16:creationId xmlns:a16="http://schemas.microsoft.com/office/drawing/2014/main" id="{2DEDA006-5985-4E46-3EBF-6E11AF4731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2578701"/>
              </p:ext>
            </p:extLst>
          </p:nvPr>
        </p:nvGraphicFramePr>
        <p:xfrm>
          <a:off x="6359732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2" name="Таблица 61">
            <a:extLst>
              <a:ext uri="{FF2B5EF4-FFF2-40B4-BE49-F238E27FC236}">
                <a16:creationId xmlns:a16="http://schemas.microsoft.com/office/drawing/2014/main" id="{4FF5A8E5-DD56-D56D-37AC-C73BC33CD1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8702671"/>
              </p:ext>
            </p:extLst>
          </p:nvPr>
        </p:nvGraphicFramePr>
        <p:xfrm>
          <a:off x="7764441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3" name="Таблица 62">
            <a:extLst>
              <a:ext uri="{FF2B5EF4-FFF2-40B4-BE49-F238E27FC236}">
                <a16:creationId xmlns:a16="http://schemas.microsoft.com/office/drawing/2014/main" id="{D4D350B9-093A-0E02-0CC8-9C37394F77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9456047"/>
              </p:ext>
            </p:extLst>
          </p:nvPr>
        </p:nvGraphicFramePr>
        <p:xfrm>
          <a:off x="9169150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4" name="Таблица 63">
            <a:extLst>
              <a:ext uri="{FF2B5EF4-FFF2-40B4-BE49-F238E27FC236}">
                <a16:creationId xmlns:a16="http://schemas.microsoft.com/office/drawing/2014/main" id="{2457B70F-51EF-6362-14A3-DA2AAA1177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0425602"/>
              </p:ext>
            </p:extLst>
          </p:nvPr>
        </p:nvGraphicFramePr>
        <p:xfrm>
          <a:off x="10573859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5" name="Таблица 64">
            <a:extLst>
              <a:ext uri="{FF2B5EF4-FFF2-40B4-BE49-F238E27FC236}">
                <a16:creationId xmlns:a16="http://schemas.microsoft.com/office/drawing/2014/main" id="{39B5315D-5F1E-A650-2CC6-4AFAED1C51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4116668"/>
              </p:ext>
            </p:extLst>
          </p:nvPr>
        </p:nvGraphicFramePr>
        <p:xfrm>
          <a:off x="150496" y="4014904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Ақтөбе</a:t>
                      </a: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облысы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700,7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758,9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6" name="Таблица 65">
            <a:extLst>
              <a:ext uri="{FF2B5EF4-FFF2-40B4-BE49-F238E27FC236}">
                <a16:creationId xmlns:a16="http://schemas.microsoft.com/office/drawing/2014/main" id="{11BAB70F-24DE-2981-B950-4CC147973A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2743760"/>
              </p:ext>
            </p:extLst>
          </p:nvPr>
        </p:nvGraphicFramePr>
        <p:xfrm>
          <a:off x="3550314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7" name="Таблица 66">
            <a:extLst>
              <a:ext uri="{FF2B5EF4-FFF2-40B4-BE49-F238E27FC236}">
                <a16:creationId xmlns:a16="http://schemas.microsoft.com/office/drawing/2014/main" id="{CDDA8DFD-5DD2-087B-174D-1CF4DFC34D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6460213"/>
              </p:ext>
            </p:extLst>
          </p:nvPr>
        </p:nvGraphicFramePr>
        <p:xfrm>
          <a:off x="4955023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8" name="Таблица 67">
            <a:extLst>
              <a:ext uri="{FF2B5EF4-FFF2-40B4-BE49-F238E27FC236}">
                <a16:creationId xmlns:a16="http://schemas.microsoft.com/office/drawing/2014/main" id="{2C985AF6-20EA-2E17-6C57-AF3F45A891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8131092"/>
              </p:ext>
            </p:extLst>
          </p:nvPr>
        </p:nvGraphicFramePr>
        <p:xfrm>
          <a:off x="6359732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9" name="Таблица 68">
            <a:extLst>
              <a:ext uri="{FF2B5EF4-FFF2-40B4-BE49-F238E27FC236}">
                <a16:creationId xmlns:a16="http://schemas.microsoft.com/office/drawing/2014/main" id="{F50694C1-5504-FCED-6229-23B5F6ADE6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53766"/>
              </p:ext>
            </p:extLst>
          </p:nvPr>
        </p:nvGraphicFramePr>
        <p:xfrm>
          <a:off x="7764441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0" name="Таблица 69">
            <a:extLst>
              <a:ext uri="{FF2B5EF4-FFF2-40B4-BE49-F238E27FC236}">
                <a16:creationId xmlns:a16="http://schemas.microsoft.com/office/drawing/2014/main" id="{3BA023AA-8A91-09FA-73E5-A649D8D691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4749433"/>
              </p:ext>
            </p:extLst>
          </p:nvPr>
        </p:nvGraphicFramePr>
        <p:xfrm>
          <a:off x="9169150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1" name="Таблица 70">
            <a:extLst>
              <a:ext uri="{FF2B5EF4-FFF2-40B4-BE49-F238E27FC236}">
                <a16:creationId xmlns:a16="http://schemas.microsoft.com/office/drawing/2014/main" id="{7D3A3F30-6BF1-5900-C2DC-DB69312C0C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8048211"/>
              </p:ext>
            </p:extLst>
          </p:nvPr>
        </p:nvGraphicFramePr>
        <p:xfrm>
          <a:off x="10573859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2" name="Таблица 71">
            <a:extLst>
              <a:ext uri="{FF2B5EF4-FFF2-40B4-BE49-F238E27FC236}">
                <a16:creationId xmlns:a16="http://schemas.microsoft.com/office/drawing/2014/main" id="{0B186180-9007-FF8F-381A-8AD476DF81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6118760"/>
              </p:ext>
            </p:extLst>
          </p:nvPr>
        </p:nvGraphicFramePr>
        <p:xfrm>
          <a:off x="150496" y="5254826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Алматы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облысы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242,7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269,4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3" name="Таблица 72">
            <a:extLst>
              <a:ext uri="{FF2B5EF4-FFF2-40B4-BE49-F238E27FC236}">
                <a16:creationId xmlns:a16="http://schemas.microsoft.com/office/drawing/2014/main" id="{434E52CD-AD1A-3EA8-0E3F-0AB5CD6B98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0974566"/>
              </p:ext>
            </p:extLst>
          </p:nvPr>
        </p:nvGraphicFramePr>
        <p:xfrm>
          <a:off x="3550314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4" name="Таблица 73">
            <a:extLst>
              <a:ext uri="{FF2B5EF4-FFF2-40B4-BE49-F238E27FC236}">
                <a16:creationId xmlns:a16="http://schemas.microsoft.com/office/drawing/2014/main" id="{57112340-6564-C28D-271B-C0302779C8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4413238"/>
              </p:ext>
            </p:extLst>
          </p:nvPr>
        </p:nvGraphicFramePr>
        <p:xfrm>
          <a:off x="4955023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5" name="Таблица 74">
            <a:extLst>
              <a:ext uri="{FF2B5EF4-FFF2-40B4-BE49-F238E27FC236}">
                <a16:creationId xmlns:a16="http://schemas.microsoft.com/office/drawing/2014/main" id="{30876515-8250-C6A6-B3AC-66501A1CC2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1122478"/>
              </p:ext>
            </p:extLst>
          </p:nvPr>
        </p:nvGraphicFramePr>
        <p:xfrm>
          <a:off x="6359732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6" name="Таблица 75">
            <a:extLst>
              <a:ext uri="{FF2B5EF4-FFF2-40B4-BE49-F238E27FC236}">
                <a16:creationId xmlns:a16="http://schemas.microsoft.com/office/drawing/2014/main" id="{73053353-458E-AE1C-F0A8-A20E125DE6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2559242"/>
              </p:ext>
            </p:extLst>
          </p:nvPr>
        </p:nvGraphicFramePr>
        <p:xfrm>
          <a:off x="7764441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7" name="Таблица 76">
            <a:extLst>
              <a:ext uri="{FF2B5EF4-FFF2-40B4-BE49-F238E27FC236}">
                <a16:creationId xmlns:a16="http://schemas.microsoft.com/office/drawing/2014/main" id="{D3407B51-4BF0-1F6C-C5A5-F1ED0036FB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0675675"/>
              </p:ext>
            </p:extLst>
          </p:nvPr>
        </p:nvGraphicFramePr>
        <p:xfrm>
          <a:off x="9169150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8" name="Таблица 77">
            <a:extLst>
              <a:ext uri="{FF2B5EF4-FFF2-40B4-BE49-F238E27FC236}">
                <a16:creationId xmlns:a16="http://schemas.microsoft.com/office/drawing/2014/main" id="{840F315A-17D3-800B-B576-CCCFF1E304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0090063"/>
              </p:ext>
            </p:extLst>
          </p:nvPr>
        </p:nvGraphicFramePr>
        <p:xfrm>
          <a:off x="10573859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9" name="Заголовок 1">
            <a:extLst>
              <a:ext uri="{FF2B5EF4-FFF2-40B4-BE49-F238E27FC236}">
                <a16:creationId xmlns:a16="http://schemas.microsoft.com/office/drawing/2014/main" id="{26FF11FF-8F26-233E-C0C1-7815470740D3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rgbClr val="143452"/>
                </a:solidFill>
              </a:rPr>
              <a:t>мың</a:t>
            </a:r>
            <a:r>
              <a:rPr lang="ru-RU" sz="1600" kern="0" dirty="0">
                <a:solidFill>
                  <a:srgbClr val="143452"/>
                </a:solidFill>
              </a:rPr>
              <a:t> адам</a:t>
            </a:r>
            <a:endParaRPr lang="ru-KZ" sz="1600" kern="0" dirty="0">
              <a:solidFill>
                <a:srgbClr val="14345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92096509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 err="1"/>
              <a:t>Халықтың</a:t>
            </a:r>
            <a:r>
              <a:rPr lang="ru-RU" kern="0" dirty="0"/>
              <a:t> </a:t>
            </a:r>
            <a:r>
              <a:rPr lang="ru-RU" kern="0" dirty="0" err="1"/>
              <a:t>орташа</a:t>
            </a:r>
            <a:r>
              <a:rPr lang="ru-RU" kern="0" dirty="0"/>
              <a:t> </a:t>
            </a:r>
            <a:r>
              <a:rPr lang="ru-RU" kern="0" dirty="0" err="1"/>
              <a:t>жылдық</a:t>
            </a:r>
            <a:r>
              <a:rPr lang="ru-RU" kern="0" dirty="0"/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101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5808123"/>
              </p:ext>
            </p:extLst>
          </p:nvPr>
        </p:nvGraphicFramePr>
        <p:xfrm>
          <a:off x="150496" y="1365280"/>
          <a:ext cx="329322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b="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Өңір</a:t>
                      </a:r>
                      <a:endParaRPr lang="ru-RU" sz="1100" b="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Атырау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облысы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423,7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4" name="Таблица 13">
            <a:extLst>
              <a:ext uri="{FF2B5EF4-FFF2-40B4-BE49-F238E27FC236}">
                <a16:creationId xmlns:a16="http://schemas.microsoft.com/office/drawing/2014/main" id="{46447A49-AFBE-0D03-FB12-A5A400E9A3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3896734"/>
              </p:ext>
            </p:extLst>
          </p:nvPr>
        </p:nvGraphicFramePr>
        <p:xfrm>
          <a:off x="3550314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6" name="Таблица 15">
            <a:extLst>
              <a:ext uri="{FF2B5EF4-FFF2-40B4-BE49-F238E27FC236}">
                <a16:creationId xmlns:a16="http://schemas.microsoft.com/office/drawing/2014/main" id="{6423DF17-6560-40AB-17EB-85D312F838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9520551"/>
              </p:ext>
            </p:extLst>
          </p:nvPr>
        </p:nvGraphicFramePr>
        <p:xfrm>
          <a:off x="4955023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FF0CE07C-23FE-22B4-7F19-2CA80EF836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166899"/>
              </p:ext>
            </p:extLst>
          </p:nvPr>
        </p:nvGraphicFramePr>
        <p:xfrm>
          <a:off x="6359732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8" name="Таблица 17">
            <a:extLst>
              <a:ext uri="{FF2B5EF4-FFF2-40B4-BE49-F238E27FC236}">
                <a16:creationId xmlns:a16="http://schemas.microsoft.com/office/drawing/2014/main" id="{C2635EE5-373B-087D-E974-DD24EA39C6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7216961"/>
              </p:ext>
            </p:extLst>
          </p:nvPr>
        </p:nvGraphicFramePr>
        <p:xfrm>
          <a:off x="7764441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0F5DFED4-48BB-39F9-6A71-F900D7E0A1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9487250"/>
              </p:ext>
            </p:extLst>
          </p:nvPr>
        </p:nvGraphicFramePr>
        <p:xfrm>
          <a:off x="10573859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21" name="Заголовок 1">
            <a:extLst>
              <a:ext uri="{FF2B5EF4-FFF2-40B4-BE49-F238E27FC236}">
                <a16:creationId xmlns:a16="http://schemas.microsoft.com/office/drawing/2014/main" id="{9AA3D89E-55C9-39C3-95FB-D784E60A270A}"/>
              </a:ext>
            </a:extLst>
          </p:cNvPr>
          <p:cNvSpPr txBox="1">
            <a:spLocks/>
          </p:cNvSpPr>
          <p:nvPr/>
        </p:nvSpPr>
        <p:spPr>
          <a:xfrm>
            <a:off x="2145605" y="94882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халқының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2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9733FC03-493E-D6ED-6EE2-AA77FCD3D38F}"/>
              </a:ext>
            </a:extLst>
          </p:cNvPr>
          <p:cNvSpPr txBox="1">
            <a:spLocks/>
          </p:cNvSpPr>
          <p:nvPr/>
        </p:nvSpPr>
        <p:spPr>
          <a:xfrm>
            <a:off x="3550314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6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жасқа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дейінгі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балалар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3" name="Заголовок 1">
            <a:extLst>
              <a:ext uri="{FF2B5EF4-FFF2-40B4-BE49-F238E27FC236}">
                <a16:creationId xmlns:a16="http://schemas.microsoft.com/office/drawing/2014/main" id="{A78A2485-1E82-C745-3287-637A9484730E}"/>
              </a:ext>
            </a:extLst>
          </p:cNvPr>
          <p:cNvSpPr txBox="1">
            <a:spLocks/>
          </p:cNvSpPr>
          <p:nvPr/>
        </p:nvSpPr>
        <p:spPr>
          <a:xfrm>
            <a:off x="4955023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1-5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аралығындағы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балалар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6DB6FDAB-CB6A-215D-652E-7DF3B8CE0A9F}"/>
              </a:ext>
            </a:extLst>
          </p:cNvPr>
          <p:cNvSpPr txBox="1">
            <a:spLocks/>
          </p:cNvSpPr>
          <p:nvPr/>
        </p:nvSpPr>
        <p:spPr>
          <a:xfrm>
            <a:off x="6359732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6-18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аралығындағы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балалар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5" name="Заголовок 1">
            <a:extLst>
              <a:ext uri="{FF2B5EF4-FFF2-40B4-BE49-F238E27FC236}">
                <a16:creationId xmlns:a16="http://schemas.microsoft.com/office/drawing/2014/main" id="{5C1DDED9-2468-A8D4-58D9-E26C23B00288}"/>
              </a:ext>
            </a:extLst>
          </p:cNvPr>
          <p:cNvSpPr txBox="1">
            <a:spLocks/>
          </p:cNvSpPr>
          <p:nvPr/>
        </p:nvSpPr>
        <p:spPr>
          <a:xfrm>
            <a:off x="7764441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14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жастан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18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жасқа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дейінгі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адамдар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6" name="Заголовок 1">
            <a:extLst>
              <a:ext uri="{FF2B5EF4-FFF2-40B4-BE49-F238E27FC236}">
                <a16:creationId xmlns:a16="http://schemas.microsoft.com/office/drawing/2014/main" id="{B84941E9-9754-E26F-93F7-1D39F1345286}"/>
              </a:ext>
            </a:extLst>
          </p:cNvPr>
          <p:cNvSpPr txBox="1">
            <a:spLocks/>
          </p:cNvSpPr>
          <p:nvPr/>
        </p:nvSpPr>
        <p:spPr>
          <a:xfrm>
            <a:off x="9077425" y="960674"/>
            <a:ext cx="147945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Ер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адамдар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 18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жастан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27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жасқа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дейін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E171D136-B0D3-F23D-AD5F-B8B01C0DC122}"/>
              </a:ext>
            </a:extLst>
          </p:cNvPr>
          <p:cNvSpPr txBox="1">
            <a:spLocks/>
          </p:cNvSpPr>
          <p:nvPr/>
        </p:nvSpPr>
        <p:spPr>
          <a:xfrm>
            <a:off x="10573859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Зейнеткерлік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жастан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асқан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халық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58" name="Таблица 57">
            <a:extLst>
              <a:ext uri="{FF2B5EF4-FFF2-40B4-BE49-F238E27FC236}">
                <a16:creationId xmlns:a16="http://schemas.microsoft.com/office/drawing/2014/main" id="{6F41BBB5-CD85-1C44-A9A4-E20E50E64D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3087668"/>
              </p:ext>
            </p:extLst>
          </p:nvPr>
        </p:nvGraphicFramePr>
        <p:xfrm>
          <a:off x="150496" y="2778325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Батыс-Қазақстан</a:t>
                      </a: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облысы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385,2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421,2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9" name="Таблица 58">
            <a:extLst>
              <a:ext uri="{FF2B5EF4-FFF2-40B4-BE49-F238E27FC236}">
                <a16:creationId xmlns:a16="http://schemas.microsoft.com/office/drawing/2014/main" id="{662566A3-A7AF-B520-045F-1E23500258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0462295"/>
              </p:ext>
            </p:extLst>
          </p:nvPr>
        </p:nvGraphicFramePr>
        <p:xfrm>
          <a:off x="3550314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0" name="Таблица 59">
            <a:extLst>
              <a:ext uri="{FF2B5EF4-FFF2-40B4-BE49-F238E27FC236}">
                <a16:creationId xmlns:a16="http://schemas.microsoft.com/office/drawing/2014/main" id="{FF64FC07-B119-7E08-DEEA-6267D8E5CA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4387925"/>
              </p:ext>
            </p:extLst>
          </p:nvPr>
        </p:nvGraphicFramePr>
        <p:xfrm>
          <a:off x="4955023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1" name="Таблица 60">
            <a:extLst>
              <a:ext uri="{FF2B5EF4-FFF2-40B4-BE49-F238E27FC236}">
                <a16:creationId xmlns:a16="http://schemas.microsoft.com/office/drawing/2014/main" id="{2DEDA006-5985-4E46-3EBF-6E11AF4731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3557702"/>
              </p:ext>
            </p:extLst>
          </p:nvPr>
        </p:nvGraphicFramePr>
        <p:xfrm>
          <a:off x="6359732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2" name="Таблица 61">
            <a:extLst>
              <a:ext uri="{FF2B5EF4-FFF2-40B4-BE49-F238E27FC236}">
                <a16:creationId xmlns:a16="http://schemas.microsoft.com/office/drawing/2014/main" id="{4FF5A8E5-DD56-D56D-37AC-C73BC33CD1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5814550"/>
              </p:ext>
            </p:extLst>
          </p:nvPr>
        </p:nvGraphicFramePr>
        <p:xfrm>
          <a:off x="7764441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4" name="Таблица 63">
            <a:extLst>
              <a:ext uri="{FF2B5EF4-FFF2-40B4-BE49-F238E27FC236}">
                <a16:creationId xmlns:a16="http://schemas.microsoft.com/office/drawing/2014/main" id="{2457B70F-51EF-6362-14A3-DA2AAA1177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2117894"/>
              </p:ext>
            </p:extLst>
          </p:nvPr>
        </p:nvGraphicFramePr>
        <p:xfrm>
          <a:off x="10573859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5" name="Таблица 64">
            <a:extLst>
              <a:ext uri="{FF2B5EF4-FFF2-40B4-BE49-F238E27FC236}">
                <a16:creationId xmlns:a16="http://schemas.microsoft.com/office/drawing/2014/main" id="{39B5315D-5F1E-A650-2CC6-4AFAED1C51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5682596"/>
              </p:ext>
            </p:extLst>
          </p:nvPr>
        </p:nvGraphicFramePr>
        <p:xfrm>
          <a:off x="150496" y="4014904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Жамбыл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облысы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519,0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559,4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6" name="Таблица 65">
            <a:extLst>
              <a:ext uri="{FF2B5EF4-FFF2-40B4-BE49-F238E27FC236}">
                <a16:creationId xmlns:a16="http://schemas.microsoft.com/office/drawing/2014/main" id="{11BAB70F-24DE-2981-B950-4CC147973A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1190004"/>
              </p:ext>
            </p:extLst>
          </p:nvPr>
        </p:nvGraphicFramePr>
        <p:xfrm>
          <a:off x="3550314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7" name="Таблица 66">
            <a:extLst>
              <a:ext uri="{FF2B5EF4-FFF2-40B4-BE49-F238E27FC236}">
                <a16:creationId xmlns:a16="http://schemas.microsoft.com/office/drawing/2014/main" id="{CDDA8DFD-5DD2-087B-174D-1CF4DFC34D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3840480"/>
              </p:ext>
            </p:extLst>
          </p:nvPr>
        </p:nvGraphicFramePr>
        <p:xfrm>
          <a:off x="4955023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8" name="Таблица 67">
            <a:extLst>
              <a:ext uri="{FF2B5EF4-FFF2-40B4-BE49-F238E27FC236}">
                <a16:creationId xmlns:a16="http://schemas.microsoft.com/office/drawing/2014/main" id="{2C985AF6-20EA-2E17-6C57-AF3F45A891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3083426"/>
              </p:ext>
            </p:extLst>
          </p:nvPr>
        </p:nvGraphicFramePr>
        <p:xfrm>
          <a:off x="6359732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9" name="Таблица 68">
            <a:extLst>
              <a:ext uri="{FF2B5EF4-FFF2-40B4-BE49-F238E27FC236}">
                <a16:creationId xmlns:a16="http://schemas.microsoft.com/office/drawing/2014/main" id="{F50694C1-5504-FCED-6229-23B5F6ADE6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0244485"/>
              </p:ext>
            </p:extLst>
          </p:nvPr>
        </p:nvGraphicFramePr>
        <p:xfrm>
          <a:off x="7764441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1" name="Таблица 70">
            <a:extLst>
              <a:ext uri="{FF2B5EF4-FFF2-40B4-BE49-F238E27FC236}">
                <a16:creationId xmlns:a16="http://schemas.microsoft.com/office/drawing/2014/main" id="{7D3A3F30-6BF1-5900-C2DC-DB69312C0C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8042209"/>
              </p:ext>
            </p:extLst>
          </p:nvPr>
        </p:nvGraphicFramePr>
        <p:xfrm>
          <a:off x="10573859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2" name="Таблица 71">
            <a:extLst>
              <a:ext uri="{FF2B5EF4-FFF2-40B4-BE49-F238E27FC236}">
                <a16:creationId xmlns:a16="http://schemas.microsoft.com/office/drawing/2014/main" id="{0B186180-9007-FF8F-381A-8AD476DF81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468750"/>
              </p:ext>
            </p:extLst>
          </p:nvPr>
        </p:nvGraphicFramePr>
        <p:xfrm>
          <a:off x="150496" y="5254826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Жетісу</a:t>
                      </a: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облысы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297,7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325,7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3" name="Таблица 72">
            <a:extLst>
              <a:ext uri="{FF2B5EF4-FFF2-40B4-BE49-F238E27FC236}">
                <a16:creationId xmlns:a16="http://schemas.microsoft.com/office/drawing/2014/main" id="{434E52CD-AD1A-3EA8-0E3F-0AB5CD6B98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1878530"/>
              </p:ext>
            </p:extLst>
          </p:nvPr>
        </p:nvGraphicFramePr>
        <p:xfrm>
          <a:off x="3550314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4" name="Таблица 73">
            <a:extLst>
              <a:ext uri="{FF2B5EF4-FFF2-40B4-BE49-F238E27FC236}">
                <a16:creationId xmlns:a16="http://schemas.microsoft.com/office/drawing/2014/main" id="{57112340-6564-C28D-271B-C0302779C8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0435155"/>
              </p:ext>
            </p:extLst>
          </p:nvPr>
        </p:nvGraphicFramePr>
        <p:xfrm>
          <a:off x="4955023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5" name="Таблица 74">
            <a:extLst>
              <a:ext uri="{FF2B5EF4-FFF2-40B4-BE49-F238E27FC236}">
                <a16:creationId xmlns:a16="http://schemas.microsoft.com/office/drawing/2014/main" id="{30876515-8250-C6A6-B3AC-66501A1CC2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2296641"/>
              </p:ext>
            </p:extLst>
          </p:nvPr>
        </p:nvGraphicFramePr>
        <p:xfrm>
          <a:off x="6359732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6" name="Таблица 75">
            <a:extLst>
              <a:ext uri="{FF2B5EF4-FFF2-40B4-BE49-F238E27FC236}">
                <a16:creationId xmlns:a16="http://schemas.microsoft.com/office/drawing/2014/main" id="{73053353-458E-AE1C-F0A8-A20E125DE6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1485312"/>
              </p:ext>
            </p:extLst>
          </p:nvPr>
        </p:nvGraphicFramePr>
        <p:xfrm>
          <a:off x="7764441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8" name="Таблица 77">
            <a:extLst>
              <a:ext uri="{FF2B5EF4-FFF2-40B4-BE49-F238E27FC236}">
                <a16:creationId xmlns:a16="http://schemas.microsoft.com/office/drawing/2014/main" id="{840F315A-17D3-800B-B576-CCCFF1E304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6511925"/>
              </p:ext>
            </p:extLst>
          </p:nvPr>
        </p:nvGraphicFramePr>
        <p:xfrm>
          <a:off x="10573859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9" name="Заголовок 1">
            <a:extLst>
              <a:ext uri="{FF2B5EF4-FFF2-40B4-BE49-F238E27FC236}">
                <a16:creationId xmlns:a16="http://schemas.microsoft.com/office/drawing/2014/main" id="{26FF11FF-8F26-233E-C0C1-7815470740D3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rgbClr val="143452"/>
                </a:solidFill>
              </a:rPr>
              <a:t>мың</a:t>
            </a:r>
            <a:r>
              <a:rPr lang="ru-RU" sz="1600" kern="0" dirty="0">
                <a:solidFill>
                  <a:srgbClr val="143452"/>
                </a:solidFill>
              </a:rPr>
              <a:t> адам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250C4FD9-EAF0-F41F-42FF-13C10AE239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2849710"/>
              </p:ext>
            </p:extLst>
          </p:nvPr>
        </p:nvGraphicFramePr>
        <p:xfrm>
          <a:off x="9169150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89F3B511-18E8-1C91-C11E-F0DA5C78CB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8968958"/>
              </p:ext>
            </p:extLst>
          </p:nvPr>
        </p:nvGraphicFramePr>
        <p:xfrm>
          <a:off x="9169150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" name="Таблица 6">
            <a:extLst>
              <a:ext uri="{FF2B5EF4-FFF2-40B4-BE49-F238E27FC236}">
                <a16:creationId xmlns:a16="http://schemas.microsoft.com/office/drawing/2014/main" id="{5E244272-DA8E-7A92-B5BB-5D0285CE6B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4645191"/>
              </p:ext>
            </p:extLst>
          </p:nvPr>
        </p:nvGraphicFramePr>
        <p:xfrm>
          <a:off x="9169150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1FB0340F-860C-A2C7-4C1C-DA6A7B6279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4350708"/>
              </p:ext>
            </p:extLst>
          </p:nvPr>
        </p:nvGraphicFramePr>
        <p:xfrm>
          <a:off x="9169150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40571745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 err="1"/>
              <a:t>Халықтың</a:t>
            </a:r>
            <a:r>
              <a:rPr lang="ru-RU" kern="0" dirty="0"/>
              <a:t> </a:t>
            </a:r>
            <a:r>
              <a:rPr lang="ru-RU" kern="0" dirty="0" err="1"/>
              <a:t>орташа</a:t>
            </a:r>
            <a:r>
              <a:rPr lang="ru-RU" kern="0" dirty="0"/>
              <a:t> </a:t>
            </a:r>
            <a:r>
              <a:rPr lang="ru-RU" kern="0" dirty="0" err="1"/>
              <a:t>жылдық</a:t>
            </a:r>
            <a:r>
              <a:rPr lang="ru-RU" kern="0" dirty="0"/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102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1108156"/>
              </p:ext>
            </p:extLst>
          </p:nvPr>
        </p:nvGraphicFramePr>
        <p:xfrm>
          <a:off x="150496" y="1365280"/>
          <a:ext cx="329322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b="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Өңір</a:t>
                      </a:r>
                      <a:endParaRPr lang="ru-RU" sz="1100" b="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Қарағанды</a:t>
                      </a: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облысы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900,0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956,3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967,6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4" name="Таблица 13">
            <a:extLst>
              <a:ext uri="{FF2B5EF4-FFF2-40B4-BE49-F238E27FC236}">
                <a16:creationId xmlns:a16="http://schemas.microsoft.com/office/drawing/2014/main" id="{46447A49-AFBE-0D03-FB12-A5A400E9A3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8524765"/>
              </p:ext>
            </p:extLst>
          </p:nvPr>
        </p:nvGraphicFramePr>
        <p:xfrm>
          <a:off x="3550314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6" name="Таблица 15">
            <a:extLst>
              <a:ext uri="{FF2B5EF4-FFF2-40B4-BE49-F238E27FC236}">
                <a16:creationId xmlns:a16="http://schemas.microsoft.com/office/drawing/2014/main" id="{6423DF17-6560-40AB-17EB-85D312F838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1585329"/>
              </p:ext>
            </p:extLst>
          </p:nvPr>
        </p:nvGraphicFramePr>
        <p:xfrm>
          <a:off x="4955023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FF0CE07C-23FE-22B4-7F19-2CA80EF836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4205095"/>
              </p:ext>
            </p:extLst>
          </p:nvPr>
        </p:nvGraphicFramePr>
        <p:xfrm>
          <a:off x="6359732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8" name="Таблица 17">
            <a:extLst>
              <a:ext uri="{FF2B5EF4-FFF2-40B4-BE49-F238E27FC236}">
                <a16:creationId xmlns:a16="http://schemas.microsoft.com/office/drawing/2014/main" id="{C2635EE5-373B-087D-E974-DD24EA39C6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4472084"/>
              </p:ext>
            </p:extLst>
          </p:nvPr>
        </p:nvGraphicFramePr>
        <p:xfrm>
          <a:off x="7764441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0F5DFED4-48BB-39F9-6A71-F900D7E0A1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1778944"/>
              </p:ext>
            </p:extLst>
          </p:nvPr>
        </p:nvGraphicFramePr>
        <p:xfrm>
          <a:off x="10573859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21" name="Заголовок 1">
            <a:extLst>
              <a:ext uri="{FF2B5EF4-FFF2-40B4-BE49-F238E27FC236}">
                <a16:creationId xmlns:a16="http://schemas.microsoft.com/office/drawing/2014/main" id="{9AA3D89E-55C9-39C3-95FB-D784E60A270A}"/>
              </a:ext>
            </a:extLst>
          </p:cNvPr>
          <p:cNvSpPr txBox="1">
            <a:spLocks/>
          </p:cNvSpPr>
          <p:nvPr/>
        </p:nvSpPr>
        <p:spPr>
          <a:xfrm>
            <a:off x="2145605" y="94882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халқының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2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9733FC03-493E-D6ED-6EE2-AA77FCD3D38F}"/>
              </a:ext>
            </a:extLst>
          </p:cNvPr>
          <p:cNvSpPr txBox="1">
            <a:spLocks/>
          </p:cNvSpPr>
          <p:nvPr/>
        </p:nvSpPr>
        <p:spPr>
          <a:xfrm>
            <a:off x="3550314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6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жасқа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дейінгі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балалар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3" name="Заголовок 1">
            <a:extLst>
              <a:ext uri="{FF2B5EF4-FFF2-40B4-BE49-F238E27FC236}">
                <a16:creationId xmlns:a16="http://schemas.microsoft.com/office/drawing/2014/main" id="{A78A2485-1E82-C745-3287-637A9484730E}"/>
              </a:ext>
            </a:extLst>
          </p:cNvPr>
          <p:cNvSpPr txBox="1">
            <a:spLocks/>
          </p:cNvSpPr>
          <p:nvPr/>
        </p:nvSpPr>
        <p:spPr>
          <a:xfrm>
            <a:off x="4955023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1-5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аралығындағы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балалар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6DB6FDAB-CB6A-215D-652E-7DF3B8CE0A9F}"/>
              </a:ext>
            </a:extLst>
          </p:cNvPr>
          <p:cNvSpPr txBox="1">
            <a:spLocks/>
          </p:cNvSpPr>
          <p:nvPr/>
        </p:nvSpPr>
        <p:spPr>
          <a:xfrm>
            <a:off x="6359732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6-18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аралығындағы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балалар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5" name="Заголовок 1">
            <a:extLst>
              <a:ext uri="{FF2B5EF4-FFF2-40B4-BE49-F238E27FC236}">
                <a16:creationId xmlns:a16="http://schemas.microsoft.com/office/drawing/2014/main" id="{5C1DDED9-2468-A8D4-58D9-E26C23B00288}"/>
              </a:ext>
            </a:extLst>
          </p:cNvPr>
          <p:cNvSpPr txBox="1">
            <a:spLocks/>
          </p:cNvSpPr>
          <p:nvPr/>
        </p:nvSpPr>
        <p:spPr>
          <a:xfrm>
            <a:off x="7764441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14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жастан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18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жасқа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дейінгі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адамдар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6" name="Заголовок 1">
            <a:extLst>
              <a:ext uri="{FF2B5EF4-FFF2-40B4-BE49-F238E27FC236}">
                <a16:creationId xmlns:a16="http://schemas.microsoft.com/office/drawing/2014/main" id="{B84941E9-9754-E26F-93F7-1D39F1345286}"/>
              </a:ext>
            </a:extLst>
          </p:cNvPr>
          <p:cNvSpPr txBox="1">
            <a:spLocks/>
          </p:cNvSpPr>
          <p:nvPr/>
        </p:nvSpPr>
        <p:spPr>
          <a:xfrm>
            <a:off x="9077425" y="960674"/>
            <a:ext cx="147945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Ер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адамдар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 18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жастан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27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жасқа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дейін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E171D136-B0D3-F23D-AD5F-B8B01C0DC122}"/>
              </a:ext>
            </a:extLst>
          </p:cNvPr>
          <p:cNvSpPr txBox="1">
            <a:spLocks/>
          </p:cNvSpPr>
          <p:nvPr/>
        </p:nvSpPr>
        <p:spPr>
          <a:xfrm>
            <a:off x="10573859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Зейнеткерлік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жастан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асқан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халық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58" name="Таблица 57">
            <a:extLst>
              <a:ext uri="{FF2B5EF4-FFF2-40B4-BE49-F238E27FC236}">
                <a16:creationId xmlns:a16="http://schemas.microsoft.com/office/drawing/2014/main" id="{6F41BBB5-CD85-1C44-A9A4-E20E50E64D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7720765"/>
              </p:ext>
            </p:extLst>
          </p:nvPr>
        </p:nvGraphicFramePr>
        <p:xfrm>
          <a:off x="150496" y="2778325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Қостанай</a:t>
                      </a: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облысы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540,6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9" name="Таблица 58">
            <a:extLst>
              <a:ext uri="{FF2B5EF4-FFF2-40B4-BE49-F238E27FC236}">
                <a16:creationId xmlns:a16="http://schemas.microsoft.com/office/drawing/2014/main" id="{662566A3-A7AF-B520-045F-1E23500258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6984504"/>
              </p:ext>
            </p:extLst>
          </p:nvPr>
        </p:nvGraphicFramePr>
        <p:xfrm>
          <a:off x="3550314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0" name="Таблица 59">
            <a:extLst>
              <a:ext uri="{FF2B5EF4-FFF2-40B4-BE49-F238E27FC236}">
                <a16:creationId xmlns:a16="http://schemas.microsoft.com/office/drawing/2014/main" id="{FF64FC07-B119-7E08-DEEA-6267D8E5CA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3874401"/>
              </p:ext>
            </p:extLst>
          </p:nvPr>
        </p:nvGraphicFramePr>
        <p:xfrm>
          <a:off x="4955023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1" name="Таблица 60">
            <a:extLst>
              <a:ext uri="{FF2B5EF4-FFF2-40B4-BE49-F238E27FC236}">
                <a16:creationId xmlns:a16="http://schemas.microsoft.com/office/drawing/2014/main" id="{2DEDA006-5985-4E46-3EBF-6E11AF4731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1549154"/>
              </p:ext>
            </p:extLst>
          </p:nvPr>
        </p:nvGraphicFramePr>
        <p:xfrm>
          <a:off x="6359732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2" name="Таблица 61">
            <a:extLst>
              <a:ext uri="{FF2B5EF4-FFF2-40B4-BE49-F238E27FC236}">
                <a16:creationId xmlns:a16="http://schemas.microsoft.com/office/drawing/2014/main" id="{4FF5A8E5-DD56-D56D-37AC-C73BC33CD1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5310214"/>
              </p:ext>
            </p:extLst>
          </p:nvPr>
        </p:nvGraphicFramePr>
        <p:xfrm>
          <a:off x="7764441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4" name="Таблица 63">
            <a:extLst>
              <a:ext uri="{FF2B5EF4-FFF2-40B4-BE49-F238E27FC236}">
                <a16:creationId xmlns:a16="http://schemas.microsoft.com/office/drawing/2014/main" id="{2457B70F-51EF-6362-14A3-DA2AAA1177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9097193"/>
              </p:ext>
            </p:extLst>
          </p:nvPr>
        </p:nvGraphicFramePr>
        <p:xfrm>
          <a:off x="10573859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5" name="Таблица 64">
            <a:extLst>
              <a:ext uri="{FF2B5EF4-FFF2-40B4-BE49-F238E27FC236}">
                <a16:creationId xmlns:a16="http://schemas.microsoft.com/office/drawing/2014/main" id="{39B5315D-5F1E-A650-2CC6-4AFAED1C51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9162446"/>
              </p:ext>
            </p:extLst>
          </p:nvPr>
        </p:nvGraphicFramePr>
        <p:xfrm>
          <a:off x="150496" y="4014904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Қызылорда</a:t>
                      </a:r>
                      <a:endParaRPr lang="ru-RU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облысы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418,7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6" name="Таблица 65">
            <a:extLst>
              <a:ext uri="{FF2B5EF4-FFF2-40B4-BE49-F238E27FC236}">
                <a16:creationId xmlns:a16="http://schemas.microsoft.com/office/drawing/2014/main" id="{11BAB70F-24DE-2981-B950-4CC147973A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4707492"/>
              </p:ext>
            </p:extLst>
          </p:nvPr>
        </p:nvGraphicFramePr>
        <p:xfrm>
          <a:off x="3550314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7" name="Таблица 66">
            <a:extLst>
              <a:ext uri="{FF2B5EF4-FFF2-40B4-BE49-F238E27FC236}">
                <a16:creationId xmlns:a16="http://schemas.microsoft.com/office/drawing/2014/main" id="{CDDA8DFD-5DD2-087B-174D-1CF4DFC34D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926061"/>
              </p:ext>
            </p:extLst>
          </p:nvPr>
        </p:nvGraphicFramePr>
        <p:xfrm>
          <a:off x="4955023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8" name="Таблица 67">
            <a:extLst>
              <a:ext uri="{FF2B5EF4-FFF2-40B4-BE49-F238E27FC236}">
                <a16:creationId xmlns:a16="http://schemas.microsoft.com/office/drawing/2014/main" id="{2C985AF6-20EA-2E17-6C57-AF3F45A891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3411906"/>
              </p:ext>
            </p:extLst>
          </p:nvPr>
        </p:nvGraphicFramePr>
        <p:xfrm>
          <a:off x="6359732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9" name="Таблица 68">
            <a:extLst>
              <a:ext uri="{FF2B5EF4-FFF2-40B4-BE49-F238E27FC236}">
                <a16:creationId xmlns:a16="http://schemas.microsoft.com/office/drawing/2014/main" id="{F50694C1-5504-FCED-6229-23B5F6ADE6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2619961"/>
              </p:ext>
            </p:extLst>
          </p:nvPr>
        </p:nvGraphicFramePr>
        <p:xfrm>
          <a:off x="7764441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1" name="Таблица 70">
            <a:extLst>
              <a:ext uri="{FF2B5EF4-FFF2-40B4-BE49-F238E27FC236}">
                <a16:creationId xmlns:a16="http://schemas.microsoft.com/office/drawing/2014/main" id="{7D3A3F30-6BF1-5900-C2DC-DB69312C0C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89894"/>
              </p:ext>
            </p:extLst>
          </p:nvPr>
        </p:nvGraphicFramePr>
        <p:xfrm>
          <a:off x="10573859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2" name="Таблица 71">
            <a:extLst>
              <a:ext uri="{FF2B5EF4-FFF2-40B4-BE49-F238E27FC236}">
                <a16:creationId xmlns:a16="http://schemas.microsoft.com/office/drawing/2014/main" id="{0B186180-9007-FF8F-381A-8AD476DF81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9580216"/>
              </p:ext>
            </p:extLst>
          </p:nvPr>
        </p:nvGraphicFramePr>
        <p:xfrm>
          <a:off x="150496" y="5254826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Маңғыстау</a:t>
                      </a: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облысы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368,0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404,5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3" name="Таблица 72">
            <a:extLst>
              <a:ext uri="{FF2B5EF4-FFF2-40B4-BE49-F238E27FC236}">
                <a16:creationId xmlns:a16="http://schemas.microsoft.com/office/drawing/2014/main" id="{434E52CD-AD1A-3EA8-0E3F-0AB5CD6B98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4990720"/>
              </p:ext>
            </p:extLst>
          </p:nvPr>
        </p:nvGraphicFramePr>
        <p:xfrm>
          <a:off x="3550314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4" name="Таблица 73">
            <a:extLst>
              <a:ext uri="{FF2B5EF4-FFF2-40B4-BE49-F238E27FC236}">
                <a16:creationId xmlns:a16="http://schemas.microsoft.com/office/drawing/2014/main" id="{57112340-6564-C28D-271B-C0302779C8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7750342"/>
              </p:ext>
            </p:extLst>
          </p:nvPr>
        </p:nvGraphicFramePr>
        <p:xfrm>
          <a:off x="4955023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5" name="Таблица 74">
            <a:extLst>
              <a:ext uri="{FF2B5EF4-FFF2-40B4-BE49-F238E27FC236}">
                <a16:creationId xmlns:a16="http://schemas.microsoft.com/office/drawing/2014/main" id="{30876515-8250-C6A6-B3AC-66501A1CC2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4318974"/>
              </p:ext>
            </p:extLst>
          </p:nvPr>
        </p:nvGraphicFramePr>
        <p:xfrm>
          <a:off x="6359732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6" name="Таблица 75">
            <a:extLst>
              <a:ext uri="{FF2B5EF4-FFF2-40B4-BE49-F238E27FC236}">
                <a16:creationId xmlns:a16="http://schemas.microsoft.com/office/drawing/2014/main" id="{73053353-458E-AE1C-F0A8-A20E125DE6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4633567"/>
              </p:ext>
            </p:extLst>
          </p:nvPr>
        </p:nvGraphicFramePr>
        <p:xfrm>
          <a:off x="7764441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8" name="Таблица 77">
            <a:extLst>
              <a:ext uri="{FF2B5EF4-FFF2-40B4-BE49-F238E27FC236}">
                <a16:creationId xmlns:a16="http://schemas.microsoft.com/office/drawing/2014/main" id="{840F315A-17D3-800B-B576-CCCFF1E304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3075114"/>
              </p:ext>
            </p:extLst>
          </p:nvPr>
        </p:nvGraphicFramePr>
        <p:xfrm>
          <a:off x="10573859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9" name="Заголовок 1">
            <a:extLst>
              <a:ext uri="{FF2B5EF4-FFF2-40B4-BE49-F238E27FC236}">
                <a16:creationId xmlns:a16="http://schemas.microsoft.com/office/drawing/2014/main" id="{26FF11FF-8F26-233E-C0C1-7815470740D3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rgbClr val="143452"/>
                </a:solidFill>
              </a:rPr>
              <a:t>мың</a:t>
            </a:r>
            <a:r>
              <a:rPr lang="ru-RU" sz="1600" kern="0" dirty="0">
                <a:solidFill>
                  <a:srgbClr val="143452"/>
                </a:solidFill>
              </a:rPr>
              <a:t> адам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CE7E2DEE-E844-C17D-97C4-D8DB436882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0462341"/>
              </p:ext>
            </p:extLst>
          </p:nvPr>
        </p:nvGraphicFramePr>
        <p:xfrm>
          <a:off x="9169150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16AF3766-F27C-632F-E808-799AB93EE2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8280219"/>
              </p:ext>
            </p:extLst>
          </p:nvPr>
        </p:nvGraphicFramePr>
        <p:xfrm>
          <a:off x="9169150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" name="Таблица 6">
            <a:extLst>
              <a:ext uri="{FF2B5EF4-FFF2-40B4-BE49-F238E27FC236}">
                <a16:creationId xmlns:a16="http://schemas.microsoft.com/office/drawing/2014/main" id="{9405DE5C-E158-107D-DA8A-09B749292C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7497673"/>
              </p:ext>
            </p:extLst>
          </p:nvPr>
        </p:nvGraphicFramePr>
        <p:xfrm>
          <a:off x="9169150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0B9CBBB3-8085-7B19-FA74-A4CE79E2D4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7051332"/>
              </p:ext>
            </p:extLst>
          </p:nvPr>
        </p:nvGraphicFramePr>
        <p:xfrm>
          <a:off x="9169150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39425660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 err="1"/>
              <a:t>Халықтың</a:t>
            </a:r>
            <a:r>
              <a:rPr lang="ru-RU" kern="0" dirty="0"/>
              <a:t> </a:t>
            </a:r>
            <a:r>
              <a:rPr lang="ru-RU" kern="0" dirty="0" err="1"/>
              <a:t>орташа</a:t>
            </a:r>
            <a:r>
              <a:rPr lang="ru-RU" kern="0" dirty="0"/>
              <a:t> </a:t>
            </a:r>
            <a:r>
              <a:rPr lang="ru-RU" kern="0" dirty="0" err="1"/>
              <a:t>жылдық</a:t>
            </a:r>
            <a:r>
              <a:rPr lang="ru-RU" kern="0" dirty="0"/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103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778215"/>
              </p:ext>
            </p:extLst>
          </p:nvPr>
        </p:nvGraphicFramePr>
        <p:xfrm>
          <a:off x="150496" y="1365280"/>
          <a:ext cx="329322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b="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Өңір</a:t>
                      </a:r>
                      <a:endParaRPr lang="ru-RU" sz="1100" b="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Павлодар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облысы</a:t>
                      </a: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515,9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549,5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4" name="Таблица 13">
            <a:extLst>
              <a:ext uri="{FF2B5EF4-FFF2-40B4-BE49-F238E27FC236}">
                <a16:creationId xmlns:a16="http://schemas.microsoft.com/office/drawing/2014/main" id="{46447A49-AFBE-0D03-FB12-A5A400E9A3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6291685"/>
              </p:ext>
            </p:extLst>
          </p:nvPr>
        </p:nvGraphicFramePr>
        <p:xfrm>
          <a:off x="3550314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6" name="Таблица 15">
            <a:extLst>
              <a:ext uri="{FF2B5EF4-FFF2-40B4-BE49-F238E27FC236}">
                <a16:creationId xmlns:a16="http://schemas.microsoft.com/office/drawing/2014/main" id="{6423DF17-6560-40AB-17EB-85D312F838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7168438"/>
              </p:ext>
            </p:extLst>
          </p:nvPr>
        </p:nvGraphicFramePr>
        <p:xfrm>
          <a:off x="4955023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FF0CE07C-23FE-22B4-7F19-2CA80EF836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6085766"/>
              </p:ext>
            </p:extLst>
          </p:nvPr>
        </p:nvGraphicFramePr>
        <p:xfrm>
          <a:off x="6359732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8" name="Таблица 17">
            <a:extLst>
              <a:ext uri="{FF2B5EF4-FFF2-40B4-BE49-F238E27FC236}">
                <a16:creationId xmlns:a16="http://schemas.microsoft.com/office/drawing/2014/main" id="{C2635EE5-373B-087D-E974-DD24EA39C6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8130146"/>
              </p:ext>
            </p:extLst>
          </p:nvPr>
        </p:nvGraphicFramePr>
        <p:xfrm>
          <a:off x="7764441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0F5DFED4-48BB-39F9-6A71-F900D7E0A1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4526199"/>
              </p:ext>
            </p:extLst>
          </p:nvPr>
        </p:nvGraphicFramePr>
        <p:xfrm>
          <a:off x="10573859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21" name="Заголовок 1">
            <a:extLst>
              <a:ext uri="{FF2B5EF4-FFF2-40B4-BE49-F238E27FC236}">
                <a16:creationId xmlns:a16="http://schemas.microsoft.com/office/drawing/2014/main" id="{9AA3D89E-55C9-39C3-95FB-D784E60A270A}"/>
              </a:ext>
            </a:extLst>
          </p:cNvPr>
          <p:cNvSpPr txBox="1">
            <a:spLocks/>
          </p:cNvSpPr>
          <p:nvPr/>
        </p:nvSpPr>
        <p:spPr>
          <a:xfrm>
            <a:off x="2145605" y="94882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халқының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2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9733FC03-493E-D6ED-6EE2-AA77FCD3D38F}"/>
              </a:ext>
            </a:extLst>
          </p:cNvPr>
          <p:cNvSpPr txBox="1">
            <a:spLocks/>
          </p:cNvSpPr>
          <p:nvPr/>
        </p:nvSpPr>
        <p:spPr>
          <a:xfrm>
            <a:off x="3550314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6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жасқа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дейінгі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балалар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3" name="Заголовок 1">
            <a:extLst>
              <a:ext uri="{FF2B5EF4-FFF2-40B4-BE49-F238E27FC236}">
                <a16:creationId xmlns:a16="http://schemas.microsoft.com/office/drawing/2014/main" id="{A78A2485-1E82-C745-3287-637A9484730E}"/>
              </a:ext>
            </a:extLst>
          </p:cNvPr>
          <p:cNvSpPr txBox="1">
            <a:spLocks/>
          </p:cNvSpPr>
          <p:nvPr/>
        </p:nvSpPr>
        <p:spPr>
          <a:xfrm>
            <a:off x="4955023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1-5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аралығындағы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балалар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6DB6FDAB-CB6A-215D-652E-7DF3B8CE0A9F}"/>
              </a:ext>
            </a:extLst>
          </p:cNvPr>
          <p:cNvSpPr txBox="1">
            <a:spLocks/>
          </p:cNvSpPr>
          <p:nvPr/>
        </p:nvSpPr>
        <p:spPr>
          <a:xfrm>
            <a:off x="6359732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6-18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аралығындағы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балалар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5" name="Заголовок 1">
            <a:extLst>
              <a:ext uri="{FF2B5EF4-FFF2-40B4-BE49-F238E27FC236}">
                <a16:creationId xmlns:a16="http://schemas.microsoft.com/office/drawing/2014/main" id="{5C1DDED9-2468-A8D4-58D9-E26C23B00288}"/>
              </a:ext>
            </a:extLst>
          </p:cNvPr>
          <p:cNvSpPr txBox="1">
            <a:spLocks/>
          </p:cNvSpPr>
          <p:nvPr/>
        </p:nvSpPr>
        <p:spPr>
          <a:xfrm>
            <a:off x="7764441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14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жастан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18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жасқа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дейінгі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адамдар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6" name="Заголовок 1">
            <a:extLst>
              <a:ext uri="{FF2B5EF4-FFF2-40B4-BE49-F238E27FC236}">
                <a16:creationId xmlns:a16="http://schemas.microsoft.com/office/drawing/2014/main" id="{B84941E9-9754-E26F-93F7-1D39F1345286}"/>
              </a:ext>
            </a:extLst>
          </p:cNvPr>
          <p:cNvSpPr txBox="1">
            <a:spLocks/>
          </p:cNvSpPr>
          <p:nvPr/>
        </p:nvSpPr>
        <p:spPr>
          <a:xfrm>
            <a:off x="9077425" y="960674"/>
            <a:ext cx="147945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Ер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адамдар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 18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жастан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27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жасқа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дейін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E171D136-B0D3-F23D-AD5F-B8B01C0DC122}"/>
              </a:ext>
            </a:extLst>
          </p:cNvPr>
          <p:cNvSpPr txBox="1">
            <a:spLocks/>
          </p:cNvSpPr>
          <p:nvPr/>
        </p:nvSpPr>
        <p:spPr>
          <a:xfrm>
            <a:off x="10573859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Зейнеткерлік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жастан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асқан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халық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58" name="Таблица 57">
            <a:extLst>
              <a:ext uri="{FF2B5EF4-FFF2-40B4-BE49-F238E27FC236}">
                <a16:creationId xmlns:a16="http://schemas.microsoft.com/office/drawing/2014/main" id="{6F41BBB5-CD85-1C44-A9A4-E20E50E64D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4358836"/>
              </p:ext>
            </p:extLst>
          </p:nvPr>
        </p:nvGraphicFramePr>
        <p:xfrm>
          <a:off x="150496" y="2778325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Солтүстік-Қазақстан</a:t>
                      </a: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облысы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252,2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267,2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9" name="Таблица 58">
            <a:extLst>
              <a:ext uri="{FF2B5EF4-FFF2-40B4-BE49-F238E27FC236}">
                <a16:creationId xmlns:a16="http://schemas.microsoft.com/office/drawing/2014/main" id="{662566A3-A7AF-B520-045F-1E23500258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0784905"/>
              </p:ext>
            </p:extLst>
          </p:nvPr>
        </p:nvGraphicFramePr>
        <p:xfrm>
          <a:off x="3550314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0" name="Таблица 59">
            <a:extLst>
              <a:ext uri="{FF2B5EF4-FFF2-40B4-BE49-F238E27FC236}">
                <a16:creationId xmlns:a16="http://schemas.microsoft.com/office/drawing/2014/main" id="{FF64FC07-B119-7E08-DEEA-6267D8E5CA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1101980"/>
              </p:ext>
            </p:extLst>
          </p:nvPr>
        </p:nvGraphicFramePr>
        <p:xfrm>
          <a:off x="4955023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1" name="Таблица 60">
            <a:extLst>
              <a:ext uri="{FF2B5EF4-FFF2-40B4-BE49-F238E27FC236}">
                <a16:creationId xmlns:a16="http://schemas.microsoft.com/office/drawing/2014/main" id="{2DEDA006-5985-4E46-3EBF-6E11AF4731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7155883"/>
              </p:ext>
            </p:extLst>
          </p:nvPr>
        </p:nvGraphicFramePr>
        <p:xfrm>
          <a:off x="6359732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2" name="Таблица 61">
            <a:extLst>
              <a:ext uri="{FF2B5EF4-FFF2-40B4-BE49-F238E27FC236}">
                <a16:creationId xmlns:a16="http://schemas.microsoft.com/office/drawing/2014/main" id="{4FF5A8E5-DD56-D56D-37AC-C73BC33CD1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5753828"/>
              </p:ext>
            </p:extLst>
          </p:nvPr>
        </p:nvGraphicFramePr>
        <p:xfrm>
          <a:off x="7764441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4" name="Таблица 63">
            <a:extLst>
              <a:ext uri="{FF2B5EF4-FFF2-40B4-BE49-F238E27FC236}">
                <a16:creationId xmlns:a16="http://schemas.microsoft.com/office/drawing/2014/main" id="{2457B70F-51EF-6362-14A3-DA2AAA1177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2651396"/>
              </p:ext>
            </p:extLst>
          </p:nvPr>
        </p:nvGraphicFramePr>
        <p:xfrm>
          <a:off x="10573859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5" name="Таблица 64">
            <a:extLst>
              <a:ext uri="{FF2B5EF4-FFF2-40B4-BE49-F238E27FC236}">
                <a16:creationId xmlns:a16="http://schemas.microsoft.com/office/drawing/2014/main" id="{39B5315D-5F1E-A650-2CC6-4AFAED1C51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7573413"/>
              </p:ext>
            </p:extLst>
          </p:nvPr>
        </p:nvGraphicFramePr>
        <p:xfrm>
          <a:off x="150496" y="4014904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Түркістан</a:t>
                      </a: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облысы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523,4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576,0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6" name="Таблица 65">
            <a:extLst>
              <a:ext uri="{FF2B5EF4-FFF2-40B4-BE49-F238E27FC236}">
                <a16:creationId xmlns:a16="http://schemas.microsoft.com/office/drawing/2014/main" id="{11BAB70F-24DE-2981-B950-4CC147973A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4536158"/>
              </p:ext>
            </p:extLst>
          </p:nvPr>
        </p:nvGraphicFramePr>
        <p:xfrm>
          <a:off x="3550314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7" name="Таблица 66">
            <a:extLst>
              <a:ext uri="{FF2B5EF4-FFF2-40B4-BE49-F238E27FC236}">
                <a16:creationId xmlns:a16="http://schemas.microsoft.com/office/drawing/2014/main" id="{CDDA8DFD-5DD2-087B-174D-1CF4DFC34D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876189"/>
              </p:ext>
            </p:extLst>
          </p:nvPr>
        </p:nvGraphicFramePr>
        <p:xfrm>
          <a:off x="4955023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8" name="Таблица 67">
            <a:extLst>
              <a:ext uri="{FF2B5EF4-FFF2-40B4-BE49-F238E27FC236}">
                <a16:creationId xmlns:a16="http://schemas.microsoft.com/office/drawing/2014/main" id="{2C985AF6-20EA-2E17-6C57-AF3F45A891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2843617"/>
              </p:ext>
            </p:extLst>
          </p:nvPr>
        </p:nvGraphicFramePr>
        <p:xfrm>
          <a:off x="6359732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9" name="Таблица 68">
            <a:extLst>
              <a:ext uri="{FF2B5EF4-FFF2-40B4-BE49-F238E27FC236}">
                <a16:creationId xmlns:a16="http://schemas.microsoft.com/office/drawing/2014/main" id="{F50694C1-5504-FCED-6229-23B5F6ADE6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1208410"/>
              </p:ext>
            </p:extLst>
          </p:nvPr>
        </p:nvGraphicFramePr>
        <p:xfrm>
          <a:off x="7764441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1" name="Таблица 70">
            <a:extLst>
              <a:ext uri="{FF2B5EF4-FFF2-40B4-BE49-F238E27FC236}">
                <a16:creationId xmlns:a16="http://schemas.microsoft.com/office/drawing/2014/main" id="{7D3A3F30-6BF1-5900-C2DC-DB69312C0C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5401492"/>
              </p:ext>
            </p:extLst>
          </p:nvPr>
        </p:nvGraphicFramePr>
        <p:xfrm>
          <a:off x="10573859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2" name="Таблица 71">
            <a:extLst>
              <a:ext uri="{FF2B5EF4-FFF2-40B4-BE49-F238E27FC236}">
                <a16:creationId xmlns:a16="http://schemas.microsoft.com/office/drawing/2014/main" id="{0B186180-9007-FF8F-381A-8AD476DF81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326365"/>
              </p:ext>
            </p:extLst>
          </p:nvPr>
        </p:nvGraphicFramePr>
        <p:xfrm>
          <a:off x="150496" y="5254826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Ұлытау</a:t>
                      </a: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облысы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168,8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182,8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3" name="Таблица 72">
            <a:extLst>
              <a:ext uri="{FF2B5EF4-FFF2-40B4-BE49-F238E27FC236}">
                <a16:creationId xmlns:a16="http://schemas.microsoft.com/office/drawing/2014/main" id="{434E52CD-AD1A-3EA8-0E3F-0AB5CD6B98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9298713"/>
              </p:ext>
            </p:extLst>
          </p:nvPr>
        </p:nvGraphicFramePr>
        <p:xfrm>
          <a:off x="3550314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4" name="Таблица 73">
            <a:extLst>
              <a:ext uri="{FF2B5EF4-FFF2-40B4-BE49-F238E27FC236}">
                <a16:creationId xmlns:a16="http://schemas.microsoft.com/office/drawing/2014/main" id="{57112340-6564-C28D-271B-C0302779C8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2992023"/>
              </p:ext>
            </p:extLst>
          </p:nvPr>
        </p:nvGraphicFramePr>
        <p:xfrm>
          <a:off x="4955023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5" name="Таблица 74">
            <a:extLst>
              <a:ext uri="{FF2B5EF4-FFF2-40B4-BE49-F238E27FC236}">
                <a16:creationId xmlns:a16="http://schemas.microsoft.com/office/drawing/2014/main" id="{30876515-8250-C6A6-B3AC-66501A1CC2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8384355"/>
              </p:ext>
            </p:extLst>
          </p:nvPr>
        </p:nvGraphicFramePr>
        <p:xfrm>
          <a:off x="6359732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6" name="Таблица 75">
            <a:extLst>
              <a:ext uri="{FF2B5EF4-FFF2-40B4-BE49-F238E27FC236}">
                <a16:creationId xmlns:a16="http://schemas.microsoft.com/office/drawing/2014/main" id="{73053353-458E-AE1C-F0A8-A20E125DE6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6264641"/>
              </p:ext>
            </p:extLst>
          </p:nvPr>
        </p:nvGraphicFramePr>
        <p:xfrm>
          <a:off x="7764441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8" name="Таблица 77">
            <a:extLst>
              <a:ext uri="{FF2B5EF4-FFF2-40B4-BE49-F238E27FC236}">
                <a16:creationId xmlns:a16="http://schemas.microsoft.com/office/drawing/2014/main" id="{840F315A-17D3-800B-B576-CCCFF1E304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7557683"/>
              </p:ext>
            </p:extLst>
          </p:nvPr>
        </p:nvGraphicFramePr>
        <p:xfrm>
          <a:off x="10573859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9" name="Заголовок 1">
            <a:extLst>
              <a:ext uri="{FF2B5EF4-FFF2-40B4-BE49-F238E27FC236}">
                <a16:creationId xmlns:a16="http://schemas.microsoft.com/office/drawing/2014/main" id="{26FF11FF-8F26-233E-C0C1-7815470740D3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rgbClr val="143452"/>
                </a:solidFill>
              </a:rPr>
              <a:t>мың</a:t>
            </a:r>
            <a:r>
              <a:rPr lang="ru-RU" sz="1600" kern="0" dirty="0">
                <a:solidFill>
                  <a:srgbClr val="143452"/>
                </a:solidFill>
              </a:rPr>
              <a:t> адам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9BA2C47F-57D0-F043-6067-2E38A06A02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4428089"/>
              </p:ext>
            </p:extLst>
          </p:nvPr>
        </p:nvGraphicFramePr>
        <p:xfrm>
          <a:off x="9169150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7474ED17-3BFE-7ABD-22AA-91D242B72B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6120356"/>
              </p:ext>
            </p:extLst>
          </p:nvPr>
        </p:nvGraphicFramePr>
        <p:xfrm>
          <a:off x="9169150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" name="Таблица 6">
            <a:extLst>
              <a:ext uri="{FF2B5EF4-FFF2-40B4-BE49-F238E27FC236}">
                <a16:creationId xmlns:a16="http://schemas.microsoft.com/office/drawing/2014/main" id="{6C734A5B-47D7-9692-7B95-8ACB55F300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728796"/>
              </p:ext>
            </p:extLst>
          </p:nvPr>
        </p:nvGraphicFramePr>
        <p:xfrm>
          <a:off x="9169150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178F20B9-2C52-10DC-653C-3F886048A1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1564717"/>
              </p:ext>
            </p:extLst>
          </p:nvPr>
        </p:nvGraphicFramePr>
        <p:xfrm>
          <a:off x="9169150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31598431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 err="1"/>
              <a:t>Халықтың</a:t>
            </a:r>
            <a:r>
              <a:rPr lang="ru-RU" kern="0" dirty="0"/>
              <a:t> </a:t>
            </a:r>
            <a:r>
              <a:rPr lang="ru-RU" kern="0" dirty="0" err="1"/>
              <a:t>орташа</a:t>
            </a:r>
            <a:r>
              <a:rPr lang="ru-RU" kern="0" dirty="0"/>
              <a:t> </a:t>
            </a:r>
            <a:r>
              <a:rPr lang="ru-RU" kern="0" dirty="0" err="1"/>
              <a:t>жылдық</a:t>
            </a:r>
            <a:r>
              <a:rPr lang="ru-RU" kern="0" dirty="0"/>
              <a:t> саны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r>
              <a:rPr lang="kk-KZ" dirty="0"/>
              <a:t>104</a:t>
            </a:r>
            <a:r>
              <a:rPr lang="en-US" dirty="0"/>
              <a:t> </a:t>
            </a:r>
            <a:r>
              <a:rPr lang="kk-KZ" dirty="0"/>
              <a:t>тен</a:t>
            </a:r>
            <a:r>
              <a:rPr lang="ru-RU" dirty="0"/>
              <a:t>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4690830"/>
              </p:ext>
            </p:extLst>
          </p:nvPr>
        </p:nvGraphicFramePr>
        <p:xfrm>
          <a:off x="150496" y="1365280"/>
          <a:ext cx="329322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b="0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Өңір</a:t>
                      </a:r>
                      <a:endParaRPr lang="ru-RU" sz="1100" b="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Шығыс-Қазақстан</a:t>
                      </a: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облысы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469,5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498,2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4" name="Таблица 13">
            <a:extLst>
              <a:ext uri="{FF2B5EF4-FFF2-40B4-BE49-F238E27FC236}">
                <a16:creationId xmlns:a16="http://schemas.microsoft.com/office/drawing/2014/main" id="{46447A49-AFBE-0D03-FB12-A5A400E9A3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2656487"/>
              </p:ext>
            </p:extLst>
          </p:nvPr>
        </p:nvGraphicFramePr>
        <p:xfrm>
          <a:off x="3550314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6" name="Таблица 15">
            <a:extLst>
              <a:ext uri="{FF2B5EF4-FFF2-40B4-BE49-F238E27FC236}">
                <a16:creationId xmlns:a16="http://schemas.microsoft.com/office/drawing/2014/main" id="{6423DF17-6560-40AB-17EB-85D312F838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4945222"/>
              </p:ext>
            </p:extLst>
          </p:nvPr>
        </p:nvGraphicFramePr>
        <p:xfrm>
          <a:off x="4955023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FF0CE07C-23FE-22B4-7F19-2CA80EF836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636462"/>
              </p:ext>
            </p:extLst>
          </p:nvPr>
        </p:nvGraphicFramePr>
        <p:xfrm>
          <a:off x="6359732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8" name="Таблица 17">
            <a:extLst>
              <a:ext uri="{FF2B5EF4-FFF2-40B4-BE49-F238E27FC236}">
                <a16:creationId xmlns:a16="http://schemas.microsoft.com/office/drawing/2014/main" id="{C2635EE5-373B-087D-E974-DD24EA39C6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2018170"/>
              </p:ext>
            </p:extLst>
          </p:nvPr>
        </p:nvGraphicFramePr>
        <p:xfrm>
          <a:off x="7764441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0F5DFED4-48BB-39F9-6A71-F900D7E0A1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2668844"/>
              </p:ext>
            </p:extLst>
          </p:nvPr>
        </p:nvGraphicFramePr>
        <p:xfrm>
          <a:off x="10573859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21" name="Заголовок 1">
            <a:extLst>
              <a:ext uri="{FF2B5EF4-FFF2-40B4-BE49-F238E27FC236}">
                <a16:creationId xmlns:a16="http://schemas.microsoft.com/office/drawing/2014/main" id="{9AA3D89E-55C9-39C3-95FB-D784E60A270A}"/>
              </a:ext>
            </a:extLst>
          </p:cNvPr>
          <p:cNvSpPr txBox="1">
            <a:spLocks/>
          </p:cNvSpPr>
          <p:nvPr/>
        </p:nvSpPr>
        <p:spPr>
          <a:xfrm>
            <a:off x="2145605" y="94882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Қала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халқының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2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9733FC03-493E-D6ED-6EE2-AA77FCD3D38F}"/>
              </a:ext>
            </a:extLst>
          </p:cNvPr>
          <p:cNvSpPr txBox="1">
            <a:spLocks/>
          </p:cNvSpPr>
          <p:nvPr/>
        </p:nvSpPr>
        <p:spPr>
          <a:xfrm>
            <a:off x="3550314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6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жасқа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дейінгі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балалар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3" name="Заголовок 1">
            <a:extLst>
              <a:ext uri="{FF2B5EF4-FFF2-40B4-BE49-F238E27FC236}">
                <a16:creationId xmlns:a16="http://schemas.microsoft.com/office/drawing/2014/main" id="{A78A2485-1E82-C745-3287-637A9484730E}"/>
              </a:ext>
            </a:extLst>
          </p:cNvPr>
          <p:cNvSpPr txBox="1">
            <a:spLocks/>
          </p:cNvSpPr>
          <p:nvPr/>
        </p:nvSpPr>
        <p:spPr>
          <a:xfrm>
            <a:off x="4955023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1-5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аралығындағы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балалар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6DB6FDAB-CB6A-215D-652E-7DF3B8CE0A9F}"/>
              </a:ext>
            </a:extLst>
          </p:cNvPr>
          <p:cNvSpPr txBox="1">
            <a:spLocks/>
          </p:cNvSpPr>
          <p:nvPr/>
        </p:nvSpPr>
        <p:spPr>
          <a:xfrm>
            <a:off x="6359732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6-18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аралығындағы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балалар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5" name="Заголовок 1">
            <a:extLst>
              <a:ext uri="{FF2B5EF4-FFF2-40B4-BE49-F238E27FC236}">
                <a16:creationId xmlns:a16="http://schemas.microsoft.com/office/drawing/2014/main" id="{5C1DDED9-2468-A8D4-58D9-E26C23B00288}"/>
              </a:ext>
            </a:extLst>
          </p:cNvPr>
          <p:cNvSpPr txBox="1">
            <a:spLocks/>
          </p:cNvSpPr>
          <p:nvPr/>
        </p:nvSpPr>
        <p:spPr>
          <a:xfrm>
            <a:off x="7764441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14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жастан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18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жасқа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дейінгі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адамдар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6" name="Заголовок 1">
            <a:extLst>
              <a:ext uri="{FF2B5EF4-FFF2-40B4-BE49-F238E27FC236}">
                <a16:creationId xmlns:a16="http://schemas.microsoft.com/office/drawing/2014/main" id="{B84941E9-9754-E26F-93F7-1D39F1345286}"/>
              </a:ext>
            </a:extLst>
          </p:cNvPr>
          <p:cNvSpPr txBox="1">
            <a:spLocks/>
          </p:cNvSpPr>
          <p:nvPr/>
        </p:nvSpPr>
        <p:spPr>
          <a:xfrm>
            <a:off x="9077425" y="960674"/>
            <a:ext cx="147945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Ер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адамдар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 18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жастан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27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жасқа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дейін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E171D136-B0D3-F23D-AD5F-B8B01C0DC122}"/>
              </a:ext>
            </a:extLst>
          </p:cNvPr>
          <p:cNvSpPr txBox="1">
            <a:spLocks/>
          </p:cNvSpPr>
          <p:nvPr/>
        </p:nvSpPr>
        <p:spPr>
          <a:xfrm>
            <a:off x="10573859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Зейнеткерлік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жастан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асқан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</a:t>
            </a:r>
            <a:r>
              <a:rPr lang="ru-RU" sz="800" b="0" kern="0" dirty="0" err="1">
                <a:solidFill>
                  <a:schemeClr val="accent2">
                    <a:lumMod val="50000"/>
                  </a:schemeClr>
                </a:solidFill>
              </a:rPr>
              <a:t>халық</a:t>
            </a: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 саны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58" name="Таблица 57">
            <a:extLst>
              <a:ext uri="{FF2B5EF4-FFF2-40B4-BE49-F238E27FC236}">
                <a16:creationId xmlns:a16="http://schemas.microsoft.com/office/drawing/2014/main" id="{6F41BBB5-CD85-1C44-A9A4-E20E50E64D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6306663"/>
              </p:ext>
            </p:extLst>
          </p:nvPr>
        </p:nvGraphicFramePr>
        <p:xfrm>
          <a:off x="150496" y="2778325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Астана 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1 620,6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1 575,0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1 529,6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1 484,3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1 504,9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1 525,1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1 666,3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1 712,2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1 758,3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1 892,6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2 028,8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9" name="Таблица 58">
            <a:extLst>
              <a:ext uri="{FF2B5EF4-FFF2-40B4-BE49-F238E27FC236}">
                <a16:creationId xmlns:a16="http://schemas.microsoft.com/office/drawing/2014/main" id="{662566A3-A7AF-B520-045F-1E23500258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3324731"/>
              </p:ext>
            </p:extLst>
          </p:nvPr>
        </p:nvGraphicFramePr>
        <p:xfrm>
          <a:off x="3550314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0" name="Таблица 59">
            <a:extLst>
              <a:ext uri="{FF2B5EF4-FFF2-40B4-BE49-F238E27FC236}">
                <a16:creationId xmlns:a16="http://schemas.microsoft.com/office/drawing/2014/main" id="{FF64FC07-B119-7E08-DEEA-6267D8E5CA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4251129"/>
              </p:ext>
            </p:extLst>
          </p:nvPr>
        </p:nvGraphicFramePr>
        <p:xfrm>
          <a:off x="4955023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1" name="Таблица 60">
            <a:extLst>
              <a:ext uri="{FF2B5EF4-FFF2-40B4-BE49-F238E27FC236}">
                <a16:creationId xmlns:a16="http://schemas.microsoft.com/office/drawing/2014/main" id="{2DEDA006-5985-4E46-3EBF-6E11AF4731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1913263"/>
              </p:ext>
            </p:extLst>
          </p:nvPr>
        </p:nvGraphicFramePr>
        <p:xfrm>
          <a:off x="6359732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2" name="Таблица 61">
            <a:extLst>
              <a:ext uri="{FF2B5EF4-FFF2-40B4-BE49-F238E27FC236}">
                <a16:creationId xmlns:a16="http://schemas.microsoft.com/office/drawing/2014/main" id="{4FF5A8E5-DD56-D56D-37AC-C73BC33CD1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1851836"/>
              </p:ext>
            </p:extLst>
          </p:nvPr>
        </p:nvGraphicFramePr>
        <p:xfrm>
          <a:off x="7764441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4" name="Таблица 63">
            <a:extLst>
              <a:ext uri="{FF2B5EF4-FFF2-40B4-BE49-F238E27FC236}">
                <a16:creationId xmlns:a16="http://schemas.microsoft.com/office/drawing/2014/main" id="{2457B70F-51EF-6362-14A3-DA2AAA1177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8509148"/>
              </p:ext>
            </p:extLst>
          </p:nvPr>
        </p:nvGraphicFramePr>
        <p:xfrm>
          <a:off x="10573859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5" name="Таблица 64">
            <a:extLst>
              <a:ext uri="{FF2B5EF4-FFF2-40B4-BE49-F238E27FC236}">
                <a16:creationId xmlns:a16="http://schemas.microsoft.com/office/drawing/2014/main" id="{39B5315D-5F1E-A650-2CC6-4AFAED1C51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3616183"/>
              </p:ext>
            </p:extLst>
          </p:nvPr>
        </p:nvGraphicFramePr>
        <p:xfrm>
          <a:off x="150496" y="4014904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Алматы 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2 395,7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2 352,4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2 309,3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2 266,3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2 280,5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2 294,2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2 439,0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2 482,5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2 526,1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2 647,2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2 769,3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6" name="Таблица 65">
            <a:extLst>
              <a:ext uri="{FF2B5EF4-FFF2-40B4-BE49-F238E27FC236}">
                <a16:creationId xmlns:a16="http://schemas.microsoft.com/office/drawing/2014/main" id="{11BAB70F-24DE-2981-B950-4CC147973A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0987461"/>
              </p:ext>
            </p:extLst>
          </p:nvPr>
        </p:nvGraphicFramePr>
        <p:xfrm>
          <a:off x="3550314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7" name="Таблица 66">
            <a:extLst>
              <a:ext uri="{FF2B5EF4-FFF2-40B4-BE49-F238E27FC236}">
                <a16:creationId xmlns:a16="http://schemas.microsoft.com/office/drawing/2014/main" id="{CDDA8DFD-5DD2-087B-174D-1CF4DFC34D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4829428"/>
              </p:ext>
            </p:extLst>
          </p:nvPr>
        </p:nvGraphicFramePr>
        <p:xfrm>
          <a:off x="4955023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8" name="Таблица 67">
            <a:extLst>
              <a:ext uri="{FF2B5EF4-FFF2-40B4-BE49-F238E27FC236}">
                <a16:creationId xmlns:a16="http://schemas.microsoft.com/office/drawing/2014/main" id="{2C985AF6-20EA-2E17-6C57-AF3F45A891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0364622"/>
              </p:ext>
            </p:extLst>
          </p:nvPr>
        </p:nvGraphicFramePr>
        <p:xfrm>
          <a:off x="6359732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9" name="Таблица 68">
            <a:extLst>
              <a:ext uri="{FF2B5EF4-FFF2-40B4-BE49-F238E27FC236}">
                <a16:creationId xmlns:a16="http://schemas.microsoft.com/office/drawing/2014/main" id="{F50694C1-5504-FCED-6229-23B5F6ADE6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9268199"/>
              </p:ext>
            </p:extLst>
          </p:nvPr>
        </p:nvGraphicFramePr>
        <p:xfrm>
          <a:off x="7764441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1" name="Таблица 70">
            <a:extLst>
              <a:ext uri="{FF2B5EF4-FFF2-40B4-BE49-F238E27FC236}">
                <a16:creationId xmlns:a16="http://schemas.microsoft.com/office/drawing/2014/main" id="{7D3A3F30-6BF1-5900-C2DC-DB69312C0C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3855728"/>
              </p:ext>
            </p:extLst>
          </p:nvPr>
        </p:nvGraphicFramePr>
        <p:xfrm>
          <a:off x="10573859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2" name="Таблица 71">
            <a:extLst>
              <a:ext uri="{FF2B5EF4-FFF2-40B4-BE49-F238E27FC236}">
                <a16:creationId xmlns:a16="http://schemas.microsoft.com/office/drawing/2014/main" id="{0B186180-9007-FF8F-381A-8AD476DF81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0691997"/>
              </p:ext>
            </p:extLst>
          </p:nvPr>
        </p:nvGraphicFramePr>
        <p:xfrm>
          <a:off x="150496" y="5254826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Шымкент 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базалық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1 296,1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төмен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1 271,4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1 246,9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1 222,5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жоғары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әлсіз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1 320,8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 err="1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орташа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1 345,7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мықты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1 370,6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1 494,0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3" name="Таблица 72">
            <a:extLst>
              <a:ext uri="{FF2B5EF4-FFF2-40B4-BE49-F238E27FC236}">
                <a16:creationId xmlns:a16="http://schemas.microsoft.com/office/drawing/2014/main" id="{434E52CD-AD1A-3EA8-0E3F-0AB5CD6B98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6595222"/>
              </p:ext>
            </p:extLst>
          </p:nvPr>
        </p:nvGraphicFramePr>
        <p:xfrm>
          <a:off x="3550314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4" name="Таблица 73">
            <a:extLst>
              <a:ext uri="{FF2B5EF4-FFF2-40B4-BE49-F238E27FC236}">
                <a16:creationId xmlns:a16="http://schemas.microsoft.com/office/drawing/2014/main" id="{57112340-6564-C28D-271B-C0302779C8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1445665"/>
              </p:ext>
            </p:extLst>
          </p:nvPr>
        </p:nvGraphicFramePr>
        <p:xfrm>
          <a:off x="4955023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5" name="Таблица 74">
            <a:extLst>
              <a:ext uri="{FF2B5EF4-FFF2-40B4-BE49-F238E27FC236}">
                <a16:creationId xmlns:a16="http://schemas.microsoft.com/office/drawing/2014/main" id="{30876515-8250-C6A6-B3AC-66501A1CC2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4597936"/>
              </p:ext>
            </p:extLst>
          </p:nvPr>
        </p:nvGraphicFramePr>
        <p:xfrm>
          <a:off x="6359732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6" name="Таблица 75">
            <a:extLst>
              <a:ext uri="{FF2B5EF4-FFF2-40B4-BE49-F238E27FC236}">
                <a16:creationId xmlns:a16="http://schemas.microsoft.com/office/drawing/2014/main" id="{73053353-458E-AE1C-F0A8-A20E125DE6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1504672"/>
              </p:ext>
            </p:extLst>
          </p:nvPr>
        </p:nvGraphicFramePr>
        <p:xfrm>
          <a:off x="7764441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8" name="Таблица 77">
            <a:extLst>
              <a:ext uri="{FF2B5EF4-FFF2-40B4-BE49-F238E27FC236}">
                <a16:creationId xmlns:a16="http://schemas.microsoft.com/office/drawing/2014/main" id="{840F315A-17D3-800B-B576-CCCFF1E304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2132742"/>
              </p:ext>
            </p:extLst>
          </p:nvPr>
        </p:nvGraphicFramePr>
        <p:xfrm>
          <a:off x="10573859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9" name="Заголовок 1">
            <a:extLst>
              <a:ext uri="{FF2B5EF4-FFF2-40B4-BE49-F238E27FC236}">
                <a16:creationId xmlns:a16="http://schemas.microsoft.com/office/drawing/2014/main" id="{26FF11FF-8F26-233E-C0C1-7815470740D3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 err="1">
                <a:solidFill>
                  <a:srgbClr val="143452"/>
                </a:solidFill>
              </a:rPr>
              <a:t>мың</a:t>
            </a:r>
            <a:r>
              <a:rPr lang="ru-RU" sz="1600" kern="0" dirty="0">
                <a:solidFill>
                  <a:srgbClr val="143452"/>
                </a:solidFill>
              </a:rPr>
              <a:t> адам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18CC2B3-A840-FF40-4E2A-0881D9AEAF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7308534"/>
              </p:ext>
            </p:extLst>
          </p:nvPr>
        </p:nvGraphicFramePr>
        <p:xfrm>
          <a:off x="9169150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C7AD3CDE-5F2D-D7C8-0F83-39DDD71D58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1908947"/>
              </p:ext>
            </p:extLst>
          </p:nvPr>
        </p:nvGraphicFramePr>
        <p:xfrm>
          <a:off x="9169150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" name="Таблица 6">
            <a:extLst>
              <a:ext uri="{FF2B5EF4-FFF2-40B4-BE49-F238E27FC236}">
                <a16:creationId xmlns:a16="http://schemas.microsoft.com/office/drawing/2014/main" id="{46A5E3D3-F88E-EF36-CDED-1C1F63F745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1983355"/>
              </p:ext>
            </p:extLst>
          </p:nvPr>
        </p:nvGraphicFramePr>
        <p:xfrm>
          <a:off x="9169150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A73F5E7E-C600-1040-0997-F459A4BC22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9526981"/>
              </p:ext>
            </p:extLst>
          </p:nvPr>
        </p:nvGraphicFramePr>
        <p:xfrm>
          <a:off x="9169150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41898954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2_DCG template">
  <a:themeElements>
    <a:clrScheme name="DCG">
      <a:dk1>
        <a:srgbClr val="000000"/>
      </a:dk1>
      <a:lt1>
        <a:srgbClr val="FFFFFF"/>
      </a:lt1>
      <a:dk2>
        <a:srgbClr val="007F76"/>
      </a:dk2>
      <a:lt2>
        <a:srgbClr val="00646C"/>
      </a:lt2>
      <a:accent1>
        <a:srgbClr val="007F76"/>
      </a:accent1>
      <a:accent2>
        <a:srgbClr val="2868A3"/>
      </a:accent2>
      <a:accent3>
        <a:srgbClr val="8EC6A1"/>
      </a:accent3>
      <a:accent4>
        <a:srgbClr val="4BACC6"/>
      </a:accent4>
      <a:accent5>
        <a:srgbClr val="F79646"/>
      </a:accent5>
      <a:accent6>
        <a:srgbClr val="C0504D"/>
      </a:accent6>
      <a:hlink>
        <a:srgbClr val="0000FF"/>
      </a:hlink>
      <a:folHlink>
        <a:srgbClr val="800080"/>
      </a:folHlink>
    </a:clrScheme>
    <a:fontScheme name="DCG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square" lIns="0" tIns="0" rIns="0" bIns="0" rtlCol="0">
        <a:spAutoFit/>
      </a:bodyPr>
      <a:lstStyle>
        <a:defPPr algn="l">
          <a:defRPr dirty="0" smtClean="0"/>
        </a:defPPr>
      </a:lstStyle>
    </a:txDef>
  </a:objectDefaults>
  <a:extraClrSchemeLst/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DCG">
    <a:dk1>
      <a:srgbClr val="000000"/>
    </a:dk1>
    <a:lt1>
      <a:srgbClr val="FFFFFF"/>
    </a:lt1>
    <a:dk2>
      <a:srgbClr val="007F76"/>
    </a:dk2>
    <a:lt2>
      <a:srgbClr val="00646C"/>
    </a:lt2>
    <a:accent1>
      <a:srgbClr val="007F76"/>
    </a:accent1>
    <a:accent2>
      <a:srgbClr val="2868A3"/>
    </a:accent2>
    <a:accent3>
      <a:srgbClr val="8EC6A1"/>
    </a:accent3>
    <a:accent4>
      <a:srgbClr val="4BACC6"/>
    </a:accent4>
    <a:accent5>
      <a:srgbClr val="F79646"/>
    </a:accent5>
    <a:accent6>
      <a:srgbClr val="C0504D"/>
    </a:accent6>
    <a:hlink>
      <a:srgbClr val="0000FF"/>
    </a:hlink>
    <a:folHlink>
      <a:srgbClr val="800080"/>
    </a:folHlink>
  </a:clrScheme>
  <a:fontScheme name="DCG">
    <a:majorFont>
      <a:latin typeface="Arial"/>
      <a:ea typeface=""/>
      <a:cs typeface=""/>
    </a:majorFont>
    <a:minorFont>
      <a:latin typeface="Arial"/>
      <a:ea typeface=""/>
      <a:cs typeface=""/>
    </a:minorFont>
  </a:fontScheme>
  <a:fmtScheme name="Стандартная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tint val="100000"/>
              <a:shade val="100000"/>
              <a:satMod val="130000"/>
            </a:schemeClr>
          </a:gs>
          <a:gs pos="100000">
            <a:schemeClr val="phClr">
              <a:tint val="50000"/>
              <a:shade val="100000"/>
              <a:satMod val="350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DCG">
    <a:dk1>
      <a:srgbClr val="000000"/>
    </a:dk1>
    <a:lt1>
      <a:srgbClr val="FFFFFF"/>
    </a:lt1>
    <a:dk2>
      <a:srgbClr val="007F76"/>
    </a:dk2>
    <a:lt2>
      <a:srgbClr val="00646C"/>
    </a:lt2>
    <a:accent1>
      <a:srgbClr val="007F76"/>
    </a:accent1>
    <a:accent2>
      <a:srgbClr val="2868A3"/>
    </a:accent2>
    <a:accent3>
      <a:srgbClr val="8EC6A1"/>
    </a:accent3>
    <a:accent4>
      <a:srgbClr val="4BACC6"/>
    </a:accent4>
    <a:accent5>
      <a:srgbClr val="F79646"/>
    </a:accent5>
    <a:accent6>
      <a:srgbClr val="C0504D"/>
    </a:accent6>
    <a:hlink>
      <a:srgbClr val="0000FF"/>
    </a:hlink>
    <a:folHlink>
      <a:srgbClr val="800080"/>
    </a:folHlink>
  </a:clrScheme>
  <a:fontScheme name="DCG">
    <a:majorFont>
      <a:latin typeface="Arial"/>
      <a:ea typeface=""/>
      <a:cs typeface=""/>
    </a:majorFont>
    <a:minorFont>
      <a:latin typeface="Arial"/>
      <a:ea typeface=""/>
      <a:cs typeface=""/>
    </a:minorFont>
  </a:fontScheme>
  <a:fmtScheme name="Стандартная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tint val="100000"/>
              <a:shade val="100000"/>
              <a:satMod val="130000"/>
            </a:schemeClr>
          </a:gs>
          <a:gs pos="100000">
            <a:schemeClr val="phClr">
              <a:tint val="50000"/>
              <a:shade val="100000"/>
              <a:satMod val="350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.xml><?xml version="1.0" encoding="utf-8"?>
<a:themeOverride xmlns:a="http://schemas.openxmlformats.org/drawingml/2006/main">
  <a:clrScheme name="DCG">
    <a:dk1>
      <a:srgbClr val="000000"/>
    </a:dk1>
    <a:lt1>
      <a:srgbClr val="FFFFFF"/>
    </a:lt1>
    <a:dk2>
      <a:srgbClr val="007F76"/>
    </a:dk2>
    <a:lt2>
      <a:srgbClr val="00646C"/>
    </a:lt2>
    <a:accent1>
      <a:srgbClr val="007F76"/>
    </a:accent1>
    <a:accent2>
      <a:srgbClr val="2868A3"/>
    </a:accent2>
    <a:accent3>
      <a:srgbClr val="8EC6A1"/>
    </a:accent3>
    <a:accent4>
      <a:srgbClr val="4BACC6"/>
    </a:accent4>
    <a:accent5>
      <a:srgbClr val="F79646"/>
    </a:accent5>
    <a:accent6>
      <a:srgbClr val="C0504D"/>
    </a:accent6>
    <a:hlink>
      <a:srgbClr val="0000FF"/>
    </a:hlink>
    <a:folHlink>
      <a:srgbClr val="800080"/>
    </a:folHlink>
  </a:clrScheme>
  <a:fontScheme name="DCG">
    <a:majorFont>
      <a:latin typeface="Arial"/>
      <a:ea typeface=""/>
      <a:cs typeface=""/>
    </a:majorFont>
    <a:minorFont>
      <a:latin typeface="Arial"/>
      <a:ea typeface=""/>
      <a:cs typeface=""/>
    </a:minorFont>
  </a:fontScheme>
  <a:fmtScheme name="Стандартная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tint val="100000"/>
              <a:shade val="100000"/>
              <a:satMod val="130000"/>
            </a:schemeClr>
          </a:gs>
          <a:gs pos="100000">
            <a:schemeClr val="phClr">
              <a:tint val="50000"/>
              <a:shade val="100000"/>
              <a:satMod val="350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14615</TotalTime>
  <Words>69212</Words>
  <Application>Microsoft Office PowerPoint</Application>
  <PresentationFormat>Широкоэкранный</PresentationFormat>
  <Paragraphs>55018</Paragraphs>
  <Slides>104</Slides>
  <Notes>1</Notes>
  <HiddenSlides>0</HiddenSlides>
  <MMClips>0</MMClips>
  <ScaleCrop>false</ScaleCrop>
  <HeadingPairs>
    <vt:vector size="8" baseType="variant">
      <vt:variant>
        <vt:lpstr>Использованные шрифты</vt:lpstr>
      </vt:variant>
      <vt:variant>
        <vt:i4>5</vt:i4>
      </vt:variant>
      <vt:variant>
        <vt:lpstr>Тема</vt:lpstr>
      </vt:variant>
      <vt:variant>
        <vt:i4>2</vt:i4>
      </vt:variant>
      <vt:variant>
        <vt:lpstr>Внедренные серверы OLE</vt:lpstr>
      </vt:variant>
      <vt:variant>
        <vt:i4>1</vt:i4>
      </vt:variant>
      <vt:variant>
        <vt:lpstr>Заголовки слайдов</vt:lpstr>
      </vt:variant>
      <vt:variant>
        <vt:i4>104</vt:i4>
      </vt:variant>
    </vt:vector>
  </HeadingPairs>
  <TitlesOfParts>
    <vt:vector size="112" baseType="lpstr">
      <vt:lpstr>Arial</vt:lpstr>
      <vt:lpstr>Arial Narrow</vt:lpstr>
      <vt:lpstr>Calibri</vt:lpstr>
      <vt:lpstr>Calibri Light</vt:lpstr>
      <vt:lpstr>Wingdings</vt:lpstr>
      <vt:lpstr>Тема Office</vt:lpstr>
      <vt:lpstr>2_DCG template</vt:lpstr>
      <vt:lpstr>think-cell Slide</vt:lpstr>
      <vt:lpstr>Презентация PowerPoint</vt:lpstr>
      <vt:lpstr>Мазмұны</vt:lpstr>
      <vt:lpstr>Халық саны</vt:lpstr>
      <vt:lpstr>Демографиялық көрсеткіштер</vt:lpstr>
      <vt:lpstr>Презентация PowerPoint</vt:lpstr>
      <vt:lpstr>Жоғары сценарийлер бойынша жиынтық</vt:lpstr>
      <vt:lpstr>Төмен сценарийлер бойынша жиынтық</vt:lpstr>
      <vt:lpstr>Төмен сценарийлер бойынша жиынтық</vt:lpstr>
      <vt:lpstr>Презентация PowerPoint</vt:lpstr>
      <vt:lpstr>Макроөңірлер</vt:lpstr>
      <vt:lpstr>Макроөңірлер</vt:lpstr>
      <vt:lpstr>Қазақстан өңірлері</vt:lpstr>
      <vt:lpstr>БҰҰ-ның халық саны бойынша болжамдары</vt:lpstr>
      <vt:lpstr>БҰҰ-ның халық саны бойынша болжамдары</vt:lpstr>
      <vt:lpstr>БҰҰ-ның халық саны бойынша болжамдары</vt:lpstr>
      <vt:lpstr>ЕРДО болжамын қайта қарау</vt:lpstr>
      <vt:lpstr>Өңірлер бойынша қайта қарау </vt:lpstr>
      <vt:lpstr>Презентация PowerPoint</vt:lpstr>
      <vt:lpstr>2024 жылы күтілетін орташа жылдық халық саны </vt:lpstr>
      <vt:lpstr>Қала және ауыл халқы</vt:lpstr>
      <vt:lpstr>Халықтың жыныстық және жас құрылымы</vt:lpstr>
      <vt:lpstr>Мегаполистер</vt:lpstr>
      <vt:lpstr>Оңтүстік өңірлер</vt:lpstr>
      <vt:lpstr>Батыс өңірлер</vt:lpstr>
      <vt:lpstr>Орталық және шығыс өңірлері</vt:lpstr>
      <vt:lpstr>Солтүстік өңірлер</vt:lpstr>
      <vt:lpstr>Сценарийлер бойынша негізгі нәтижелер</vt:lpstr>
      <vt:lpstr>2050 жылы күтілетін орташа жылдық халық саны </vt:lpstr>
      <vt:lpstr>Жас топтары бойынша халық</vt:lpstr>
      <vt:lpstr>Жұмыс күші сила</vt:lpstr>
      <vt:lpstr>Негізгі қорытындылар</vt:lpstr>
      <vt:lpstr>Презентация PowerPoint</vt:lpstr>
      <vt:lpstr>Қазақстан өңірлері</vt:lpstr>
      <vt:lpstr>Қазақстан өңірлері</vt:lpstr>
      <vt:lpstr>Қазақстан өңірлері</vt:lpstr>
      <vt:lpstr>Қазақстан өңірлері</vt:lpstr>
      <vt:lpstr>Қазақстан өңірлері</vt:lpstr>
      <vt:lpstr>Қазақстан өңірлері</vt:lpstr>
      <vt:lpstr>Қазақстан өңірлері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Dmitriy Shumekov</dc:creator>
  <cp:lastModifiedBy>. .</cp:lastModifiedBy>
  <cp:revision>51</cp:revision>
  <cp:lastPrinted>2024-12-04T12:46:25Z</cp:lastPrinted>
  <dcterms:created xsi:type="dcterms:W3CDTF">2024-09-10T12:00:15Z</dcterms:created>
  <dcterms:modified xsi:type="dcterms:W3CDTF">2025-04-09T06:29:29Z</dcterms:modified>
</cp:coreProperties>
</file>